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83" r:id="rId4"/>
    <p:sldId id="284" r:id="rId5"/>
    <p:sldId id="285" r:id="rId6"/>
    <p:sldId id="286" r:id="rId7"/>
    <p:sldId id="289" r:id="rId8"/>
    <p:sldId id="324" r:id="rId9"/>
    <p:sldId id="325" r:id="rId10"/>
    <p:sldId id="326" r:id="rId11"/>
    <p:sldId id="290" r:id="rId12"/>
    <p:sldId id="291" r:id="rId13"/>
    <p:sldId id="292" r:id="rId14"/>
    <p:sldId id="294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8" r:id="rId26"/>
    <p:sldId id="337" r:id="rId27"/>
    <p:sldId id="345" r:id="rId28"/>
    <p:sldId id="346" r:id="rId29"/>
    <p:sldId id="347" r:id="rId30"/>
    <p:sldId id="348" r:id="rId31"/>
    <p:sldId id="349" r:id="rId32"/>
    <p:sldId id="350" r:id="rId33"/>
    <p:sldId id="339" r:id="rId34"/>
    <p:sldId id="340" r:id="rId35"/>
    <p:sldId id="352" r:id="rId36"/>
    <p:sldId id="353" r:id="rId37"/>
    <p:sldId id="351" r:id="rId38"/>
    <p:sldId id="341" r:id="rId39"/>
    <p:sldId id="342" r:id="rId40"/>
    <p:sldId id="343" r:id="rId41"/>
    <p:sldId id="344" r:id="rId42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66FF"/>
    <a:srgbClr val="3366FF"/>
    <a:srgbClr val="0066FF"/>
    <a:srgbClr val="6699FF"/>
    <a:srgbClr val="339966"/>
    <a:srgbClr val="FF9966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5620"/>
    <p:restoredTop sz="88575" autoAdjust="0"/>
  </p:normalViewPr>
  <p:slideViewPr>
    <p:cSldViewPr>
      <p:cViewPr>
        <p:scale>
          <a:sx n="80" d="100"/>
          <a:sy n="80" d="100"/>
        </p:scale>
        <p:origin x="-10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1290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</a:defRPr>
            </a:lvl1pPr>
          </a:lstStyle>
          <a:p>
            <a:fld id="{EB0D247B-D502-4BDA-A9AC-DE4C8FCFEDE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</a:defRPr>
            </a:lvl1pPr>
          </a:lstStyle>
          <a:p>
            <a:fld id="{96A04F06-FE64-4CC5-95D8-47BF3D96159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D0571D-AD78-4C2A-9E16-DC91D38649E8}" type="slidenum">
              <a:rPr lang="ru-RU"/>
              <a:pPr/>
              <a:t>11</a:t>
            </a:fld>
            <a:endParaRPr lang="ru-RU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C1F97-13A5-464C-A83A-6DBA2CD75CCA}" type="slidenum">
              <a:rPr lang="ru-RU"/>
              <a:pPr/>
              <a:t>22</a:t>
            </a:fld>
            <a:endParaRPr lang="ru-RU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F13016-9CA7-4D8C-83D5-E917B8E44970}" type="slidenum">
              <a:rPr lang="ru-RU"/>
              <a:pPr/>
              <a:t>23</a:t>
            </a:fld>
            <a:endParaRPr lang="ru-RU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BDEA27-3735-4B92-BE9E-7457C8891778}" type="slidenum">
              <a:rPr lang="ru-RU"/>
              <a:pPr/>
              <a:t>39</a:t>
            </a:fld>
            <a:endParaRPr lang="ru-RU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Входы для других процессов – для соблюдения общности стандарта. Если в вашем конкретном случае не нужны больше никакие результаты планирования, то и лишних выходов быть не должно. Каждый результат, каждый выход должен быть востребован и необходим!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72" name="Picture 8" descr="фон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880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326188"/>
            <a:ext cx="1905000" cy="37941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286000" y="6324600"/>
            <a:ext cx="2895600" cy="3794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410200" y="6324600"/>
            <a:ext cx="1905000" cy="379413"/>
          </a:xfrm>
        </p:spPr>
        <p:txBody>
          <a:bodyPr/>
          <a:lstStyle>
            <a:lvl1pPr>
              <a:defRPr/>
            </a:lvl1pPr>
          </a:lstStyle>
          <a:p>
            <a:fld id="{1627BE28-C912-4B73-8434-E501761013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CF687-27A7-43EB-AE90-EB17C98116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35700" y="188913"/>
            <a:ext cx="1993900" cy="6119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5832475" cy="6119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B55E3-307A-4B9B-A055-24B0FA4F21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74E8A-0913-490C-AE01-90DF9C14EE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8D0-1829-491E-85AF-BE2545C967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3913188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6413" y="1484313"/>
            <a:ext cx="3913187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87D85-99A6-43B2-BEB6-10E545C6B4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36C4F-BDE2-4375-9721-D6A7CAB870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5896E-2AE4-4245-A7AE-94ADFD79A5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059CB-4E60-451E-9278-DC54B77D8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EE1C9-890B-4075-93B1-44F7BFD1C5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66E22-359F-4531-A492-02793C4E4F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9" name="Picture 9" descr="фон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88913"/>
            <a:ext cx="71866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313"/>
            <a:ext cx="797877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6188"/>
            <a:ext cx="95885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endParaRPr lang="ru-RU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6324600"/>
            <a:ext cx="5689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endParaRPr lang="ru-RU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308725"/>
            <a:ext cx="19050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/>
            </a:lvl1pPr>
          </a:lstStyle>
          <a:p>
            <a:fld id="{E6A966DC-3591-49E6-B215-B49D58CB582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173288"/>
            <a:ext cx="6415088" cy="1219200"/>
          </a:xfrm>
        </p:spPr>
        <p:txBody>
          <a:bodyPr/>
          <a:lstStyle/>
          <a:p>
            <a:r>
              <a:rPr lang="ru-RU" dirty="0"/>
              <a:t>Управление сроками проекта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42976" y="3857628"/>
            <a:ext cx="6661174" cy="233203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Курс «Управление проектами»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Раздел </a:t>
            </a:r>
            <a:r>
              <a:rPr lang="ru-RU" sz="2400" dirty="0"/>
              <a:t>стандарта </a:t>
            </a:r>
            <a:r>
              <a:rPr lang="en-US" sz="2400" dirty="0" err="1"/>
              <a:t>PMBoK</a:t>
            </a:r>
            <a:r>
              <a:rPr lang="en-US" sz="2400" dirty="0"/>
              <a:t> </a:t>
            </a:r>
            <a:r>
              <a:rPr lang="ru-RU" sz="2400" dirty="0"/>
              <a:t>№6</a:t>
            </a:r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/>
              <a:t>Лектор: Рылов Всеволод Юрьевич, </a:t>
            </a:r>
            <a:r>
              <a:rPr lang="ru-RU" sz="2400" dirty="0" smtClean="0"/>
              <a:t>директор</a:t>
            </a:r>
            <a:r>
              <a:rPr lang="en-US" sz="2400" dirty="0" smtClean="0"/>
              <a:t>, </a:t>
            </a:r>
            <a:r>
              <a:rPr lang="ru-RU" sz="2400" dirty="0" smtClean="0"/>
              <a:t>консультант, старший преподаватель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Определение состава операций: инструменты и методы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/>
              <a:t>Экспертная оценка членами команды и привлекаемыми экспертами, имеющими опыт и навыки разработки подробных описаний работ в данной области</a:t>
            </a:r>
          </a:p>
          <a:p>
            <a:r>
              <a:rPr lang="ru-RU" sz="2800" dirty="0"/>
              <a:t>Контрольный счет / Планируемый пакет — организация низкоуровневых элементов ИСР используемых в качестве основы для будущих детальных пакетов работ и планов в условиях недостатка информации на текущем этапе проекта</a:t>
            </a:r>
          </a:p>
        </p:txBody>
      </p:sp>
      <p:pic>
        <p:nvPicPr>
          <p:cNvPr id="167941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250825" y="65214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состава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3" name="AutoShape 9"/>
          <p:cNvSpPr>
            <a:spLocks noChangeArrowheads="1"/>
          </p:cNvSpPr>
          <p:nvPr/>
        </p:nvSpPr>
        <p:spPr bwMode="auto">
          <a:xfrm>
            <a:off x="7786710" y="1557338"/>
            <a:ext cx="1357290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>
            <a:normAutofit/>
          </a:bodyPr>
          <a:lstStyle/>
          <a:p>
            <a:r>
              <a:rPr lang="ru-RU" sz="2800"/>
              <a:t>Определение состава операций:</a:t>
            </a:r>
            <a:br>
              <a:rPr lang="ru-RU" sz="2800"/>
            </a:br>
            <a:r>
              <a:rPr lang="ru-RU" sz="2800"/>
              <a:t>выходы</a:t>
            </a:r>
            <a:endParaRPr lang="ru-RU" sz="2800">
              <a:solidFill>
                <a:srgbClr val="FF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>
            <a:normAutofit lnSpcReduction="10000"/>
          </a:bodyPr>
          <a:lstStyle/>
          <a:p>
            <a:pPr marL="514350" indent="-514350"/>
            <a:r>
              <a:rPr lang="ru-RU" dirty="0"/>
              <a:t>Список операций</a:t>
            </a:r>
          </a:p>
          <a:p>
            <a:pPr marL="876300" lvl="1" indent="-419100"/>
            <a:r>
              <a:rPr lang="ru-RU" dirty="0"/>
              <a:t>Идентификаторы операций</a:t>
            </a:r>
          </a:p>
          <a:p>
            <a:pPr marL="876300" lvl="1" indent="-419100"/>
            <a:r>
              <a:rPr lang="ru-RU" dirty="0"/>
              <a:t>Описание содержания необходимых работ</a:t>
            </a:r>
          </a:p>
          <a:p>
            <a:pPr marL="876300" lvl="1" indent="-419100"/>
            <a:r>
              <a:rPr lang="ru-RU" dirty="0"/>
              <a:t>Являются элементами управления проектом, но не являются элементами ИСР</a:t>
            </a:r>
          </a:p>
          <a:p>
            <a:pPr marL="514350" indent="-514350"/>
            <a:r>
              <a:rPr lang="ru-RU" dirty="0"/>
              <a:t>Параметры операций</a:t>
            </a:r>
          </a:p>
          <a:p>
            <a:pPr marL="876300" lvl="1" indent="-419100"/>
            <a:r>
              <a:rPr lang="ru-RU" dirty="0"/>
              <a:t>Связанные операции (предшествующие и последующие)</a:t>
            </a:r>
          </a:p>
          <a:p>
            <a:pPr marL="876300" lvl="1" indent="-419100"/>
            <a:r>
              <a:rPr lang="ru-RU" dirty="0"/>
              <a:t>Требования к ресурсам, датам, ограничения и допущения</a:t>
            </a:r>
          </a:p>
          <a:p>
            <a:pPr marL="876300" lvl="1" indent="-419100"/>
            <a:r>
              <a:rPr lang="ru-RU" dirty="0"/>
              <a:t>Исполнители и ответственные за операции</a:t>
            </a:r>
          </a:p>
          <a:p>
            <a:pPr marL="514350" indent="-514350"/>
            <a:r>
              <a:rPr lang="ru-RU" dirty="0"/>
              <a:t>Список контрольных событий (на основе контракта и исторического опыта)</a:t>
            </a:r>
          </a:p>
        </p:txBody>
      </p:sp>
      <p:pic>
        <p:nvPicPr>
          <p:cNvPr id="123909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250825" y="65214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состава операций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188913"/>
            <a:ext cx="7186612" cy="1081087"/>
          </a:xfrm>
        </p:spPr>
        <p:txBody>
          <a:bodyPr/>
          <a:lstStyle/>
          <a:p>
            <a:r>
              <a:rPr lang="ru-RU"/>
              <a:t>Определение взаимосвязей операций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57298"/>
            <a:ext cx="8569325" cy="4951427"/>
          </a:xfrm>
        </p:spPr>
        <p:txBody>
          <a:bodyPr/>
          <a:lstStyle/>
          <a:p>
            <a:r>
              <a:rPr lang="ru-RU" dirty="0" smtClean="0"/>
              <a:t>Идентификация </a:t>
            </a:r>
            <a:r>
              <a:rPr lang="ru-RU" dirty="0"/>
              <a:t>и документирование логических взаимосвязей между плановыми операциями.</a:t>
            </a:r>
          </a:p>
          <a:p>
            <a:r>
              <a:rPr lang="ru-RU" b="1" dirty="0"/>
              <a:t>Обязательная зависимость (жесткая логика) – </a:t>
            </a:r>
            <a:r>
              <a:rPr lang="ru-RU" dirty="0"/>
              <a:t>является неотъемлемой частью выполняемой операции. Очень часто включает в себя физические ограничения.</a:t>
            </a:r>
          </a:p>
          <a:p>
            <a:r>
              <a:rPr lang="ru-RU" b="1" dirty="0"/>
              <a:t>Произвольные зависимости (мягкая логика) – </a:t>
            </a:r>
            <a:r>
              <a:rPr lang="ru-RU" dirty="0"/>
              <a:t>зависимости определяет команда проекта. Их следует использовать очень осторожно, и при этом полностью документировать, так как в дальнейшем они могут оказывать влияние на составление графика.</a:t>
            </a:r>
          </a:p>
          <a:p>
            <a:r>
              <a:rPr lang="ru-RU" b="1" dirty="0"/>
              <a:t>Внешние зависимости – </a:t>
            </a:r>
            <a:r>
              <a:rPr lang="ru-RU" dirty="0"/>
              <a:t>строятся на потребностях или требованиях третьей стороны проекта, “внешнего участника”, к примеру, правительства или поставщиков.</a:t>
            </a:r>
          </a:p>
        </p:txBody>
      </p:sp>
      <p:pic>
        <p:nvPicPr>
          <p:cNvPr id="125956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250824" y="6488692"/>
            <a:ext cx="703582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</a:t>
            </a:r>
            <a:r>
              <a:rPr lang="ru-RU" sz="1800" dirty="0" smtClean="0">
                <a:solidFill>
                  <a:srgbClr val="000000"/>
                </a:solidFill>
              </a:rPr>
              <a:t>сроками/ </a:t>
            </a:r>
            <a:r>
              <a:rPr lang="ru-RU" sz="1800" dirty="0">
                <a:solidFill>
                  <a:srgbClr val="000000"/>
                </a:solidFill>
              </a:rPr>
              <a:t>Определение </a:t>
            </a:r>
            <a:r>
              <a:rPr lang="ru-RU" sz="1800" dirty="0" smtClean="0">
                <a:solidFill>
                  <a:srgbClr val="000000"/>
                </a:solidFill>
              </a:rPr>
              <a:t>взаимосвязей операций</a:t>
            </a:r>
            <a:endParaRPr lang="ru-RU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848600" cy="1081087"/>
          </a:xfrm>
        </p:spPr>
        <p:txBody>
          <a:bodyPr/>
          <a:lstStyle/>
          <a:p>
            <a:r>
              <a:rPr lang="ru-RU" sz="2800"/>
              <a:t>Определение взаимосвязей операций – контекст</a:t>
            </a: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17938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Описание содержания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Список операций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Параметры операций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Список контрольных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событий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5) </a:t>
            </a:r>
            <a:r>
              <a:rPr lang="ru-RU" sz="1800" dirty="0">
                <a:solidFill>
                  <a:srgbClr val="000000"/>
                </a:solidFill>
              </a:rPr>
              <a:t>Одобренные запросы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на изменения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17938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3203575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Метод </a:t>
            </a:r>
            <a:r>
              <a:rPr lang="ru-RU" sz="1800" dirty="0" err="1">
                <a:solidFill>
                  <a:srgbClr val="000000"/>
                </a:solidFill>
              </a:rPr>
              <a:t>предшество</a:t>
            </a:r>
            <a:r>
              <a:rPr lang="ru-RU" sz="1800" dirty="0">
                <a:solidFill>
                  <a:srgbClr val="000000"/>
                </a:solidFill>
              </a:rPr>
              <a:t>-</a:t>
            </a:r>
          </a:p>
          <a:p>
            <a:r>
              <a:rPr lang="ru-RU" sz="1800" dirty="0" err="1">
                <a:solidFill>
                  <a:srgbClr val="000000"/>
                </a:solidFill>
              </a:rPr>
              <a:t>вания</a:t>
            </a:r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Метод стрелочных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диаграмм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Шаблоны сетевых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диаграмм расписания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Определение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зависимостей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5) </a:t>
            </a:r>
            <a:r>
              <a:rPr lang="ru-RU" sz="1800" dirty="0">
                <a:solidFill>
                  <a:srgbClr val="000000"/>
                </a:solidFill>
              </a:rPr>
              <a:t>Применение опере-</a:t>
            </a:r>
          </a:p>
          <a:p>
            <a:r>
              <a:rPr lang="ru-RU" sz="1800" dirty="0" err="1">
                <a:solidFill>
                  <a:srgbClr val="000000"/>
                </a:solidFill>
              </a:rPr>
              <a:t>жений</a:t>
            </a:r>
            <a:r>
              <a:rPr lang="ru-RU" sz="1800" dirty="0">
                <a:solidFill>
                  <a:srgbClr val="000000"/>
                </a:solidFill>
              </a:rPr>
              <a:t> и задержек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3203575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6227763" y="1928802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Сетевые диаграммы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расписания 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Список операций (+)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Параметры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операций(+)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Запрошенные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изменения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6227763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26985" name="AutoShape 9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6986" name="AutoShape 10"/>
          <p:cNvSpPr>
            <a:spLocks noChangeArrowheads="1"/>
          </p:cNvSpPr>
          <p:nvPr/>
        </p:nvSpPr>
        <p:spPr bwMode="auto">
          <a:xfrm>
            <a:off x="2916238" y="2708275"/>
            <a:ext cx="287337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6987" name="AutoShape 11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6988" name="AutoShape 12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6989" name="AutoShape 13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6990" name="Group 14"/>
          <p:cNvGrpSpPr>
            <a:grpSpLocks/>
          </p:cNvGrpSpPr>
          <p:nvPr/>
        </p:nvGrpSpPr>
        <p:grpSpPr bwMode="auto">
          <a:xfrm>
            <a:off x="2916238" y="2708275"/>
            <a:ext cx="287337" cy="3095625"/>
            <a:chOff x="1837" y="1706"/>
            <a:chExt cx="181" cy="1950"/>
          </a:xfrm>
        </p:grpSpPr>
        <p:sp>
          <p:nvSpPr>
            <p:cNvPr id="126991" name="AutoShape 15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2" name="AutoShape 16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3" name="AutoShape 17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6994" name="Group 18"/>
          <p:cNvGrpSpPr>
            <a:grpSpLocks/>
          </p:cNvGrpSpPr>
          <p:nvPr/>
        </p:nvGrpSpPr>
        <p:grpSpPr bwMode="auto">
          <a:xfrm>
            <a:off x="5940425" y="2708275"/>
            <a:ext cx="287338" cy="3095625"/>
            <a:chOff x="1837" y="1706"/>
            <a:chExt cx="181" cy="1950"/>
          </a:xfrm>
        </p:grpSpPr>
        <p:sp>
          <p:nvSpPr>
            <p:cNvPr id="126995" name="AutoShape 19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6" name="AutoShape 20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97" name="AutoShape 21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Определение взаимосвязей: </a:t>
            </a:r>
            <a:br>
              <a:rPr lang="ru-RU" sz="2800"/>
            </a:br>
            <a:r>
              <a:rPr lang="ru-RU" sz="2800"/>
              <a:t>метод предшествования</a:t>
            </a:r>
          </a:p>
        </p:txBody>
      </p:sp>
      <p:pic>
        <p:nvPicPr>
          <p:cNvPr id="129029" name="Picture 5" descr="MCj043380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взаимосвязей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129035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19" y="1857364"/>
            <a:ext cx="8334433" cy="40719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Определение взаимосвязей: инструменты и методы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2"/>
            <a:ext cx="8250265" cy="4087827"/>
          </a:xfrm>
        </p:spPr>
        <p:txBody>
          <a:bodyPr/>
          <a:lstStyle/>
          <a:p>
            <a:r>
              <a:rPr lang="ru-RU" sz="2800" b="1" dirty="0"/>
              <a:t>Метод предшествования</a:t>
            </a:r>
            <a:r>
              <a:rPr lang="ru-RU" sz="2800" dirty="0"/>
              <a:t>:</a:t>
            </a:r>
          </a:p>
          <a:p>
            <a:pPr lvl="1"/>
            <a:r>
              <a:rPr lang="ru-RU" sz="2400" dirty="0"/>
              <a:t>Финиш — Старт (</a:t>
            </a:r>
            <a:r>
              <a:rPr lang="ru-RU" sz="2400" dirty="0" err="1"/>
              <a:t>Finish</a:t>
            </a:r>
            <a:r>
              <a:rPr lang="ru-RU" sz="2400" dirty="0"/>
              <a:t> </a:t>
            </a:r>
            <a:r>
              <a:rPr lang="ru-RU" sz="2400" dirty="0" err="1"/>
              <a:t>to</a:t>
            </a:r>
            <a:r>
              <a:rPr lang="ru-RU" sz="2400" dirty="0"/>
              <a:t> </a:t>
            </a:r>
            <a:r>
              <a:rPr lang="ru-RU" sz="2400" dirty="0" err="1"/>
              <a:t>Start</a:t>
            </a:r>
            <a:r>
              <a:rPr lang="ru-RU" sz="2400" dirty="0"/>
              <a:t>)</a:t>
            </a:r>
          </a:p>
          <a:p>
            <a:pPr lvl="1"/>
            <a:r>
              <a:rPr lang="ru-RU" sz="2400" dirty="0"/>
              <a:t>Финиш — Финиш (</a:t>
            </a:r>
            <a:r>
              <a:rPr lang="ru-RU" sz="2400" dirty="0" err="1"/>
              <a:t>Finish</a:t>
            </a:r>
            <a:r>
              <a:rPr lang="ru-RU" sz="2400" dirty="0"/>
              <a:t> </a:t>
            </a:r>
            <a:r>
              <a:rPr lang="ru-RU" sz="2400" dirty="0" err="1"/>
              <a:t>to</a:t>
            </a:r>
            <a:r>
              <a:rPr lang="ru-RU" sz="2400" dirty="0"/>
              <a:t> </a:t>
            </a:r>
            <a:r>
              <a:rPr lang="ru-RU" sz="2400" dirty="0" err="1"/>
              <a:t>Finish</a:t>
            </a:r>
            <a:r>
              <a:rPr lang="ru-RU" sz="2400" dirty="0"/>
              <a:t>)</a:t>
            </a:r>
          </a:p>
          <a:p>
            <a:pPr lvl="1"/>
            <a:r>
              <a:rPr lang="ru-RU" sz="2400" dirty="0"/>
              <a:t>Старт — Старт (</a:t>
            </a:r>
            <a:r>
              <a:rPr lang="ru-RU" sz="2400" dirty="0" err="1"/>
              <a:t>Start</a:t>
            </a:r>
            <a:r>
              <a:rPr lang="ru-RU" sz="2400" dirty="0"/>
              <a:t> </a:t>
            </a:r>
            <a:r>
              <a:rPr lang="ru-RU" sz="2400" dirty="0" err="1"/>
              <a:t>to</a:t>
            </a:r>
            <a:r>
              <a:rPr lang="ru-RU" sz="2400" dirty="0"/>
              <a:t> </a:t>
            </a:r>
            <a:r>
              <a:rPr lang="ru-RU" sz="2400" dirty="0" err="1"/>
              <a:t>Start</a:t>
            </a:r>
            <a:r>
              <a:rPr lang="ru-RU" sz="2400" dirty="0"/>
              <a:t>)</a:t>
            </a:r>
          </a:p>
          <a:p>
            <a:pPr lvl="1"/>
            <a:r>
              <a:rPr lang="ru-RU" sz="2400" dirty="0"/>
              <a:t>Старт — Финиш (</a:t>
            </a:r>
            <a:r>
              <a:rPr lang="ru-RU" sz="2400" dirty="0" err="1"/>
              <a:t>Start</a:t>
            </a:r>
            <a:r>
              <a:rPr lang="ru-RU" sz="2400" dirty="0"/>
              <a:t> </a:t>
            </a:r>
            <a:r>
              <a:rPr lang="ru-RU" sz="2400" dirty="0" err="1"/>
              <a:t>to</a:t>
            </a:r>
            <a:r>
              <a:rPr lang="ru-RU" sz="2400" dirty="0"/>
              <a:t> </a:t>
            </a:r>
            <a:r>
              <a:rPr lang="ru-RU" sz="2400" dirty="0" err="1"/>
              <a:t>Finish</a:t>
            </a:r>
            <a:r>
              <a:rPr lang="ru-RU" sz="2400" dirty="0"/>
              <a:t>)</a:t>
            </a:r>
          </a:p>
          <a:p>
            <a:pPr lvl="1"/>
            <a:r>
              <a:rPr lang="ru-RU" sz="2400" dirty="0"/>
              <a:t>Операции — узловые прямоугольники</a:t>
            </a:r>
          </a:p>
          <a:p>
            <a:pPr lvl="1"/>
            <a:r>
              <a:rPr lang="ru-RU" sz="2400" dirty="0"/>
              <a:t>Зависимости — дуги</a:t>
            </a:r>
          </a:p>
          <a:p>
            <a:pPr lvl="1"/>
            <a:r>
              <a:rPr lang="ru-RU" sz="2400" dirty="0"/>
              <a:t>Все вместе — сетевая диаграмма</a:t>
            </a:r>
          </a:p>
        </p:txBody>
      </p:sp>
      <p:pic>
        <p:nvPicPr>
          <p:cNvPr id="168965" name="Picture 5" descr="MCj043380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взаимосвязей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3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Определение взаимосвязей: </a:t>
            </a:r>
            <a:br>
              <a:rPr lang="ru-RU" sz="2800"/>
            </a:br>
            <a:r>
              <a:rPr lang="ru-RU" sz="2800"/>
              <a:t>метод стрелочных диаграмм</a:t>
            </a:r>
          </a:p>
        </p:txBody>
      </p:sp>
      <p:pic>
        <p:nvPicPr>
          <p:cNvPr id="171012" name="Picture 4" descr="MCj043380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взаимосвязей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171019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643050"/>
            <a:ext cx="8962611" cy="38576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3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Определение взаимосвязей: инструменты и методы</a:t>
            </a: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/>
              <a:t>Метод стрелочных диаграмм</a:t>
            </a:r>
          </a:p>
          <a:p>
            <a:pPr lvl="1"/>
            <a:r>
              <a:rPr lang="ru-RU" dirty="0"/>
              <a:t>Операции — дуги</a:t>
            </a:r>
          </a:p>
          <a:p>
            <a:pPr lvl="1"/>
            <a:r>
              <a:rPr lang="ru-RU" dirty="0"/>
              <a:t>Зависимости — узлы</a:t>
            </a:r>
          </a:p>
          <a:p>
            <a:pPr lvl="1"/>
            <a:r>
              <a:rPr lang="ru-RU" dirty="0"/>
              <a:t>Только зависимости </a:t>
            </a:r>
            <a:r>
              <a:rPr lang="ru-RU" dirty="0" smtClean="0"/>
              <a:t>«Финиш </a:t>
            </a:r>
            <a:r>
              <a:rPr lang="ru-RU" dirty="0"/>
              <a:t>— </a:t>
            </a:r>
            <a:r>
              <a:rPr lang="ru-RU" dirty="0" smtClean="0"/>
              <a:t>Старт»</a:t>
            </a:r>
            <a:endParaRPr lang="ru-RU" dirty="0"/>
          </a:p>
          <a:p>
            <a:pPr lvl="1"/>
            <a:r>
              <a:rPr lang="ru-RU" dirty="0"/>
              <a:t>Необходимость в введении фиктивных операций — отношений (пунктирные дуги)</a:t>
            </a:r>
          </a:p>
          <a:p>
            <a:pPr lvl="1"/>
            <a:r>
              <a:rPr lang="ru-RU" dirty="0"/>
              <a:t>В настоящее время используется в теории сетевых расписаний</a:t>
            </a:r>
          </a:p>
          <a:p>
            <a:r>
              <a:rPr lang="ru-RU" dirty="0"/>
              <a:t>Шаблоны расписания сети — стандартные шаблоны сетевых расписаний проекта используемые для ускорения подготовки сетей плановых операций проекта</a:t>
            </a:r>
          </a:p>
        </p:txBody>
      </p:sp>
      <p:pic>
        <p:nvPicPr>
          <p:cNvPr id="173061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250825" y="6488692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взаимосвязей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5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Определение взаимосвязей: инструменты и методы</a:t>
            </a:r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Определение зависимостей:</a:t>
            </a:r>
          </a:p>
          <a:p>
            <a:pPr lvl="1"/>
            <a:r>
              <a:rPr lang="ru-RU" dirty="0"/>
              <a:t>Обязательные зависимости</a:t>
            </a:r>
          </a:p>
          <a:p>
            <a:pPr lvl="1"/>
            <a:r>
              <a:rPr lang="ru-RU" dirty="0"/>
              <a:t>Произвольные (дискреционные) зависимости </a:t>
            </a:r>
          </a:p>
          <a:p>
            <a:pPr lvl="1"/>
            <a:r>
              <a:rPr lang="ru-RU" dirty="0"/>
              <a:t>Внешние зависимости</a:t>
            </a:r>
          </a:p>
          <a:p>
            <a:r>
              <a:rPr lang="ru-RU" b="1" i="1" dirty="0"/>
              <a:t>Опережение</a:t>
            </a:r>
            <a:r>
              <a:rPr lang="ru-RU" dirty="0"/>
              <a:t> — некоторые зависимые операции реально могут начаться до завершения предшествующих операций — опережение</a:t>
            </a:r>
          </a:p>
          <a:p>
            <a:r>
              <a:rPr lang="ru-RU" b="1" i="1" dirty="0"/>
              <a:t>Задержка </a:t>
            </a:r>
            <a:r>
              <a:rPr lang="ru-RU" dirty="0"/>
              <a:t>— перед началом последующей операции иногда необходимо выдержать определенный временной интервал, для этого вводится искусственное дополнительное ограничение на зависимость финиш-старт </a:t>
            </a:r>
          </a:p>
        </p:txBody>
      </p:sp>
      <p:pic>
        <p:nvPicPr>
          <p:cNvPr id="175109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75110" name="Text Box 6"/>
          <p:cNvSpPr txBox="1">
            <a:spLocks noChangeArrowheads="1"/>
          </p:cNvSpPr>
          <p:nvPr/>
        </p:nvSpPr>
        <p:spPr bwMode="auto">
          <a:xfrm>
            <a:off x="250825" y="6500834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взаимосвязей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188913"/>
            <a:ext cx="7186612" cy="1081087"/>
          </a:xfrm>
        </p:spPr>
        <p:txBody>
          <a:bodyPr/>
          <a:lstStyle/>
          <a:p>
            <a:r>
              <a:rPr lang="ru-RU"/>
              <a:t>Оценка ресурсов операций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569325" cy="4824412"/>
          </a:xfrm>
        </p:spPr>
        <p:txBody>
          <a:bodyPr/>
          <a:lstStyle/>
          <a:p>
            <a:r>
              <a:rPr lang="ru-RU" sz="2800" b="1" dirty="0"/>
              <a:t>Ресурсы в проекте. Классификация:</a:t>
            </a:r>
            <a:endParaRPr lang="ru-RU" sz="2800" dirty="0"/>
          </a:p>
          <a:p>
            <a:pPr lvl="1"/>
            <a:r>
              <a:rPr lang="ru-RU" sz="2400" dirty="0"/>
              <a:t>Люди (человеко-часы)</a:t>
            </a:r>
          </a:p>
          <a:p>
            <a:pPr lvl="1"/>
            <a:r>
              <a:rPr lang="ru-RU" sz="2400" dirty="0"/>
              <a:t>Деньги</a:t>
            </a:r>
          </a:p>
          <a:p>
            <a:pPr lvl="1"/>
            <a:r>
              <a:rPr lang="ru-RU" sz="2400" dirty="0"/>
              <a:t>Оборудование</a:t>
            </a:r>
          </a:p>
          <a:p>
            <a:pPr lvl="1"/>
            <a:r>
              <a:rPr lang="ru-RU" sz="2400" dirty="0"/>
              <a:t>Расходные материалы</a:t>
            </a:r>
          </a:p>
          <a:p>
            <a:pPr lvl="1"/>
            <a:r>
              <a:rPr lang="ru-RU" sz="2400" dirty="0"/>
              <a:t>Информационно-методические материалы</a:t>
            </a:r>
          </a:p>
        </p:txBody>
      </p:sp>
      <p:pic>
        <p:nvPicPr>
          <p:cNvPr id="176132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ресурсов операций / Определение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MCj031106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63132" y="188913"/>
            <a:ext cx="2880865" cy="2668583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186613" cy="1081087"/>
          </a:xfrm>
        </p:spPr>
        <p:txBody>
          <a:bodyPr/>
          <a:lstStyle/>
          <a:p>
            <a:r>
              <a:rPr lang="ru-RU" dirty="0" smtClean="0"/>
              <a:t>Цели </a:t>
            </a:r>
            <a:r>
              <a:rPr lang="ru-RU" dirty="0"/>
              <a:t>лекции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6121400" cy="4824412"/>
          </a:xfrm>
        </p:spPr>
        <p:txBody>
          <a:bodyPr/>
          <a:lstStyle/>
          <a:p>
            <a:r>
              <a:rPr lang="ru-RU" dirty="0" smtClean="0"/>
              <a:t>Определение состава </a:t>
            </a:r>
            <a:r>
              <a:rPr lang="ru-RU" dirty="0"/>
              <a:t>операций</a:t>
            </a:r>
          </a:p>
          <a:p>
            <a:r>
              <a:rPr lang="ru-RU" dirty="0" smtClean="0"/>
              <a:t>Виды взаимосвязей </a:t>
            </a:r>
            <a:r>
              <a:rPr lang="ru-RU" dirty="0"/>
              <a:t>между операциями</a:t>
            </a:r>
          </a:p>
          <a:p>
            <a:r>
              <a:rPr lang="ru-RU" dirty="0"/>
              <a:t>Ознакомиться с методами оценки длительности и ресурсов операций</a:t>
            </a:r>
          </a:p>
          <a:p>
            <a:r>
              <a:rPr lang="ru-RU" dirty="0" smtClean="0"/>
              <a:t>Принципы составления расписания проекта</a:t>
            </a:r>
            <a:endParaRPr lang="ru-RU" dirty="0"/>
          </a:p>
          <a:p>
            <a:r>
              <a:rPr lang="ru-RU" dirty="0" smtClean="0"/>
              <a:t>Критический путь</a:t>
            </a:r>
            <a:endParaRPr lang="ru-RU" dirty="0"/>
          </a:p>
          <a:p>
            <a:r>
              <a:rPr lang="ru-RU" dirty="0" smtClean="0"/>
              <a:t>Управление изменениями расписания</a:t>
            </a:r>
          </a:p>
          <a:p>
            <a:r>
              <a:rPr lang="ru-RU" dirty="0" smtClean="0"/>
              <a:t>Принципы </a:t>
            </a:r>
            <a:r>
              <a:rPr lang="ru-RU" dirty="0"/>
              <a:t>балансировки ресурсов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6429396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сроками/ Цель лекции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848600" cy="1081087"/>
          </a:xfrm>
        </p:spPr>
        <p:txBody>
          <a:bodyPr/>
          <a:lstStyle/>
          <a:p>
            <a:r>
              <a:rPr lang="ru-RU" sz="2800"/>
              <a:t>Оценка ресурсов операций – контекст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07950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Факторы внешней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среды предприятия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Активы Орг. процесса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Список операций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Параметры операций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Наличие ресурсов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6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План управления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проектом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107950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313213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Экспертная оценка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Анализ альтернатив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Опубликованные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оценочные данные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ПО для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проектами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Оценка «снизу-вверх»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313213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6156325" y="1989138"/>
            <a:ext cx="2916238" cy="4319587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Требования к ресурсам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задействованным на </a:t>
            </a:r>
            <a:r>
              <a:rPr lang="ru-RU" sz="1800" dirty="0" err="1">
                <a:solidFill>
                  <a:srgbClr val="000000"/>
                </a:solidFill>
              </a:rPr>
              <a:t>опе</a:t>
            </a:r>
            <a:r>
              <a:rPr lang="ru-RU" sz="1800" dirty="0">
                <a:solidFill>
                  <a:srgbClr val="000000"/>
                </a:solidFill>
              </a:rPr>
              <a:t>-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рациях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Параметры операций(+)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Иерархическая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структура ресурсов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Календарь ресурсов (+)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Запрошенные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изменения</a:t>
            </a: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6156325" y="1916113"/>
            <a:ext cx="2916238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77161" name="AutoShape 9"/>
          <p:cNvSpPr>
            <a:spLocks noChangeArrowheads="1"/>
          </p:cNvSpPr>
          <p:nvPr/>
        </p:nvSpPr>
        <p:spPr bwMode="auto">
          <a:xfrm>
            <a:off x="2844800" y="5084763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7162" name="AutoShape 10"/>
          <p:cNvSpPr>
            <a:spLocks noChangeArrowheads="1"/>
          </p:cNvSpPr>
          <p:nvPr/>
        </p:nvSpPr>
        <p:spPr bwMode="auto">
          <a:xfrm>
            <a:off x="2844800" y="2708275"/>
            <a:ext cx="287338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7163" name="AutoShape 11"/>
          <p:cNvSpPr>
            <a:spLocks noChangeArrowheads="1"/>
          </p:cNvSpPr>
          <p:nvPr/>
        </p:nvSpPr>
        <p:spPr bwMode="auto">
          <a:xfrm>
            <a:off x="2844800" y="3862388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7164" name="AutoShape 12"/>
          <p:cNvSpPr>
            <a:spLocks noChangeArrowheads="1"/>
          </p:cNvSpPr>
          <p:nvPr/>
        </p:nvSpPr>
        <p:spPr bwMode="auto">
          <a:xfrm>
            <a:off x="2844800" y="5084763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7165" name="AutoShape 13"/>
          <p:cNvSpPr>
            <a:spLocks noChangeArrowheads="1"/>
          </p:cNvSpPr>
          <p:nvPr/>
        </p:nvSpPr>
        <p:spPr bwMode="auto">
          <a:xfrm>
            <a:off x="2844800" y="3862388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77166" name="Group 14"/>
          <p:cNvGrpSpPr>
            <a:grpSpLocks/>
          </p:cNvGrpSpPr>
          <p:nvPr/>
        </p:nvGrpSpPr>
        <p:grpSpPr bwMode="auto">
          <a:xfrm>
            <a:off x="2844800" y="2708275"/>
            <a:ext cx="287338" cy="3095625"/>
            <a:chOff x="1837" y="1706"/>
            <a:chExt cx="181" cy="1950"/>
          </a:xfrm>
        </p:grpSpPr>
        <p:sp>
          <p:nvSpPr>
            <p:cNvPr id="177167" name="AutoShape 15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7168" name="AutoShape 16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7169" name="AutoShape 17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77170" name="Group 18"/>
          <p:cNvGrpSpPr>
            <a:grpSpLocks/>
          </p:cNvGrpSpPr>
          <p:nvPr/>
        </p:nvGrpSpPr>
        <p:grpSpPr bwMode="auto">
          <a:xfrm>
            <a:off x="5868988" y="2708275"/>
            <a:ext cx="287337" cy="3095625"/>
            <a:chOff x="1837" y="1706"/>
            <a:chExt cx="181" cy="1950"/>
          </a:xfrm>
        </p:grpSpPr>
        <p:sp>
          <p:nvSpPr>
            <p:cNvPr id="177171" name="AutoShape 19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7172" name="AutoShape 20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7173" name="AutoShape 21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8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Оценка ресурсов операций: инструменты и методы</a:t>
            </a:r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Оценка «снизу — вверх»: </a:t>
            </a:r>
          </a:p>
          <a:p>
            <a:pPr lvl="1"/>
            <a:r>
              <a:rPr lang="ru-RU"/>
              <a:t>Работы в пределах плановой операции разбиваются на более мелкие элементы </a:t>
            </a:r>
          </a:p>
          <a:p>
            <a:pPr lvl="1"/>
            <a:r>
              <a:rPr lang="ru-RU"/>
              <a:t>Ресурсные потребности каждого элемента работ оцениваются</a:t>
            </a:r>
          </a:p>
          <a:p>
            <a:pPr lvl="1"/>
            <a:r>
              <a:rPr lang="ru-RU"/>
              <a:t>Оценки объединяются в общее количество по каждому ресурсу плановой операции</a:t>
            </a:r>
          </a:p>
          <a:p>
            <a:pPr lvl="1"/>
            <a:r>
              <a:rPr lang="ru-RU"/>
              <a:t>Плановые операции могут быть связаны отношениями зависимости, которые могут влиять на привлечение и использование ресурсов, но могут и не иметь такой связи. </a:t>
            </a:r>
          </a:p>
          <a:p>
            <a:pPr lvl="1"/>
            <a:endParaRPr lang="ru-RU"/>
          </a:p>
        </p:txBody>
      </p:sp>
      <p:pic>
        <p:nvPicPr>
          <p:cNvPr id="178181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250825" y="6500834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>
                <a:solidFill>
                  <a:srgbClr val="000000"/>
                </a:solidFill>
              </a:rPr>
              <a:t>Оценка ресурсов операций </a:t>
            </a:r>
            <a:r>
              <a:rPr lang="en-US" sz="1800">
                <a:solidFill>
                  <a:srgbClr val="000000"/>
                </a:solidFill>
              </a:rPr>
              <a:t>/ </a:t>
            </a:r>
            <a:r>
              <a:rPr lang="ru-RU" sz="180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AutoShape 2"/>
          <p:cNvSpPr>
            <a:spLocks noChangeArrowheads="1"/>
          </p:cNvSpPr>
          <p:nvPr/>
        </p:nvSpPr>
        <p:spPr bwMode="auto">
          <a:xfrm>
            <a:off x="7858148" y="1557338"/>
            <a:ext cx="1285852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>
            <a:normAutofit/>
          </a:bodyPr>
          <a:lstStyle/>
          <a:p>
            <a:r>
              <a:rPr lang="ru-RU" sz="2800"/>
              <a:t>Оценка ресурсов операций:</a:t>
            </a:r>
            <a:br>
              <a:rPr lang="ru-RU" sz="2800"/>
            </a:br>
            <a:r>
              <a:rPr lang="ru-RU" sz="2800"/>
              <a:t>выходы</a:t>
            </a:r>
            <a:endParaRPr lang="ru-RU" sz="2800">
              <a:solidFill>
                <a:srgbClr val="FF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>
            <a:normAutofit lnSpcReduction="10000"/>
          </a:bodyPr>
          <a:lstStyle/>
          <a:p>
            <a:pPr marL="514350" indent="-514350"/>
            <a:r>
              <a:rPr lang="ru-RU" dirty="0"/>
              <a:t>Требования к ресурсам операций </a:t>
            </a:r>
          </a:p>
          <a:p>
            <a:pPr marL="876300" lvl="1" indent="-419100"/>
            <a:r>
              <a:rPr lang="ru-RU" dirty="0"/>
              <a:t>Определение и описание типов и количества ресурсов, необходимых для каждой плановой операции в пакете работ.</a:t>
            </a:r>
          </a:p>
          <a:p>
            <a:pPr marL="876300" lvl="1" indent="-419100"/>
            <a:r>
              <a:rPr lang="ru-RU" dirty="0"/>
              <a:t>Собираются в единое целое для определения оценочных ресурсов по каждому пакету работ</a:t>
            </a:r>
          </a:p>
          <a:p>
            <a:pPr marL="876300" lvl="1" indent="-419100"/>
            <a:r>
              <a:rPr lang="ru-RU" dirty="0"/>
              <a:t>Детализация и уровень специфичности требований к ресурсам могут варьироваться в зависимости от области приложения. </a:t>
            </a:r>
          </a:p>
          <a:p>
            <a:pPr marL="876300" lvl="1" indent="-419100"/>
            <a:r>
              <a:rPr lang="ru-RU" dirty="0"/>
              <a:t>В документацию по требованиям к ресурсам для каждой плановой операции может входить оценочная база для каждого ресурса, а также допущения по типам ресурсов, их наличию и количеству</a:t>
            </a:r>
          </a:p>
        </p:txBody>
      </p:sp>
      <p:pic>
        <p:nvPicPr>
          <p:cNvPr id="179205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79206" name="Text Box 6"/>
          <p:cNvSpPr txBox="1">
            <a:spLocks noChangeArrowheads="1"/>
          </p:cNvSpPr>
          <p:nvPr/>
        </p:nvSpPr>
        <p:spPr bwMode="auto">
          <a:xfrm>
            <a:off x="250825" y="6500834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ресурсов операций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AutoShape 2"/>
          <p:cNvSpPr>
            <a:spLocks noChangeArrowheads="1"/>
          </p:cNvSpPr>
          <p:nvPr/>
        </p:nvSpPr>
        <p:spPr bwMode="auto">
          <a:xfrm>
            <a:off x="7858148" y="1557338"/>
            <a:ext cx="1285852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>
            <a:normAutofit/>
          </a:bodyPr>
          <a:lstStyle/>
          <a:p>
            <a:r>
              <a:rPr lang="ru-RU" sz="2800"/>
              <a:t>Оценка ресурсов операций:</a:t>
            </a:r>
            <a:br>
              <a:rPr lang="ru-RU" sz="2800"/>
            </a:br>
            <a:r>
              <a:rPr lang="ru-RU" sz="2800"/>
              <a:t>выходы</a:t>
            </a:r>
            <a:endParaRPr lang="ru-RU" sz="2800">
              <a:solidFill>
                <a:srgbClr val="FF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>
            <a:normAutofit/>
          </a:bodyPr>
          <a:lstStyle/>
          <a:p>
            <a:pPr marL="514350" indent="-514350"/>
            <a:r>
              <a:rPr lang="ru-RU" dirty="0"/>
              <a:t>Иерархическая структура ресурсов </a:t>
            </a:r>
          </a:p>
          <a:p>
            <a:pPr marL="876300" lvl="1" indent="-419100"/>
            <a:r>
              <a:rPr lang="ru-RU" dirty="0"/>
              <a:t>Идентифицированные ресурсы по категориям и типам</a:t>
            </a:r>
          </a:p>
          <a:p>
            <a:pPr marL="514350" indent="-514350"/>
            <a:r>
              <a:rPr lang="ru-RU" dirty="0"/>
              <a:t>Календарь ресурсов</a:t>
            </a:r>
          </a:p>
          <a:p>
            <a:pPr marL="876300" lvl="1" indent="-419100"/>
            <a:r>
              <a:rPr lang="ru-RU" dirty="0"/>
              <a:t>Определяет рабочие и выходные дни для всех либо для отдельных ресурсов</a:t>
            </a:r>
          </a:p>
          <a:p>
            <a:pPr marL="876300" lvl="1" indent="-419100"/>
            <a:r>
              <a:rPr lang="ru-RU" dirty="0"/>
              <a:t>Определяет доступность каждого отдельного ресурса</a:t>
            </a:r>
          </a:p>
          <a:p>
            <a:pPr marL="876300" lvl="1" indent="-419100"/>
            <a:r>
              <a:rPr lang="ru-RU" dirty="0"/>
              <a:t>Определяет количество каждого доступного ресурса по каждому периоду доступности</a:t>
            </a:r>
          </a:p>
        </p:txBody>
      </p:sp>
      <p:pic>
        <p:nvPicPr>
          <p:cNvPr id="181253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81254" name="Text Box 6"/>
          <p:cNvSpPr txBox="1">
            <a:spLocks noChangeArrowheads="1"/>
          </p:cNvSpPr>
          <p:nvPr/>
        </p:nvSpPr>
        <p:spPr bwMode="auto">
          <a:xfrm>
            <a:off x="250825" y="6500834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ресурсов операций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848600" cy="1081087"/>
          </a:xfrm>
        </p:spPr>
        <p:txBody>
          <a:bodyPr/>
          <a:lstStyle/>
          <a:p>
            <a:r>
              <a:rPr lang="ru-RU" sz="2800"/>
              <a:t>Оценка длительности операций – контекст</a:t>
            </a:r>
          </a:p>
        </p:txBody>
      </p:sp>
      <p:sp>
        <p:nvSpPr>
          <p:cNvPr id="183299" name="Rectangle 3"/>
          <p:cNvSpPr>
            <a:spLocks noChangeArrowheads="1"/>
          </p:cNvSpPr>
          <p:nvPr/>
        </p:nvSpPr>
        <p:spPr bwMode="auto">
          <a:xfrm>
            <a:off x="107950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Факторы внешней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среды предприятия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Активы Орг. процесса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Описание содержания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Список операций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Параметры операций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6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Требования к ресурсам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7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Календарь ресурсов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8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План управления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проектом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107950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313213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Экспертная оценка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Оценка по аналогам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Параметрическая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оценка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Оценка по трем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точкам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Анализ резервов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313213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6156325" y="1989138"/>
            <a:ext cx="2916238" cy="4319587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Оценка длительности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операций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Параметры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операций(+)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6156325" y="1916113"/>
            <a:ext cx="2916238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83305" name="AutoShape 9"/>
          <p:cNvSpPr>
            <a:spLocks noChangeArrowheads="1"/>
          </p:cNvSpPr>
          <p:nvPr/>
        </p:nvSpPr>
        <p:spPr bwMode="auto">
          <a:xfrm>
            <a:off x="2844800" y="5084763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3306" name="AutoShape 10"/>
          <p:cNvSpPr>
            <a:spLocks noChangeArrowheads="1"/>
          </p:cNvSpPr>
          <p:nvPr/>
        </p:nvSpPr>
        <p:spPr bwMode="auto">
          <a:xfrm>
            <a:off x="2844800" y="2708275"/>
            <a:ext cx="287338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3307" name="AutoShape 11"/>
          <p:cNvSpPr>
            <a:spLocks noChangeArrowheads="1"/>
          </p:cNvSpPr>
          <p:nvPr/>
        </p:nvSpPr>
        <p:spPr bwMode="auto">
          <a:xfrm>
            <a:off x="2844800" y="3862388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3308" name="AutoShape 12"/>
          <p:cNvSpPr>
            <a:spLocks noChangeArrowheads="1"/>
          </p:cNvSpPr>
          <p:nvPr/>
        </p:nvSpPr>
        <p:spPr bwMode="auto">
          <a:xfrm>
            <a:off x="2844800" y="5084763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3309" name="AutoShape 13"/>
          <p:cNvSpPr>
            <a:spLocks noChangeArrowheads="1"/>
          </p:cNvSpPr>
          <p:nvPr/>
        </p:nvSpPr>
        <p:spPr bwMode="auto">
          <a:xfrm>
            <a:off x="2844800" y="3862388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83310" name="Group 14"/>
          <p:cNvGrpSpPr>
            <a:grpSpLocks/>
          </p:cNvGrpSpPr>
          <p:nvPr/>
        </p:nvGrpSpPr>
        <p:grpSpPr bwMode="auto">
          <a:xfrm>
            <a:off x="2844800" y="2708275"/>
            <a:ext cx="287338" cy="3095625"/>
            <a:chOff x="1837" y="1706"/>
            <a:chExt cx="181" cy="1950"/>
          </a:xfrm>
        </p:grpSpPr>
        <p:sp>
          <p:nvSpPr>
            <p:cNvPr id="183311" name="AutoShape 15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3312" name="AutoShape 16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3313" name="AutoShape 17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3314" name="Group 18"/>
          <p:cNvGrpSpPr>
            <a:grpSpLocks/>
          </p:cNvGrpSpPr>
          <p:nvPr/>
        </p:nvGrpSpPr>
        <p:grpSpPr bwMode="auto">
          <a:xfrm>
            <a:off x="5868988" y="2708275"/>
            <a:ext cx="287337" cy="3095625"/>
            <a:chOff x="1837" y="1706"/>
            <a:chExt cx="181" cy="1950"/>
          </a:xfrm>
        </p:grpSpPr>
        <p:sp>
          <p:nvSpPr>
            <p:cNvPr id="183315" name="AutoShape 19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3316" name="AutoShape 20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3317" name="AutoShape 21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Оценка длительности операций: инструменты и методы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4282" y="1428736"/>
            <a:ext cx="8569325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/>
              <a:t>Экспертная оценка</a:t>
            </a:r>
          </a:p>
          <a:p>
            <a:pPr lvl="1">
              <a:lnSpc>
                <a:spcPct val="90000"/>
              </a:lnSpc>
            </a:pPr>
            <a:r>
              <a:rPr lang="ru-RU" dirty="0"/>
              <a:t>По возможности следует использовать экспертную оценку, опирающуюся на историческую информацию</a:t>
            </a:r>
          </a:p>
          <a:p>
            <a:pPr lvl="1">
              <a:lnSpc>
                <a:spcPct val="90000"/>
              </a:lnSpc>
            </a:pPr>
            <a:r>
              <a:rPr lang="ru-RU" dirty="0"/>
              <a:t>Отдельные члены команды проекта могут также брать информацию по оценке длительности или рекомендуемой максимальной длительности операций из аналогичных предыдущих проектов</a:t>
            </a:r>
          </a:p>
          <a:p>
            <a:pPr>
              <a:lnSpc>
                <a:spcPct val="90000"/>
              </a:lnSpc>
            </a:pPr>
            <a:r>
              <a:rPr lang="ru-RU" dirty="0"/>
              <a:t>Оценка по аналогам</a:t>
            </a:r>
          </a:p>
          <a:p>
            <a:pPr lvl="1">
              <a:lnSpc>
                <a:spcPct val="90000"/>
              </a:lnSpc>
            </a:pPr>
            <a:r>
              <a:rPr lang="ru-RU" dirty="0"/>
              <a:t>Использование фактической длительности аналогичной предыдущей плановой операции в качестве основы для оценки длительности будущей плановой операции</a:t>
            </a:r>
          </a:p>
          <a:p>
            <a:pPr lvl="1">
              <a:lnSpc>
                <a:spcPct val="90000"/>
              </a:lnSpc>
            </a:pPr>
            <a:r>
              <a:rPr lang="ru-RU" dirty="0"/>
              <a:t>Наиболее надежна в тех случаях, когда предыдущие операции схожи по сути, а не только по форме, а у членов команды проекта, подготавливающих оценки, есть необходимый опыт</a:t>
            </a:r>
          </a:p>
        </p:txBody>
      </p:sp>
      <p:pic>
        <p:nvPicPr>
          <p:cNvPr id="185349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250825" y="6500834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длительности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Оценка длительности операций: инструменты и методы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533546"/>
            <a:ext cx="7978775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/>
              <a:t>Параметрическая оценка </a:t>
            </a:r>
            <a:r>
              <a:rPr lang="ru-RU" dirty="0" smtClean="0"/>
              <a:t>— количеств</a:t>
            </a:r>
            <a:r>
              <a:rPr lang="ru-RU" dirty="0" smtClean="0"/>
              <a:t>о</a:t>
            </a:r>
            <a:r>
              <a:rPr lang="ru-RU" dirty="0" smtClean="0"/>
              <a:t> </a:t>
            </a:r>
            <a:r>
              <a:rPr lang="ru-RU" dirty="0"/>
              <a:t>работы </a:t>
            </a:r>
            <a:r>
              <a:rPr lang="ru-RU" dirty="0" smtClean="0"/>
              <a:t>деленное на</a:t>
            </a:r>
            <a:r>
              <a:rPr lang="ru-RU" dirty="0" smtClean="0"/>
              <a:t> </a:t>
            </a:r>
            <a:r>
              <a:rPr lang="ru-RU" dirty="0"/>
              <a:t>производительность труда</a:t>
            </a:r>
          </a:p>
          <a:p>
            <a:pPr>
              <a:lnSpc>
                <a:spcPct val="90000"/>
              </a:lnSpc>
            </a:pPr>
            <a:r>
              <a:rPr lang="ru-RU" dirty="0"/>
              <a:t>Три точки — три оценки (</a:t>
            </a:r>
            <a:r>
              <a:rPr lang="en-US" dirty="0"/>
              <a:t>PERT)</a:t>
            </a:r>
            <a:r>
              <a:rPr lang="ru-RU" dirty="0"/>
              <a:t>:</a:t>
            </a:r>
          </a:p>
          <a:p>
            <a:pPr lvl="1">
              <a:lnSpc>
                <a:spcPct val="90000"/>
              </a:lnSpc>
            </a:pPr>
            <a:r>
              <a:rPr lang="ru-RU" dirty="0"/>
              <a:t>Наиболее вероятная (</a:t>
            </a:r>
            <a:r>
              <a:rPr lang="ru-RU" dirty="0" err="1"/>
              <a:t>most</a:t>
            </a:r>
            <a:r>
              <a:rPr lang="ru-RU" dirty="0"/>
              <a:t> </a:t>
            </a:r>
            <a:r>
              <a:rPr lang="ru-RU" dirty="0" err="1"/>
              <a:t>likely</a:t>
            </a:r>
            <a:r>
              <a:rPr lang="ru-RU" dirty="0"/>
              <a:t>)</a:t>
            </a:r>
          </a:p>
          <a:p>
            <a:pPr lvl="1">
              <a:lnSpc>
                <a:spcPct val="90000"/>
              </a:lnSpc>
            </a:pPr>
            <a:r>
              <a:rPr lang="ru-RU" dirty="0"/>
              <a:t>Оптимистичная (</a:t>
            </a:r>
            <a:r>
              <a:rPr lang="ru-RU" dirty="0" err="1"/>
              <a:t>optimistic</a:t>
            </a:r>
            <a:r>
              <a:rPr lang="ru-RU" dirty="0"/>
              <a:t>)</a:t>
            </a:r>
          </a:p>
          <a:p>
            <a:pPr lvl="1">
              <a:lnSpc>
                <a:spcPct val="90000"/>
              </a:lnSpc>
            </a:pPr>
            <a:r>
              <a:rPr lang="ru-RU" dirty="0"/>
              <a:t>Пессимистичная (</a:t>
            </a:r>
            <a:r>
              <a:rPr lang="ru-RU" dirty="0" err="1"/>
              <a:t>pessimistic</a:t>
            </a:r>
            <a:r>
              <a:rPr lang="ru-RU" dirty="0"/>
              <a:t>)</a:t>
            </a:r>
          </a:p>
          <a:p>
            <a:pPr lvl="1">
              <a:lnSpc>
                <a:spcPct val="90000"/>
              </a:lnSpc>
            </a:pPr>
            <a:r>
              <a:rPr lang="ru-RU" dirty="0"/>
              <a:t>Итоговая оценка — средневзвешенное значение</a:t>
            </a:r>
          </a:p>
          <a:p>
            <a:pPr>
              <a:lnSpc>
                <a:spcPct val="90000"/>
              </a:lnSpc>
            </a:pPr>
            <a:r>
              <a:rPr lang="ru-RU" dirty="0"/>
              <a:t>Анализ резервов — добавление дополнительного времени на непредвиденные обстоятельства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ru-RU" dirty="0"/>
              <a:t>Может быть процентом от оценочной длительности операции, фиксированным количеством рабочих периодов, или может быть рассчитан при помощи количественного анализа рисков нарушения графика</a:t>
            </a:r>
          </a:p>
        </p:txBody>
      </p:sp>
      <p:pic>
        <p:nvPicPr>
          <p:cNvPr id="18432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длительности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Оценка </a:t>
            </a:r>
            <a:r>
              <a:rPr lang="ru-RU" sz="2800" dirty="0" smtClean="0"/>
              <a:t>по методу </a:t>
            </a:r>
            <a:r>
              <a:rPr lang="en-US" sz="2800" dirty="0" smtClean="0"/>
              <a:t>PERT - </a:t>
            </a:r>
            <a:r>
              <a:rPr lang="ru-RU" sz="2800" dirty="0" smtClean="0"/>
              <a:t>пример</a:t>
            </a:r>
            <a:endParaRPr lang="ru-RU" sz="2800" dirty="0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533546"/>
            <a:ext cx="8893175" cy="103819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Длительность = </a:t>
            </a:r>
            <a:r>
              <a:rPr lang="en-US" dirty="0" smtClean="0"/>
              <a:t>(</a:t>
            </a:r>
            <a:r>
              <a:rPr lang="ru-RU" dirty="0" err="1" smtClean="0"/>
              <a:t>Оптим</a:t>
            </a:r>
            <a:r>
              <a:rPr lang="en-US" dirty="0" smtClean="0"/>
              <a:t>.</a:t>
            </a:r>
            <a:r>
              <a:rPr lang="ru-RU" dirty="0" smtClean="0"/>
              <a:t>+</a:t>
            </a:r>
            <a:r>
              <a:rPr lang="ru-RU" dirty="0" err="1" smtClean="0"/>
              <a:t>Пессим</a:t>
            </a:r>
            <a:r>
              <a:rPr lang="en-US" dirty="0" smtClean="0"/>
              <a:t>.</a:t>
            </a:r>
            <a:r>
              <a:rPr lang="ru-RU" dirty="0" smtClean="0"/>
              <a:t>+4*</a:t>
            </a:r>
            <a:r>
              <a:rPr lang="ru-RU" dirty="0" err="1" smtClean="0"/>
              <a:t>Ожид</a:t>
            </a:r>
            <a:r>
              <a:rPr lang="en-US" dirty="0" smtClean="0"/>
              <a:t>.</a:t>
            </a:r>
            <a:r>
              <a:rPr lang="ru-RU" dirty="0" smtClean="0"/>
              <a:t> длит.)</a:t>
            </a:r>
            <a:r>
              <a:rPr lang="en-US" dirty="0" smtClean="0"/>
              <a:t>/6</a:t>
            </a:r>
            <a:endParaRPr lang="ru-RU" dirty="0" smtClean="0"/>
          </a:p>
          <a:p>
            <a:pPr>
              <a:lnSpc>
                <a:spcPct val="90000"/>
              </a:lnSpc>
            </a:pPr>
            <a:r>
              <a:rPr lang="ru-RU" dirty="0" smtClean="0"/>
              <a:t>Стандартное  Отклонение = </a:t>
            </a:r>
            <a:r>
              <a:rPr lang="ru-RU" dirty="0" smtClean="0"/>
              <a:t>(</a:t>
            </a:r>
            <a:r>
              <a:rPr lang="ru-RU" dirty="0" err="1" smtClean="0"/>
              <a:t>Пессим</a:t>
            </a:r>
            <a:r>
              <a:rPr lang="ru-RU" dirty="0" smtClean="0"/>
              <a:t>. – </a:t>
            </a:r>
            <a:r>
              <a:rPr lang="ru-RU" dirty="0" err="1" smtClean="0"/>
              <a:t>Оптим</a:t>
            </a:r>
            <a:r>
              <a:rPr lang="ru-RU" dirty="0" smtClean="0"/>
              <a:t>.) </a:t>
            </a:r>
            <a:r>
              <a:rPr lang="en-US" dirty="0" smtClean="0"/>
              <a:t>/6</a:t>
            </a:r>
            <a:endParaRPr lang="ru-RU" dirty="0"/>
          </a:p>
        </p:txBody>
      </p:sp>
      <p:pic>
        <p:nvPicPr>
          <p:cNvPr id="18432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длительности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 l="544" b="23684"/>
          <a:stretch>
            <a:fillRect/>
          </a:stretch>
        </p:blipFill>
        <p:spPr bwMode="auto">
          <a:xfrm>
            <a:off x="0" y="2285992"/>
            <a:ext cx="91440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Оценка </a:t>
            </a:r>
            <a:r>
              <a:rPr lang="ru-RU" sz="2800" dirty="0" smtClean="0"/>
              <a:t>программных проектов с использованием метрик</a:t>
            </a:r>
            <a:endParaRPr lang="ru-RU" sz="2800" dirty="0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533546"/>
            <a:ext cx="8893175" cy="46815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Вариант использования (</a:t>
            </a:r>
            <a:r>
              <a:rPr lang="en-US" dirty="0" smtClean="0"/>
              <a:t>use case) </a:t>
            </a:r>
            <a:r>
              <a:rPr lang="ru-RU" dirty="0" smtClean="0"/>
              <a:t>– элемент моделирования описывающий взаимодействие пользователя (протокола, внешней системы) с разрабатываемой программной системой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Оценка по очкам – для каждого актера и варианта использования определяется сложность: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Простые  - 5 очков (1 сущность, 3 шага, 5 классов)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Средние – 10 очков (2-3 сущ., 4-7 шагов, 10 классов)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Сложные – 15 очков (</a:t>
            </a:r>
            <a:r>
              <a:rPr lang="en-US" dirty="0" smtClean="0"/>
              <a:t>&gt;3 </a:t>
            </a:r>
            <a:r>
              <a:rPr lang="ru-RU" dirty="0" smtClean="0"/>
              <a:t>сущ., </a:t>
            </a:r>
            <a:r>
              <a:rPr lang="en-US" dirty="0" smtClean="0"/>
              <a:t>&gt;7 </a:t>
            </a:r>
            <a:r>
              <a:rPr lang="ru-RU" dirty="0" smtClean="0"/>
              <a:t>шагов, </a:t>
            </a:r>
            <a:r>
              <a:rPr lang="en-US" dirty="0" smtClean="0"/>
              <a:t>&gt;10 </a:t>
            </a:r>
            <a:r>
              <a:rPr lang="ru-RU" dirty="0" smtClean="0"/>
              <a:t>классов)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UUCP (Unadjusted Use Case Points) = </a:t>
            </a:r>
            <a:r>
              <a:rPr lang="ru-RU" dirty="0" smtClean="0"/>
              <a:t>сумма произведений количества </a:t>
            </a:r>
            <a:r>
              <a:rPr lang="en-US" dirty="0" smtClean="0"/>
              <a:t>use cases </a:t>
            </a:r>
            <a:r>
              <a:rPr lang="ru-RU" dirty="0" smtClean="0"/>
              <a:t>каждого вида на их вес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  <p:pic>
        <p:nvPicPr>
          <p:cNvPr id="18432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длительности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Оценка </a:t>
            </a:r>
            <a:r>
              <a:rPr lang="ru-RU" sz="2800" dirty="0" smtClean="0"/>
              <a:t>программных проектов с использованием метрик</a:t>
            </a:r>
            <a:endParaRPr lang="ru-RU" sz="2800" dirty="0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533546"/>
            <a:ext cx="8893175" cy="46815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Факторы технической сложности </a:t>
            </a:r>
            <a:r>
              <a:rPr lang="en-US" dirty="0" smtClean="0"/>
              <a:t>TCF (Technical Complexity Factors)</a:t>
            </a:r>
            <a:r>
              <a:rPr lang="ru-RU" dirty="0" smtClean="0"/>
              <a:t>, 13 факторов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endParaRPr lang="ru-RU" dirty="0"/>
          </a:p>
        </p:txBody>
      </p:sp>
      <p:pic>
        <p:nvPicPr>
          <p:cNvPr id="18432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длительности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8596" y="2357430"/>
          <a:ext cx="8286808" cy="3929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3429"/>
                <a:gridCol w="1246688"/>
                <a:gridCol w="1466691"/>
              </a:tblGrid>
              <a:tr h="699838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Воздействие (0-5)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Распределенная</a:t>
                      </a:r>
                      <a:r>
                        <a:rPr lang="ru-RU" baseline="0" dirty="0" smtClean="0"/>
                        <a:t> система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Производительность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Сложность внутренней</a:t>
                      </a:r>
                      <a:r>
                        <a:rPr lang="ru-RU" baseline="0" dirty="0" smtClean="0"/>
                        <a:t> обработки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Легкость инсталляции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Безопасность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Взаимодействие</a:t>
                      </a:r>
                      <a:r>
                        <a:rPr lang="ru-RU" baseline="0" dirty="0" smtClean="0"/>
                        <a:t> со сторонними системами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Необходимость</a:t>
                      </a:r>
                      <a:r>
                        <a:rPr lang="ru-RU" baseline="0" dirty="0" smtClean="0"/>
                        <a:t> спец. обучения пользователей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Управление сроками проекта - введение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713788" cy="4752975"/>
          </a:xfrm>
        </p:spPr>
        <p:txBody>
          <a:bodyPr/>
          <a:lstStyle/>
          <a:p>
            <a:r>
              <a:rPr lang="ru-RU" b="1" dirty="0" smtClean="0"/>
              <a:t>Процессы</a:t>
            </a:r>
            <a:r>
              <a:rPr lang="ru-RU" b="1" dirty="0"/>
              <a:t>, обеспечивающие </a:t>
            </a:r>
            <a:r>
              <a:rPr lang="ru-RU" b="1" dirty="0">
                <a:solidFill>
                  <a:srgbClr val="FF0000"/>
                </a:solidFill>
              </a:rPr>
              <a:t>своевременное завершение проекта</a:t>
            </a:r>
          </a:p>
          <a:p>
            <a:r>
              <a:rPr lang="ru-RU" dirty="0"/>
              <a:t>PMI PM BOK (разделы 6.x)</a:t>
            </a:r>
          </a:p>
          <a:p>
            <a:pPr lvl="1"/>
            <a:r>
              <a:rPr lang="ru-RU" sz="2400" dirty="0"/>
              <a:t>Определение состава операций</a:t>
            </a:r>
          </a:p>
          <a:p>
            <a:pPr lvl="1"/>
            <a:r>
              <a:rPr lang="ru-RU" sz="2400" dirty="0"/>
              <a:t>Определение взаимосвязей операций</a:t>
            </a:r>
          </a:p>
          <a:p>
            <a:pPr lvl="1"/>
            <a:r>
              <a:rPr lang="ru-RU" sz="2400" dirty="0"/>
              <a:t>Оценка ресурсов операции</a:t>
            </a:r>
          </a:p>
          <a:p>
            <a:pPr lvl="1"/>
            <a:r>
              <a:rPr lang="ru-RU" sz="2400" dirty="0"/>
              <a:t>Оценка длительности операций</a:t>
            </a:r>
          </a:p>
          <a:p>
            <a:pPr lvl="1"/>
            <a:r>
              <a:rPr lang="ru-RU" sz="2400" dirty="0"/>
              <a:t>Разработка расписания</a:t>
            </a:r>
          </a:p>
          <a:p>
            <a:pPr lvl="1"/>
            <a:r>
              <a:rPr lang="ru-RU" sz="2400" dirty="0"/>
              <a:t>Управление расписанием</a:t>
            </a:r>
          </a:p>
          <a:p>
            <a:r>
              <a:rPr lang="ru-RU" dirty="0" smtClean="0"/>
              <a:t>Каждый </a:t>
            </a:r>
            <a:r>
              <a:rPr lang="ru-RU" dirty="0"/>
              <a:t>процесс происходит в каждом проекте минимум один раз в одной или нескольких фазах проекта</a:t>
            </a:r>
          </a:p>
        </p:txBody>
      </p:sp>
      <p:pic>
        <p:nvPicPr>
          <p:cNvPr id="113668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50825" y="6381750"/>
            <a:ext cx="5473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сроками / Определение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Оценка </a:t>
            </a:r>
            <a:r>
              <a:rPr lang="ru-RU" sz="2800" dirty="0" smtClean="0"/>
              <a:t>программных проектов с использованием метрик</a:t>
            </a:r>
            <a:endParaRPr lang="ru-RU" sz="2800" dirty="0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533546"/>
            <a:ext cx="8750331" cy="46815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Факторы сложности среды</a:t>
            </a:r>
            <a:r>
              <a:rPr lang="en-US" dirty="0" smtClean="0"/>
              <a:t> ECF (Environment Complexity Factors)</a:t>
            </a:r>
            <a:r>
              <a:rPr lang="ru-RU" dirty="0" smtClean="0"/>
              <a:t>, </a:t>
            </a:r>
            <a:r>
              <a:rPr lang="en-US" dirty="0" smtClean="0"/>
              <a:t>7</a:t>
            </a:r>
            <a:r>
              <a:rPr lang="ru-RU" dirty="0" smtClean="0"/>
              <a:t> факторов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endParaRPr lang="ru-RU" dirty="0"/>
          </a:p>
        </p:txBody>
      </p:sp>
      <p:pic>
        <p:nvPicPr>
          <p:cNvPr id="18432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длительности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8596" y="2428868"/>
          <a:ext cx="8286808" cy="3929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3429"/>
                <a:gridCol w="1246688"/>
                <a:gridCol w="1466691"/>
              </a:tblGrid>
              <a:tr h="699838"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Воздействие (0-5)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Знакомство</a:t>
                      </a:r>
                      <a:r>
                        <a:rPr lang="ru-RU" baseline="0" dirty="0" smtClean="0"/>
                        <a:t> с процессом (</a:t>
                      </a:r>
                      <a:r>
                        <a:rPr lang="en-US" baseline="0" dirty="0" smtClean="0"/>
                        <a:t>RUP</a:t>
                      </a:r>
                      <a:r>
                        <a:rPr lang="ru-RU" baseline="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Знание предметной области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Опыт объектно-ориентированного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прогр-ия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Квалификация</a:t>
                      </a:r>
                      <a:r>
                        <a:rPr lang="ru-RU" baseline="0" dirty="0" smtClean="0"/>
                        <a:t> аналитиков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Мотивация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Стабильность требований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Разработчики - совместители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03657">
                <a:tc>
                  <a:txBody>
                    <a:bodyPr/>
                    <a:lstStyle/>
                    <a:p>
                      <a:r>
                        <a:rPr lang="ru-RU" dirty="0" smtClean="0"/>
                        <a:t>Сложность языка</a:t>
                      </a:r>
                      <a:r>
                        <a:rPr lang="en-US" dirty="0" smtClean="0"/>
                        <a:t>/</a:t>
                      </a:r>
                      <a:r>
                        <a:rPr lang="ru-RU" dirty="0" smtClean="0"/>
                        <a:t>технологии</a:t>
                      </a:r>
                      <a:r>
                        <a:rPr lang="ru-RU" baseline="0" dirty="0" smtClean="0"/>
                        <a:t> программирования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Оценка </a:t>
            </a:r>
            <a:r>
              <a:rPr lang="ru-RU" sz="2800" dirty="0" smtClean="0"/>
              <a:t>программных проектов с использованием метрик</a:t>
            </a:r>
            <a:endParaRPr lang="ru-RU" sz="2800" dirty="0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533546"/>
            <a:ext cx="8893175" cy="46815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TCF</a:t>
            </a:r>
            <a:r>
              <a:rPr lang="en-US" dirty="0" smtClean="0"/>
              <a:t> = </a:t>
            </a:r>
            <a:r>
              <a:rPr lang="en-US" b="1" dirty="0" smtClean="0"/>
              <a:t>0,6 + 0,01 * </a:t>
            </a:r>
            <a:r>
              <a:rPr lang="ru-RU" b="1" dirty="0" smtClean="0"/>
              <a:t>Сумма </a:t>
            </a:r>
            <a:r>
              <a:rPr lang="en-US" b="1" dirty="0" smtClean="0"/>
              <a:t>( </a:t>
            </a:r>
            <a:r>
              <a:rPr lang="ru-RU" b="1" dirty="0" smtClean="0"/>
              <a:t>вес * воздействие)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Диапазон от  0,6 до 1,3  (от -40% до +30%)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Определяет относительную сложность системы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ECF = 1,4 – 0,03 * </a:t>
            </a:r>
            <a:r>
              <a:rPr lang="ru-RU" b="1" dirty="0" smtClean="0"/>
              <a:t>Сумма (вес * воздействие)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Диапазон от 0,425 до 1,4 (от -57,5% до +40%)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Определяет факторы окружения для системы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UCP  = UUCP * TCF * ECF </a:t>
            </a:r>
            <a:r>
              <a:rPr lang="en-US" dirty="0" smtClean="0"/>
              <a:t>– </a:t>
            </a:r>
            <a:r>
              <a:rPr lang="ru-RU" dirty="0" smtClean="0"/>
              <a:t>итоговые очки сложности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Трудоемкость = </a:t>
            </a:r>
            <a:r>
              <a:rPr lang="en-US" b="1" dirty="0" smtClean="0"/>
              <a:t>UCP * 20 </a:t>
            </a:r>
            <a:r>
              <a:rPr lang="ru-RU" b="1" dirty="0" smtClean="0"/>
              <a:t>Чел</a:t>
            </a:r>
            <a:r>
              <a:rPr lang="en-US" b="1" dirty="0" smtClean="0"/>
              <a:t>/</a:t>
            </a:r>
            <a:r>
              <a:rPr lang="ru-RU" b="1" dirty="0" smtClean="0"/>
              <a:t>часов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  <p:pic>
        <p:nvPicPr>
          <p:cNvPr id="18432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длительности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28596" y="188913"/>
            <a:ext cx="7729567" cy="1081087"/>
          </a:xfrm>
        </p:spPr>
        <p:txBody>
          <a:bodyPr/>
          <a:lstStyle/>
          <a:p>
            <a:pPr algn="ctr"/>
            <a:r>
              <a:rPr lang="ru-RU" sz="2800" dirty="0"/>
              <a:t>Оценка </a:t>
            </a:r>
            <a:r>
              <a:rPr lang="ru-RU" sz="2800" dirty="0" smtClean="0"/>
              <a:t>программных проектов с использованием метрик, статистика</a:t>
            </a:r>
            <a:endParaRPr lang="ru-RU" sz="2800" dirty="0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5286388"/>
            <a:ext cx="8893175" cy="11430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 smtClean="0"/>
              <a:t>Источник</a:t>
            </a:r>
            <a:r>
              <a:rPr lang="en-US" sz="2000" dirty="0" smtClean="0"/>
              <a:t>: Project Estimation With Use Case Points</a:t>
            </a:r>
            <a:r>
              <a:rPr lang="ru-RU" sz="2000" dirty="0" smtClean="0"/>
              <a:t> </a:t>
            </a:r>
            <a:r>
              <a:rPr lang="en-US" sz="2000" dirty="0" smtClean="0"/>
              <a:t>by Roy K. Clemmons </a:t>
            </a:r>
            <a:r>
              <a:rPr lang="ru-RU" sz="2000" dirty="0" smtClean="0"/>
              <a:t>на основе исследования </a:t>
            </a:r>
            <a:r>
              <a:rPr lang="en-US" sz="2000" dirty="0" err="1" smtClean="0"/>
              <a:t>Anda</a:t>
            </a:r>
            <a:r>
              <a:rPr lang="en-US" sz="2000" dirty="0" smtClean="0"/>
              <a:t>, </a:t>
            </a:r>
            <a:r>
              <a:rPr lang="en-US" sz="2000" dirty="0" err="1" smtClean="0"/>
              <a:t>Bente</a:t>
            </a:r>
            <a:r>
              <a:rPr lang="en-US" sz="2000" dirty="0" smtClean="0"/>
              <a:t>. “Improving Estimation Practices By Applying Use Case Models.”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18432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Оценка длительности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643050"/>
            <a:ext cx="8616001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848600" cy="1081087"/>
          </a:xfrm>
        </p:spPr>
        <p:txBody>
          <a:bodyPr/>
          <a:lstStyle/>
          <a:p>
            <a:r>
              <a:rPr lang="ru-RU" sz="2800"/>
              <a:t>Разработка расписания – контекст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107950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Активы Орг. процесса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Описание содержания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Список операций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Параметры операций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Сетевые диаграммы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расписания проекта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6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Требования к ресурсам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7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Календарь ресурсов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8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Оценка длительности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операции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9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План управления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проектом, реестр рисков</a:t>
            </a: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107950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313213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Анализ сети </a:t>
            </a:r>
            <a:r>
              <a:rPr lang="ru-RU" sz="1800" dirty="0" err="1">
                <a:solidFill>
                  <a:srgbClr val="000000"/>
                </a:solidFill>
              </a:rPr>
              <a:t>рас-ия</a:t>
            </a:r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Метод </a:t>
            </a:r>
            <a:r>
              <a:rPr lang="ru-RU" sz="1800" dirty="0" err="1">
                <a:solidFill>
                  <a:srgbClr val="000000"/>
                </a:solidFill>
              </a:rPr>
              <a:t>крит</a:t>
            </a:r>
            <a:r>
              <a:rPr lang="ru-RU" sz="1800" dirty="0">
                <a:solidFill>
                  <a:srgbClr val="000000"/>
                </a:solidFill>
              </a:rPr>
              <a:t>. пути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Сжатие расписания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Анализ возможных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сценариев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Выравнивание </a:t>
            </a:r>
            <a:r>
              <a:rPr lang="ru-RU" sz="1800" dirty="0" err="1">
                <a:solidFill>
                  <a:srgbClr val="000000"/>
                </a:solidFill>
              </a:rPr>
              <a:t>рес-ов</a:t>
            </a:r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6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Метод </a:t>
            </a:r>
            <a:r>
              <a:rPr lang="ru-RU" sz="1800" dirty="0" err="1">
                <a:solidFill>
                  <a:srgbClr val="000000"/>
                </a:solidFill>
              </a:rPr>
              <a:t>крит</a:t>
            </a:r>
            <a:r>
              <a:rPr lang="ru-RU" sz="1800" dirty="0">
                <a:solidFill>
                  <a:srgbClr val="000000"/>
                </a:solidFill>
              </a:rPr>
              <a:t>. цепи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7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ПО для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проектами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8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Применение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календарей ресурсов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9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Корректировка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опережений и задержек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10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Модель расписания</a:t>
            </a:r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313213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6156325" y="1989138"/>
            <a:ext cx="2916238" cy="4319587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Расписание проекта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Данные для модели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расписания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Базовый план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расписания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Требования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к ресурсам 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Параметры </a:t>
            </a:r>
            <a:r>
              <a:rPr lang="ru-RU" sz="1800" dirty="0" err="1">
                <a:solidFill>
                  <a:srgbClr val="000000"/>
                </a:solidFill>
              </a:rPr>
              <a:t>оп-ий</a:t>
            </a:r>
            <a:r>
              <a:rPr lang="ru-RU" sz="1800" dirty="0">
                <a:solidFill>
                  <a:srgbClr val="000000"/>
                </a:solidFill>
              </a:rPr>
              <a:t>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6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Календарь проекта(+)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7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Запрошенные </a:t>
            </a:r>
            <a:r>
              <a:rPr lang="ru-RU" sz="1800" dirty="0" err="1">
                <a:solidFill>
                  <a:srgbClr val="000000"/>
                </a:solidFill>
              </a:rPr>
              <a:t>изм-ия</a:t>
            </a:r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8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План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проектом (+), план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управления </a:t>
            </a:r>
            <a:r>
              <a:rPr lang="ru-RU" sz="1800" dirty="0" err="1">
                <a:solidFill>
                  <a:srgbClr val="000000"/>
                </a:solidFill>
              </a:rPr>
              <a:t>рас-ем</a:t>
            </a:r>
            <a:r>
              <a:rPr lang="ru-RU" sz="1800" dirty="0">
                <a:solidFill>
                  <a:srgbClr val="000000"/>
                </a:solidFill>
              </a:rPr>
              <a:t> (+)</a:t>
            </a:r>
          </a:p>
        </p:txBody>
      </p:sp>
      <p:sp>
        <p:nvSpPr>
          <p:cNvPr id="186376" name="Rectangle 8"/>
          <p:cNvSpPr>
            <a:spLocks noChangeArrowheads="1"/>
          </p:cNvSpPr>
          <p:nvPr/>
        </p:nvSpPr>
        <p:spPr bwMode="auto">
          <a:xfrm>
            <a:off x="6156325" y="1916113"/>
            <a:ext cx="2916238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86377" name="AutoShape 9"/>
          <p:cNvSpPr>
            <a:spLocks noChangeArrowheads="1"/>
          </p:cNvSpPr>
          <p:nvPr/>
        </p:nvSpPr>
        <p:spPr bwMode="auto">
          <a:xfrm>
            <a:off x="2844800" y="5084763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378" name="AutoShape 10"/>
          <p:cNvSpPr>
            <a:spLocks noChangeArrowheads="1"/>
          </p:cNvSpPr>
          <p:nvPr/>
        </p:nvSpPr>
        <p:spPr bwMode="auto">
          <a:xfrm>
            <a:off x="2844800" y="2708275"/>
            <a:ext cx="287338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379" name="AutoShape 11"/>
          <p:cNvSpPr>
            <a:spLocks noChangeArrowheads="1"/>
          </p:cNvSpPr>
          <p:nvPr/>
        </p:nvSpPr>
        <p:spPr bwMode="auto">
          <a:xfrm>
            <a:off x="2844800" y="3862388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380" name="AutoShape 12"/>
          <p:cNvSpPr>
            <a:spLocks noChangeArrowheads="1"/>
          </p:cNvSpPr>
          <p:nvPr/>
        </p:nvSpPr>
        <p:spPr bwMode="auto">
          <a:xfrm>
            <a:off x="2844800" y="5084763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381" name="AutoShape 13"/>
          <p:cNvSpPr>
            <a:spLocks noChangeArrowheads="1"/>
          </p:cNvSpPr>
          <p:nvPr/>
        </p:nvSpPr>
        <p:spPr bwMode="auto">
          <a:xfrm>
            <a:off x="2844800" y="3862388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86382" name="Group 14"/>
          <p:cNvGrpSpPr>
            <a:grpSpLocks/>
          </p:cNvGrpSpPr>
          <p:nvPr/>
        </p:nvGrpSpPr>
        <p:grpSpPr bwMode="auto">
          <a:xfrm>
            <a:off x="2844800" y="2708275"/>
            <a:ext cx="287338" cy="3095625"/>
            <a:chOff x="1837" y="1706"/>
            <a:chExt cx="181" cy="1950"/>
          </a:xfrm>
        </p:grpSpPr>
        <p:sp>
          <p:nvSpPr>
            <p:cNvPr id="186383" name="AutoShape 15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6384" name="AutoShape 16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6385" name="AutoShape 17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6386" name="Group 18"/>
          <p:cNvGrpSpPr>
            <a:grpSpLocks/>
          </p:cNvGrpSpPr>
          <p:nvPr/>
        </p:nvGrpSpPr>
        <p:grpSpPr bwMode="auto">
          <a:xfrm>
            <a:off x="5868988" y="2708275"/>
            <a:ext cx="287337" cy="3095625"/>
            <a:chOff x="1837" y="1706"/>
            <a:chExt cx="181" cy="1950"/>
          </a:xfrm>
        </p:grpSpPr>
        <p:sp>
          <p:nvSpPr>
            <p:cNvPr id="186387" name="AutoShape 19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6388" name="AutoShape 20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6389" name="AutoShape 21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Разработка расписания: инструменты и методы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Анализ сети расписания — создание расписания проекта</a:t>
            </a:r>
          </a:p>
          <a:p>
            <a:r>
              <a:rPr lang="ru-RU" dirty="0"/>
              <a:t>Метод критического пути</a:t>
            </a:r>
          </a:p>
          <a:p>
            <a:pPr lvl="1"/>
            <a:r>
              <a:rPr lang="ru-RU" dirty="0"/>
              <a:t>Ранний старт, ранний финиш</a:t>
            </a:r>
          </a:p>
          <a:p>
            <a:pPr lvl="1"/>
            <a:r>
              <a:rPr lang="ru-RU" dirty="0"/>
              <a:t>Поздний старт, поздний финиш</a:t>
            </a:r>
          </a:p>
          <a:p>
            <a:pPr lvl="1"/>
            <a:r>
              <a:rPr lang="ru-RU" dirty="0"/>
              <a:t>Положительная разность — резерв расписания</a:t>
            </a:r>
          </a:p>
          <a:p>
            <a:r>
              <a:rPr lang="ru-RU" dirty="0"/>
              <a:t>Сокращение расписания</a:t>
            </a:r>
          </a:p>
          <a:p>
            <a:pPr lvl="1"/>
            <a:r>
              <a:rPr lang="ru-RU" dirty="0"/>
              <a:t>Сжатие — компромисс стоимости и сроков</a:t>
            </a:r>
          </a:p>
          <a:p>
            <a:pPr lvl="1"/>
            <a:r>
              <a:rPr lang="ru-RU" dirty="0"/>
              <a:t>Быстрый проход — параллельное выполнение обычно последовательных операций</a:t>
            </a:r>
          </a:p>
        </p:txBody>
      </p:sp>
      <p:pic>
        <p:nvPicPr>
          <p:cNvPr id="187397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Разработка расписания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Метод критического пути</a:t>
            </a:r>
            <a:endParaRPr lang="ru-RU" sz="2800" dirty="0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4929197"/>
            <a:ext cx="7978775" cy="1379527"/>
          </a:xfrm>
        </p:spPr>
        <p:txBody>
          <a:bodyPr/>
          <a:lstStyle/>
          <a:p>
            <a:r>
              <a:rPr lang="ru-RU" dirty="0" smtClean="0"/>
              <a:t>Для каждой задачи определены длительность, название</a:t>
            </a:r>
          </a:p>
          <a:p>
            <a:r>
              <a:rPr lang="ru-RU" dirty="0" smtClean="0"/>
              <a:t>Даты, а также временной резерв рассчитываются</a:t>
            </a:r>
            <a:endParaRPr lang="ru-RU" dirty="0"/>
          </a:p>
        </p:txBody>
      </p:sp>
      <p:pic>
        <p:nvPicPr>
          <p:cNvPr id="187397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Разработка расписания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1714488"/>
            <a:ext cx="744131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Метод критического пути</a:t>
            </a:r>
            <a:endParaRPr lang="ru-RU" sz="2800" dirty="0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4929197"/>
            <a:ext cx="7978775" cy="137952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Определяются даты раннего начала и окончания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Определяются даты позднего начала и окончания, рассчитывается резерв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Задачи с нулевым резервом составляют критический путь</a:t>
            </a:r>
          </a:p>
          <a:p>
            <a:pPr marL="457200" indent="-457200">
              <a:buFont typeface="+mj-lt"/>
              <a:buAutoNum type="arabicPeriod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87397" name="Picture 5" descr="MCj043380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Разработка расписания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1357298"/>
            <a:ext cx="7715304" cy="3647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критической цепи - пример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l="636" r="18029"/>
          <a:stretch>
            <a:fillRect/>
          </a:stretch>
        </p:blipFill>
        <p:spPr bwMode="auto">
          <a:xfrm>
            <a:off x="0" y="1428736"/>
            <a:ext cx="91440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5" descr="MCj0433806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Разработка расписания: инструменты и методы</a:t>
            </a:r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Анализ возможных сценариев - «что если?»</a:t>
            </a:r>
          </a:p>
          <a:p>
            <a:pPr lvl="1"/>
            <a:r>
              <a:rPr lang="ru-RU" dirty="0"/>
              <a:t>Выполнимость расписания в неблагоприятных условиях</a:t>
            </a:r>
          </a:p>
          <a:p>
            <a:pPr lvl="1"/>
            <a:r>
              <a:rPr lang="ru-RU" dirty="0"/>
              <a:t>Резервные планы и планы реагирования</a:t>
            </a:r>
          </a:p>
          <a:p>
            <a:r>
              <a:rPr lang="ru-RU" dirty="0"/>
              <a:t>Выравнивание ресурсов</a:t>
            </a:r>
          </a:p>
          <a:p>
            <a:pPr lvl="1"/>
            <a:r>
              <a:rPr lang="ru-RU" dirty="0"/>
              <a:t>Корректировка модели расписания с учетом ограниченных или совместно используемых ресурсов</a:t>
            </a:r>
          </a:p>
          <a:p>
            <a:pPr lvl="1"/>
            <a:r>
              <a:rPr lang="ru-RU" dirty="0"/>
              <a:t>Может привести к изменению критического пути</a:t>
            </a:r>
          </a:p>
          <a:p>
            <a:r>
              <a:rPr lang="ru-RU" dirty="0"/>
              <a:t>Метод критической цепи — критический путь + ограниченность ресурсов + введение резервов</a:t>
            </a:r>
          </a:p>
        </p:txBody>
      </p:sp>
      <p:pic>
        <p:nvPicPr>
          <p:cNvPr id="188421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88422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Разработка расписания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AutoShape 2"/>
          <p:cNvSpPr>
            <a:spLocks noChangeArrowheads="1"/>
          </p:cNvSpPr>
          <p:nvPr/>
        </p:nvSpPr>
        <p:spPr bwMode="auto">
          <a:xfrm>
            <a:off x="7929586" y="1557338"/>
            <a:ext cx="1214414" cy="5040312"/>
          </a:xfrm>
          <a:prstGeom prst="rightArrow">
            <a:avLst>
              <a:gd name="adj1" fmla="val 84065"/>
              <a:gd name="adj2" fmla="val 58403"/>
            </a:avLst>
          </a:prstGeom>
          <a:solidFill>
            <a:schemeClr val="accent1">
              <a:alpha val="53999"/>
            </a:schemeClr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>
            <a:normAutofit/>
          </a:bodyPr>
          <a:lstStyle/>
          <a:p>
            <a:r>
              <a:rPr lang="ru-RU" sz="2800"/>
              <a:t>Разработка расписания:</a:t>
            </a:r>
            <a:br>
              <a:rPr lang="ru-RU" sz="2800"/>
            </a:br>
            <a:r>
              <a:rPr lang="ru-RU" sz="2800"/>
              <a:t>выходы</a:t>
            </a:r>
            <a:endParaRPr lang="ru-RU" sz="2800">
              <a:solidFill>
                <a:srgbClr val="FF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>
            <a:normAutofit/>
          </a:bodyPr>
          <a:lstStyle/>
          <a:p>
            <a:pPr marL="514350" indent="-514350"/>
            <a:r>
              <a:rPr lang="ru-RU" dirty="0"/>
              <a:t>Расписание проекта</a:t>
            </a:r>
          </a:p>
          <a:p>
            <a:pPr marL="876300" lvl="1" indent="-419100"/>
            <a:r>
              <a:rPr lang="ru-RU" dirty="0"/>
              <a:t>Сетевые диаграммы расписания (диаграммы </a:t>
            </a:r>
            <a:r>
              <a:rPr lang="ru-RU" dirty="0" err="1"/>
              <a:t>Ганта</a:t>
            </a:r>
            <a:r>
              <a:rPr lang="ru-RU" dirty="0"/>
              <a:t>)</a:t>
            </a:r>
          </a:p>
          <a:p>
            <a:pPr marL="876300" lvl="1" indent="-419100"/>
            <a:r>
              <a:rPr lang="ru-RU" dirty="0"/>
              <a:t>Столбиковые горизонтальные диаграммы (</a:t>
            </a:r>
            <a:r>
              <a:rPr lang="ru-RU" dirty="0" err="1"/>
              <a:t>диаграммы</a:t>
            </a:r>
            <a:r>
              <a:rPr lang="ru-RU" dirty="0"/>
              <a:t> агрегированных операций) — укрупненные элементы расписания</a:t>
            </a:r>
          </a:p>
          <a:p>
            <a:pPr marL="876300" lvl="1" indent="-419100"/>
            <a:r>
              <a:rPr lang="ru-RU" dirty="0"/>
              <a:t>Диаграммы контрольных событий (вех)</a:t>
            </a:r>
          </a:p>
          <a:p>
            <a:pPr marL="514350" indent="-514350"/>
            <a:r>
              <a:rPr lang="ru-RU" dirty="0"/>
              <a:t>Данные для модели расписания — сопроводительная информация по всем задачам, допущениям, ограничениям и ресурсам</a:t>
            </a:r>
          </a:p>
        </p:txBody>
      </p:sp>
      <p:pic>
        <p:nvPicPr>
          <p:cNvPr id="190469" name="Picture 5" descr="MCj0432679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0163" y="-26988"/>
            <a:ext cx="1493837" cy="1493838"/>
          </a:xfrm>
          <a:prstGeom prst="rect">
            <a:avLst/>
          </a:prstGeom>
          <a:noFill/>
        </p:spPr>
      </p:pic>
      <p:sp>
        <p:nvSpPr>
          <p:cNvPr id="190470" name="Text Box 6"/>
          <p:cNvSpPr txBox="1">
            <a:spLocks noChangeArrowheads="1"/>
          </p:cNvSpPr>
          <p:nvPr/>
        </p:nvSpPr>
        <p:spPr bwMode="auto">
          <a:xfrm>
            <a:off x="250825" y="6429396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Разработка расписания / Выходы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8877048" cy="621510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848600" cy="1081087"/>
          </a:xfrm>
        </p:spPr>
        <p:txBody>
          <a:bodyPr/>
          <a:lstStyle/>
          <a:p>
            <a:r>
              <a:rPr lang="ru-RU" sz="2800"/>
              <a:t>Управление расписанием – контекст</a:t>
            </a:r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107950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План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расписанием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Базовый план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расписания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Отчеты об исполнении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Одобренные запросы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на изменения</a:t>
            </a: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107950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313213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Отчетность о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прогрессе проекта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Система управления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изменениями расписания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Измерение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эффективности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ПО для управления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проектами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Анализ отклонений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6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Сравнительные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диаграммы расписания</a:t>
            </a:r>
          </a:p>
        </p:txBody>
      </p:sp>
      <p:sp>
        <p:nvSpPr>
          <p:cNvPr id="192518" name="Rectangle 6"/>
          <p:cNvSpPr>
            <a:spLocks noChangeArrowheads="1"/>
          </p:cNvSpPr>
          <p:nvPr/>
        </p:nvSpPr>
        <p:spPr bwMode="auto">
          <a:xfrm>
            <a:off x="313213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92519" name="Rectangle 7"/>
          <p:cNvSpPr>
            <a:spLocks noChangeArrowheads="1"/>
          </p:cNvSpPr>
          <p:nvPr/>
        </p:nvSpPr>
        <p:spPr bwMode="auto">
          <a:xfrm>
            <a:off x="6156325" y="1989138"/>
            <a:ext cx="2916238" cy="4319587"/>
          </a:xfrm>
          <a:prstGeom prst="rect">
            <a:avLst/>
          </a:prstGeom>
          <a:solidFill>
            <a:schemeClr val="bg1"/>
          </a:solidFill>
          <a:ln w="1905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Данные для модели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расписания 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2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Базовый план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расписания (+)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3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Измерения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эффективности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Запрошенные </a:t>
            </a:r>
            <a:r>
              <a:rPr lang="ru-RU" sz="1800" dirty="0" err="1">
                <a:solidFill>
                  <a:srgbClr val="000000"/>
                </a:solidFill>
              </a:rPr>
              <a:t>изм-ия</a:t>
            </a:r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Рекомендованные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корректирующие действия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6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r>
              <a:rPr lang="ru-RU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Обновления активов и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артефактов</a:t>
            </a:r>
          </a:p>
        </p:txBody>
      </p:sp>
      <p:sp>
        <p:nvSpPr>
          <p:cNvPr id="192520" name="Rectangle 8"/>
          <p:cNvSpPr>
            <a:spLocks noChangeArrowheads="1"/>
          </p:cNvSpPr>
          <p:nvPr/>
        </p:nvSpPr>
        <p:spPr bwMode="auto">
          <a:xfrm>
            <a:off x="6156325" y="1916113"/>
            <a:ext cx="2916238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92521" name="AutoShape 9"/>
          <p:cNvSpPr>
            <a:spLocks noChangeArrowheads="1"/>
          </p:cNvSpPr>
          <p:nvPr/>
        </p:nvSpPr>
        <p:spPr bwMode="auto">
          <a:xfrm>
            <a:off x="2844800" y="5084763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2522" name="AutoShape 10"/>
          <p:cNvSpPr>
            <a:spLocks noChangeArrowheads="1"/>
          </p:cNvSpPr>
          <p:nvPr/>
        </p:nvSpPr>
        <p:spPr bwMode="auto">
          <a:xfrm>
            <a:off x="2844800" y="2708275"/>
            <a:ext cx="287338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2523" name="AutoShape 11"/>
          <p:cNvSpPr>
            <a:spLocks noChangeArrowheads="1"/>
          </p:cNvSpPr>
          <p:nvPr/>
        </p:nvSpPr>
        <p:spPr bwMode="auto">
          <a:xfrm>
            <a:off x="2844800" y="3862388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2524" name="AutoShape 12"/>
          <p:cNvSpPr>
            <a:spLocks noChangeArrowheads="1"/>
          </p:cNvSpPr>
          <p:nvPr/>
        </p:nvSpPr>
        <p:spPr bwMode="auto">
          <a:xfrm>
            <a:off x="2844800" y="5084763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2525" name="AutoShape 13"/>
          <p:cNvSpPr>
            <a:spLocks noChangeArrowheads="1"/>
          </p:cNvSpPr>
          <p:nvPr/>
        </p:nvSpPr>
        <p:spPr bwMode="auto">
          <a:xfrm>
            <a:off x="2844800" y="3862388"/>
            <a:ext cx="287338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2526" name="Group 14"/>
          <p:cNvGrpSpPr>
            <a:grpSpLocks/>
          </p:cNvGrpSpPr>
          <p:nvPr/>
        </p:nvGrpSpPr>
        <p:grpSpPr bwMode="auto">
          <a:xfrm>
            <a:off x="2844800" y="2708275"/>
            <a:ext cx="287338" cy="3095625"/>
            <a:chOff x="1837" y="1706"/>
            <a:chExt cx="181" cy="1950"/>
          </a:xfrm>
        </p:grpSpPr>
        <p:sp>
          <p:nvSpPr>
            <p:cNvPr id="192527" name="AutoShape 15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2528" name="AutoShape 16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2529" name="AutoShape 17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92530" name="Group 18"/>
          <p:cNvGrpSpPr>
            <a:grpSpLocks/>
          </p:cNvGrpSpPr>
          <p:nvPr/>
        </p:nvGrpSpPr>
        <p:grpSpPr bwMode="auto">
          <a:xfrm>
            <a:off x="5868988" y="2708275"/>
            <a:ext cx="287337" cy="3095625"/>
            <a:chOff x="1837" y="1706"/>
            <a:chExt cx="181" cy="1950"/>
          </a:xfrm>
        </p:grpSpPr>
        <p:sp>
          <p:nvSpPr>
            <p:cNvPr id="192531" name="AutoShape 19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2532" name="AutoShape 20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2533" name="AutoShape 21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Управление расписанием: инструменты и методы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Отчетность о прогрессе проекта</a:t>
            </a:r>
          </a:p>
          <a:p>
            <a:pPr lvl="1"/>
            <a:r>
              <a:rPr lang="ru-RU"/>
              <a:t>Даты начала и завершения операций</a:t>
            </a:r>
          </a:p>
          <a:p>
            <a:pPr lvl="1"/>
            <a:r>
              <a:rPr lang="ru-RU"/>
              <a:t>Оставшаяся длительность незавершенных</a:t>
            </a:r>
          </a:p>
          <a:p>
            <a:r>
              <a:rPr lang="ru-RU"/>
              <a:t>Измерение эффективности</a:t>
            </a:r>
          </a:p>
          <a:p>
            <a:pPr lvl="1"/>
            <a:r>
              <a:rPr lang="ru-RU"/>
              <a:t>отклонения по срокам</a:t>
            </a:r>
          </a:p>
          <a:p>
            <a:pPr lvl="1"/>
            <a:r>
              <a:rPr lang="ru-RU"/>
              <a:t>индекс выполнения сроков</a:t>
            </a:r>
          </a:p>
          <a:p>
            <a:pPr lvl="1"/>
            <a:r>
              <a:rPr lang="ru-RU"/>
              <a:t>принятие решений о необходимости корректирующих действий</a:t>
            </a:r>
          </a:p>
          <a:p>
            <a:r>
              <a:rPr lang="ru-RU"/>
              <a:t>Анализ отклонений</a:t>
            </a:r>
          </a:p>
          <a:p>
            <a:r>
              <a:rPr lang="ru-RU"/>
              <a:t>Сравнительные диаграммы расписания</a:t>
            </a:r>
          </a:p>
        </p:txBody>
      </p:sp>
      <p:pic>
        <p:nvPicPr>
          <p:cNvPr id="193541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250825" y="6488692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расписанием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1414"/>
            <a:ext cx="7186613" cy="1081087"/>
          </a:xfrm>
        </p:spPr>
        <p:txBody>
          <a:bodyPr/>
          <a:lstStyle/>
          <a:p>
            <a:r>
              <a:rPr lang="ru-RU" dirty="0"/>
              <a:t>Определение состава операций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428736"/>
            <a:ext cx="8569325" cy="4824412"/>
          </a:xfrm>
        </p:spPr>
        <p:txBody>
          <a:bodyPr/>
          <a:lstStyle/>
          <a:p>
            <a:r>
              <a:rPr lang="ru-RU" dirty="0" smtClean="0"/>
              <a:t>Определение </a:t>
            </a:r>
            <a:r>
              <a:rPr lang="ru-RU" dirty="0"/>
              <a:t>и документирование работ, запланированных для выполнения</a:t>
            </a:r>
          </a:p>
          <a:p>
            <a:r>
              <a:rPr lang="ru-RU" dirty="0" smtClean="0"/>
              <a:t>Определяются </a:t>
            </a:r>
            <a:r>
              <a:rPr lang="ru-RU" dirty="0"/>
              <a:t>результаты поставки на низшем уровне ИСР, которые объединяются в пакеты работ</a:t>
            </a:r>
          </a:p>
          <a:p>
            <a:r>
              <a:rPr lang="ru-RU" dirty="0"/>
              <a:t>Пакеты проектных работ разбиваются на более мелкие элементы, которые называются </a:t>
            </a:r>
            <a:r>
              <a:rPr lang="ru-RU" b="1" i="1" dirty="0"/>
              <a:t>плановыми операциями</a:t>
            </a:r>
            <a:r>
              <a:rPr lang="ru-RU" dirty="0"/>
              <a:t> и служат для составления смет, планирования сроков, выполнения и контроля проектных работ</a:t>
            </a:r>
          </a:p>
          <a:p>
            <a:r>
              <a:rPr lang="ru-RU" dirty="0"/>
              <a:t>Состав операций должен быть определен так, чтобы достичь целей проекта</a:t>
            </a:r>
          </a:p>
        </p:txBody>
      </p:sp>
      <p:pic>
        <p:nvPicPr>
          <p:cNvPr id="117764" name="Picture 4" descr="MCj043380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0"/>
            <a:ext cx="1476375" cy="1476375"/>
          </a:xfrm>
          <a:prstGeom prst="rect">
            <a:avLst/>
          </a:prstGeom>
          <a:noFill/>
        </p:spPr>
      </p:pic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250824" y="6381750"/>
            <a:ext cx="625000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Управление сроками / Определение состава операций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848600" cy="1081087"/>
          </a:xfrm>
        </p:spPr>
        <p:txBody>
          <a:bodyPr/>
          <a:lstStyle/>
          <a:p>
            <a:r>
              <a:rPr lang="ru-RU" sz="2800"/>
              <a:t>Определение состава операций - контекст</a:t>
            </a:r>
          </a:p>
        </p:txBody>
      </p:sp>
      <p:sp>
        <p:nvSpPr>
          <p:cNvPr id="119820" name="Rectangle 12"/>
          <p:cNvSpPr>
            <a:spLocks noChangeArrowheads="1"/>
          </p:cNvSpPr>
          <p:nvPr/>
        </p:nvSpPr>
        <p:spPr bwMode="auto">
          <a:xfrm>
            <a:off x="179388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Факторы внешней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среды  предприятия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Активы орг. Процесса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Описание содержания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проекта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ИСР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5) </a:t>
            </a:r>
            <a:r>
              <a:rPr lang="ru-RU" sz="1800" dirty="0">
                <a:solidFill>
                  <a:srgbClr val="000000"/>
                </a:solidFill>
              </a:rPr>
              <a:t>Словарь ИСР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6) </a:t>
            </a:r>
            <a:r>
              <a:rPr lang="ru-RU" sz="1800" dirty="0">
                <a:solidFill>
                  <a:srgbClr val="000000"/>
                </a:solidFill>
              </a:rPr>
              <a:t>План управления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проектом</a:t>
            </a:r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179388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Входы</a:t>
            </a:r>
          </a:p>
        </p:txBody>
      </p:sp>
      <p:sp>
        <p:nvSpPr>
          <p:cNvPr id="119826" name="Rectangle 18"/>
          <p:cNvSpPr>
            <a:spLocks noChangeArrowheads="1"/>
          </p:cNvSpPr>
          <p:nvPr/>
        </p:nvSpPr>
        <p:spPr bwMode="auto">
          <a:xfrm>
            <a:off x="3203575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Декомпозиция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Шаблоны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Метод набегающей </a:t>
            </a:r>
          </a:p>
          <a:p>
            <a:r>
              <a:rPr lang="ru-RU" sz="1800" dirty="0" smtClean="0">
                <a:solidFill>
                  <a:srgbClr val="000000"/>
                </a:solidFill>
              </a:rPr>
              <a:t>волны</a:t>
            </a:r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Экспертная оценка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5) </a:t>
            </a:r>
            <a:r>
              <a:rPr lang="ru-RU" sz="1800" dirty="0">
                <a:solidFill>
                  <a:srgbClr val="000000"/>
                </a:solidFill>
              </a:rPr>
              <a:t>Планируемый элемент</a:t>
            </a:r>
          </a:p>
          <a:p>
            <a:endParaRPr lang="ru-RU" sz="1800" dirty="0"/>
          </a:p>
          <a:p>
            <a:endParaRPr lang="ru-RU" sz="1800" dirty="0"/>
          </a:p>
        </p:txBody>
      </p:sp>
      <p:sp>
        <p:nvSpPr>
          <p:cNvPr id="119827" name="Rectangle 19"/>
          <p:cNvSpPr>
            <a:spLocks noChangeArrowheads="1"/>
          </p:cNvSpPr>
          <p:nvPr/>
        </p:nvSpPr>
        <p:spPr bwMode="auto">
          <a:xfrm>
            <a:off x="3203575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Инструменты и методы</a:t>
            </a:r>
          </a:p>
        </p:txBody>
      </p:sp>
      <p:sp>
        <p:nvSpPr>
          <p:cNvPr id="119828" name="Rectangle 20"/>
          <p:cNvSpPr>
            <a:spLocks noChangeArrowheads="1"/>
          </p:cNvSpPr>
          <p:nvPr/>
        </p:nvSpPr>
        <p:spPr bwMode="auto">
          <a:xfrm>
            <a:off x="6227763" y="1916113"/>
            <a:ext cx="2736850" cy="4392612"/>
          </a:xfrm>
          <a:prstGeom prst="rect">
            <a:avLst/>
          </a:prstGeom>
          <a:solidFill>
            <a:schemeClr val="bg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ru-RU" sz="1800" dirty="0" smtClean="0">
                <a:solidFill>
                  <a:srgbClr val="000000"/>
                </a:solidFill>
              </a:rPr>
              <a:t>1) </a:t>
            </a:r>
            <a:r>
              <a:rPr lang="ru-RU" sz="1800" dirty="0">
                <a:solidFill>
                  <a:srgbClr val="000000"/>
                </a:solidFill>
              </a:rPr>
              <a:t>Список операций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2) </a:t>
            </a:r>
            <a:r>
              <a:rPr lang="ru-RU" sz="1800" dirty="0">
                <a:solidFill>
                  <a:srgbClr val="000000"/>
                </a:solidFill>
              </a:rPr>
              <a:t>Параметры операций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3) </a:t>
            </a:r>
            <a:r>
              <a:rPr lang="ru-RU" sz="1800" dirty="0">
                <a:solidFill>
                  <a:srgbClr val="000000"/>
                </a:solidFill>
              </a:rPr>
              <a:t>Список контрольных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событий</a:t>
            </a:r>
          </a:p>
          <a:p>
            <a:endParaRPr lang="ru-RU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4) </a:t>
            </a:r>
            <a:r>
              <a:rPr lang="ru-RU" sz="1800" dirty="0">
                <a:solidFill>
                  <a:srgbClr val="000000"/>
                </a:solidFill>
              </a:rPr>
              <a:t>Запрошенные </a:t>
            </a:r>
          </a:p>
          <a:p>
            <a:r>
              <a:rPr lang="ru-RU" sz="1800" dirty="0">
                <a:solidFill>
                  <a:srgbClr val="000000"/>
                </a:solidFill>
              </a:rPr>
              <a:t>    изменения</a:t>
            </a:r>
            <a:endParaRPr lang="ru-RU" sz="1800" dirty="0"/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</p:txBody>
      </p:sp>
      <p:sp>
        <p:nvSpPr>
          <p:cNvPr id="119829" name="Rectangle 21"/>
          <p:cNvSpPr>
            <a:spLocks noChangeArrowheads="1"/>
          </p:cNvSpPr>
          <p:nvPr/>
        </p:nvSpPr>
        <p:spPr bwMode="auto">
          <a:xfrm>
            <a:off x="6227763" y="1916113"/>
            <a:ext cx="2736850" cy="433387"/>
          </a:xfrm>
          <a:prstGeom prst="rect">
            <a:avLst/>
          </a:prstGeom>
          <a:solidFill>
            <a:schemeClr val="accent1"/>
          </a:solidFill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Выходы</a:t>
            </a:r>
          </a:p>
        </p:txBody>
      </p:sp>
      <p:sp>
        <p:nvSpPr>
          <p:cNvPr id="119835" name="AutoShape 27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6" name="AutoShape 28"/>
          <p:cNvSpPr>
            <a:spLocks noChangeArrowheads="1"/>
          </p:cNvSpPr>
          <p:nvPr/>
        </p:nvSpPr>
        <p:spPr bwMode="auto">
          <a:xfrm>
            <a:off x="2916238" y="2708275"/>
            <a:ext cx="287337" cy="719138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7" name="AutoShape 29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8" name="AutoShape 30"/>
          <p:cNvSpPr>
            <a:spLocks noChangeArrowheads="1"/>
          </p:cNvSpPr>
          <p:nvPr/>
        </p:nvSpPr>
        <p:spPr bwMode="auto">
          <a:xfrm>
            <a:off x="2916238" y="5084763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839" name="AutoShape 31"/>
          <p:cNvSpPr>
            <a:spLocks noChangeArrowheads="1"/>
          </p:cNvSpPr>
          <p:nvPr/>
        </p:nvSpPr>
        <p:spPr bwMode="auto">
          <a:xfrm>
            <a:off x="2916238" y="3862388"/>
            <a:ext cx="287337" cy="719137"/>
          </a:xfrm>
          <a:prstGeom prst="rightArrow">
            <a:avLst>
              <a:gd name="adj1" fmla="val 50157"/>
              <a:gd name="adj2" fmla="val 6029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9843" name="Group 35"/>
          <p:cNvGrpSpPr>
            <a:grpSpLocks/>
          </p:cNvGrpSpPr>
          <p:nvPr/>
        </p:nvGrpSpPr>
        <p:grpSpPr bwMode="auto">
          <a:xfrm>
            <a:off x="2916238" y="2708275"/>
            <a:ext cx="287337" cy="3095625"/>
            <a:chOff x="1837" y="1706"/>
            <a:chExt cx="181" cy="1950"/>
          </a:xfrm>
        </p:grpSpPr>
        <p:sp>
          <p:nvSpPr>
            <p:cNvPr id="119840" name="AutoShape 32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9841" name="AutoShape 33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9842" name="AutoShape 34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9844" name="Group 36"/>
          <p:cNvGrpSpPr>
            <a:grpSpLocks/>
          </p:cNvGrpSpPr>
          <p:nvPr/>
        </p:nvGrpSpPr>
        <p:grpSpPr bwMode="auto">
          <a:xfrm>
            <a:off x="5940425" y="2708275"/>
            <a:ext cx="287338" cy="3095625"/>
            <a:chOff x="1837" y="1706"/>
            <a:chExt cx="181" cy="1950"/>
          </a:xfrm>
        </p:grpSpPr>
        <p:sp>
          <p:nvSpPr>
            <p:cNvPr id="119845" name="AutoShape 37"/>
            <p:cNvSpPr>
              <a:spLocks noChangeArrowheads="1"/>
            </p:cNvSpPr>
            <p:nvPr/>
          </p:nvSpPr>
          <p:spPr bwMode="auto">
            <a:xfrm>
              <a:off x="1837" y="1706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9846" name="AutoShape 38"/>
            <p:cNvSpPr>
              <a:spLocks noChangeArrowheads="1"/>
            </p:cNvSpPr>
            <p:nvPr/>
          </p:nvSpPr>
          <p:spPr bwMode="auto">
            <a:xfrm>
              <a:off x="1837" y="320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9847" name="AutoShape 39"/>
            <p:cNvSpPr>
              <a:spLocks noChangeArrowheads="1"/>
            </p:cNvSpPr>
            <p:nvPr/>
          </p:nvSpPr>
          <p:spPr bwMode="auto">
            <a:xfrm>
              <a:off x="1837" y="2433"/>
              <a:ext cx="181" cy="453"/>
            </a:xfrm>
            <a:prstGeom prst="rightArrow">
              <a:avLst>
                <a:gd name="adj1" fmla="val 50157"/>
                <a:gd name="adj2" fmla="val 60296"/>
              </a:avLst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607455" cy="4824412"/>
          </a:xfrm>
        </p:spPr>
        <p:txBody>
          <a:bodyPr/>
          <a:lstStyle/>
          <a:p>
            <a:r>
              <a:rPr lang="ru-RU" sz="2800" b="1" dirty="0"/>
              <a:t>Декомпозиция</a:t>
            </a:r>
            <a:r>
              <a:rPr lang="ru-RU" sz="2800" dirty="0"/>
              <a:t> — разбиение проектных работ на более мелкие и управляемые элементы — плановые операции</a:t>
            </a:r>
          </a:p>
          <a:p>
            <a:r>
              <a:rPr lang="ru-RU" sz="2800" dirty="0"/>
              <a:t>Список операций, ИСР, словарь ИСР часто разрабатываются параллельно</a:t>
            </a:r>
          </a:p>
          <a:p>
            <a:r>
              <a:rPr lang="ru-RU" sz="2800" dirty="0"/>
              <a:t>Определение состава операций часто осуществляют члены проектной команды, отвечающие за конкретный пакет работ</a:t>
            </a:r>
          </a:p>
          <a:p>
            <a:r>
              <a:rPr lang="ru-RU" sz="2800" dirty="0">
                <a:solidFill>
                  <a:srgbClr val="FF3300"/>
                </a:solidFill>
              </a:rPr>
              <a:t>Необходимо стремиться к тому чтобы результат операции был осязаемым и измеримым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Определение состава операций: инструменты и методы</a:t>
            </a:r>
          </a:p>
        </p:txBody>
      </p:sp>
      <p:pic>
        <p:nvPicPr>
          <p:cNvPr id="122885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250825" y="65214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состава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5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281988" cy="4897437"/>
          </a:xfrm>
        </p:spPr>
        <p:txBody>
          <a:bodyPr/>
          <a:lstStyle/>
          <a:p>
            <a:r>
              <a:rPr lang="ru-RU" sz="2800" dirty="0"/>
              <a:t>Шаблоны</a:t>
            </a:r>
          </a:p>
          <a:p>
            <a:pPr lvl="1"/>
            <a:r>
              <a:rPr lang="ru-RU" sz="2600" dirty="0"/>
              <a:t>Зачастую можно использовать шаблоны типичных пакетов работ и списков операций из предыдущих или аналогичных проектов</a:t>
            </a:r>
          </a:p>
          <a:p>
            <a:pPr lvl="1"/>
            <a:r>
              <a:rPr lang="ru-RU" sz="2600" dirty="0"/>
              <a:t>Параметры операций в шаблонах уже могут содержать описание требований к ресурсам, трудоемкость, идентифицированные риски, ожидаемые результаты поставки</a:t>
            </a:r>
          </a:p>
          <a:p>
            <a:pPr lvl="1"/>
            <a:r>
              <a:rPr lang="ru-RU" sz="2600" dirty="0"/>
              <a:t>Шаблоны можно использовать для идентификации типичных контрольных событий расписания</a:t>
            </a:r>
            <a:r>
              <a:rPr lang="ru-RU" sz="2400" dirty="0"/>
              <a:t> 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Определение состава операций: инструменты и методы</a:t>
            </a:r>
          </a:p>
        </p:txBody>
      </p:sp>
      <p:pic>
        <p:nvPicPr>
          <p:cNvPr id="165893" name="Picture 5" descr="MCj043380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250825" y="65214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состава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Определение состава операций: инструменты и методы</a:t>
            </a:r>
          </a:p>
        </p:txBody>
      </p:sp>
      <p:pic>
        <p:nvPicPr>
          <p:cNvPr id="166917" name="Picture 5" descr="MCj0433806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0"/>
            <a:ext cx="1547812" cy="1547813"/>
          </a:xfrm>
          <a:prstGeom prst="rect">
            <a:avLst/>
          </a:prstGeom>
          <a:noFill/>
        </p:spPr>
      </p:pic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250825" y="6521450"/>
            <a:ext cx="72009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Определение состава операций </a:t>
            </a:r>
            <a:r>
              <a:rPr lang="en-US" sz="1800" dirty="0">
                <a:solidFill>
                  <a:srgbClr val="000000"/>
                </a:solidFill>
              </a:rPr>
              <a:t>/ </a:t>
            </a:r>
            <a:r>
              <a:rPr lang="ru-RU" sz="1800" dirty="0">
                <a:solidFill>
                  <a:srgbClr val="000000"/>
                </a:solidFill>
              </a:rPr>
              <a:t>инструменты и методы</a:t>
            </a:r>
          </a:p>
        </p:txBody>
      </p:sp>
      <p:pic>
        <p:nvPicPr>
          <p:cNvPr id="9" name="Picture 2" descr="MCj03035690000[1]"/>
          <p:cNvPicPr>
            <a:picLocks noChangeAspect="1" noChangeArrowheads="1"/>
          </p:cNvPicPr>
          <p:nvPr/>
        </p:nvPicPr>
        <p:blipFill>
          <a:blip r:embed="rId3">
            <a:lum bright="14000"/>
          </a:blip>
          <a:srcRect/>
          <a:stretch>
            <a:fillRect/>
          </a:stretch>
        </p:blipFill>
        <p:spPr bwMode="auto">
          <a:xfrm>
            <a:off x="6072198" y="3320882"/>
            <a:ext cx="2571767" cy="291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6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5720" y="1357298"/>
            <a:ext cx="8358246" cy="5072098"/>
          </a:xfrm>
        </p:spPr>
        <p:txBody>
          <a:bodyPr/>
          <a:lstStyle/>
          <a:p>
            <a:r>
              <a:rPr lang="ru-RU" sz="2800" dirty="0"/>
              <a:t>Планирование методом набегающей волны</a:t>
            </a:r>
          </a:p>
          <a:p>
            <a:pPr lvl="1"/>
            <a:r>
              <a:rPr lang="ru-RU" sz="2600" dirty="0"/>
              <a:t>Последовательная разработка плана</a:t>
            </a:r>
          </a:p>
          <a:p>
            <a:pPr lvl="1"/>
            <a:r>
              <a:rPr lang="ru-RU" sz="2600" dirty="0"/>
              <a:t>Работа на ближайшую перспективу подробно планируется на нижнем уровне ИСР</a:t>
            </a:r>
          </a:p>
          <a:p>
            <a:pPr lvl="1"/>
            <a:r>
              <a:rPr lang="ru-RU" sz="2600" dirty="0"/>
              <a:t>Планирование работ предусмотренных на один-два ближайших отчетных периода, конкретизируется по мере выполнения работ в текущем периоде</a:t>
            </a:r>
          </a:p>
          <a:p>
            <a:pPr lvl="1"/>
            <a:r>
              <a:rPr lang="ru-RU" sz="2600" dirty="0"/>
              <a:t>На ранних стадиях стратегического планирования операции могут быть определены на уровне контрольных событий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marketplan_tp01017812">
  <a:themeElements>
    <a:clrScheme name="ms_pptmarketplan_tp01017812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ms_pptmarketplan_tp0101781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s_pptmarketplan_tp01017812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marketplan_tp01017812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marketplan_tp01017812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01017812</Template>
  <TotalTime>5107</TotalTime>
  <Words>2634</Words>
  <Application>Microsoft PowerPoint</Application>
  <PresentationFormat>On-screen Show (4:3)</PresentationFormat>
  <Paragraphs>530</Paragraphs>
  <Slides>41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ms_pptmarketplan_tp01017812</vt:lpstr>
      <vt:lpstr>Управление сроками проекта</vt:lpstr>
      <vt:lpstr>Цели лекции</vt:lpstr>
      <vt:lpstr>Управление сроками проекта - введение</vt:lpstr>
      <vt:lpstr>Slide 4</vt:lpstr>
      <vt:lpstr>Определение состава операций</vt:lpstr>
      <vt:lpstr>Определение состава операций - контекст</vt:lpstr>
      <vt:lpstr>Определение состава операций: инструменты и методы</vt:lpstr>
      <vt:lpstr>Определение состава операций: инструменты и методы</vt:lpstr>
      <vt:lpstr>Определение состава операций: инструменты и методы</vt:lpstr>
      <vt:lpstr>Определение состава операций: инструменты и методы</vt:lpstr>
      <vt:lpstr>Определение состава операций: выходы</vt:lpstr>
      <vt:lpstr>Определение взаимосвязей операций</vt:lpstr>
      <vt:lpstr>Определение взаимосвязей операций – контекст</vt:lpstr>
      <vt:lpstr>Определение взаимосвязей:  метод предшествования</vt:lpstr>
      <vt:lpstr>Определение взаимосвязей: инструменты и методы</vt:lpstr>
      <vt:lpstr>Определение взаимосвязей:  метод стрелочных диаграмм</vt:lpstr>
      <vt:lpstr>Определение взаимосвязей: инструменты и методы</vt:lpstr>
      <vt:lpstr>Определение взаимосвязей: инструменты и методы</vt:lpstr>
      <vt:lpstr>Оценка ресурсов операций</vt:lpstr>
      <vt:lpstr>Оценка ресурсов операций – контекст</vt:lpstr>
      <vt:lpstr>Оценка ресурсов операций: инструменты и методы</vt:lpstr>
      <vt:lpstr>Оценка ресурсов операций: выходы</vt:lpstr>
      <vt:lpstr>Оценка ресурсов операций: выходы</vt:lpstr>
      <vt:lpstr>Оценка длительности операций – контекст</vt:lpstr>
      <vt:lpstr>Оценка длительности операций: инструменты и методы</vt:lpstr>
      <vt:lpstr>Оценка длительности операций: инструменты и методы</vt:lpstr>
      <vt:lpstr>Оценка по методу PERT - пример</vt:lpstr>
      <vt:lpstr>Оценка программных проектов с использованием метрик</vt:lpstr>
      <vt:lpstr>Оценка программных проектов с использованием метрик</vt:lpstr>
      <vt:lpstr>Оценка программных проектов с использованием метрик</vt:lpstr>
      <vt:lpstr>Оценка программных проектов с использованием метрик</vt:lpstr>
      <vt:lpstr>Оценка программных проектов с использованием метрик, статистика</vt:lpstr>
      <vt:lpstr>Разработка расписания – контекст</vt:lpstr>
      <vt:lpstr>Разработка расписания: инструменты и методы</vt:lpstr>
      <vt:lpstr>Метод критического пути</vt:lpstr>
      <vt:lpstr>Метод критического пути</vt:lpstr>
      <vt:lpstr>Метод критической цепи - пример</vt:lpstr>
      <vt:lpstr>Разработка расписания: инструменты и методы</vt:lpstr>
      <vt:lpstr>Разработка расписания: выходы</vt:lpstr>
      <vt:lpstr>Управление расписанием – контекст</vt:lpstr>
      <vt:lpstr>Управление расписанием: инструменты и методы</vt:lpstr>
    </vt:vector>
  </TitlesOfParts>
  <Company>ITP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качеством проекта</dc:title>
  <dc:creator>common</dc:creator>
  <cp:lastModifiedBy>Vsevolod Rylov</cp:lastModifiedBy>
  <cp:revision>96</cp:revision>
  <dcterms:created xsi:type="dcterms:W3CDTF">2007-10-08T10:49:57Z</dcterms:created>
  <dcterms:modified xsi:type="dcterms:W3CDTF">2009-03-12T05:22:31Z</dcterms:modified>
</cp:coreProperties>
</file>