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9" r:id="rId4"/>
    <p:sldId id="283" r:id="rId5"/>
    <p:sldId id="261" r:id="rId6"/>
    <p:sldId id="284" r:id="rId7"/>
    <p:sldId id="285" r:id="rId8"/>
    <p:sldId id="32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25" r:id="rId29"/>
    <p:sldId id="306" r:id="rId30"/>
    <p:sldId id="305" r:id="rId31"/>
    <p:sldId id="307" r:id="rId32"/>
    <p:sldId id="308" r:id="rId33"/>
    <p:sldId id="309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20" r:id="rId43"/>
    <p:sldId id="323" r:id="rId44"/>
    <p:sldId id="322" r:id="rId45"/>
    <p:sldId id="321" r:id="rId46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6666FF"/>
    <a:srgbClr val="3366FF"/>
    <a:srgbClr val="0066FF"/>
    <a:srgbClr val="6699FF"/>
    <a:srgbClr val="339966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5620" autoAdjust="0"/>
    <p:restoredTop sz="88575" autoAdjust="0"/>
  </p:normalViewPr>
  <p:slideViewPr>
    <p:cSldViewPr>
      <p:cViewPr>
        <p:scale>
          <a:sx n="80" d="100"/>
          <a:sy n="80" d="100"/>
        </p:scale>
        <p:origin x="-107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0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290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fld id="{D6C1FF48-B5F1-46DA-BBF3-5C4AD46BA59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fld id="{37B9AA4A-F803-4B67-B6E9-13E598A7DDF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7131E-9E3B-4A2A-9FD0-C2A38D6A362C}" type="slidenum">
              <a:rPr lang="ru-RU"/>
              <a:pPr/>
              <a:t>13</a:t>
            </a:fld>
            <a:endParaRPr lang="ru-RU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D988F-1BA4-4E89-A9E7-D11C31F8309A}" type="slidenum">
              <a:rPr lang="ru-RU"/>
              <a:pPr/>
              <a:t>18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FBB79-0ECA-4DBB-BDD9-902A16DD9D5C}" type="slidenum">
              <a:rPr lang="ru-RU"/>
              <a:pPr/>
              <a:t>22</a:t>
            </a:fld>
            <a:endParaRPr 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26331-6EFB-4F68-8E12-2BB3B0BA5310}" type="slidenum">
              <a:rPr lang="ru-RU"/>
              <a:pPr/>
              <a:t>34</a:t>
            </a:fld>
            <a:endParaRPr lang="ru-RU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44261-2A5E-4451-94FD-09B6B6E42C2D}" type="slidenum">
              <a:rPr lang="ru-RU"/>
              <a:pPr/>
              <a:t>39</a:t>
            </a:fld>
            <a:endParaRPr lang="ru-RU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462FE-5F75-457F-BC27-14CFA8FE6A8D}" type="slidenum">
              <a:rPr lang="ru-RU"/>
              <a:pPr/>
              <a:t>45</a:t>
            </a:fld>
            <a:endParaRPr lang="ru-RU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72" name="Picture 8" descr="фон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880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326188"/>
            <a:ext cx="1905000" cy="3794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286000" y="6324600"/>
            <a:ext cx="2895600" cy="3794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410200" y="6324600"/>
            <a:ext cx="1905000" cy="379413"/>
          </a:xfrm>
        </p:spPr>
        <p:txBody>
          <a:bodyPr/>
          <a:lstStyle>
            <a:lvl1pPr>
              <a:defRPr/>
            </a:lvl1pPr>
          </a:lstStyle>
          <a:p>
            <a:fld id="{5C649708-A630-414B-A385-5414F09A22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8FA2C-EA34-4790-BC2A-8A72EA772A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35700" y="188913"/>
            <a:ext cx="1993900" cy="611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5832475" cy="6119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5E3DB-A91C-4F31-BF4B-D39A3C304C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7565F-F41D-482F-B0C2-43A87AAF86B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2E2DB-914A-4A25-9AC4-379D09CA4E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3913188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6413" y="1484313"/>
            <a:ext cx="3913187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C411A-1CC9-4D2E-B32F-8848478143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6C792-853D-4048-B5A2-63BEB52B20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CE747-CA46-4646-9378-55BCB6D4D7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0132-8B7D-4768-8F96-4D83AA3950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34BAB-B2F7-4A1A-817F-FA4FFDA780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F2E12-5BB4-4500-B568-7FFDECB568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9" name="Picture 9" descr="фон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88913"/>
            <a:ext cx="71866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797877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95885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endParaRPr lang="ru-RU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324600"/>
            <a:ext cx="5689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ru-RU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308725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marL="228600" indent="-228600" algn="r" eaLnBrk="1" hangingPunct="1">
              <a:buNone/>
              <a:defRPr kumimoji="0" sz="1200" b="1"/>
            </a:lvl1pPr>
          </a:lstStyle>
          <a:p>
            <a:fld id="{B663CE38-F27F-45BE-9053-AD1DBB023AD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173288"/>
            <a:ext cx="6415088" cy="1219200"/>
          </a:xfrm>
        </p:spPr>
        <p:txBody>
          <a:bodyPr/>
          <a:lstStyle/>
          <a:p>
            <a:r>
              <a:rPr lang="ru-RU" dirty="0"/>
              <a:t>Управление содержанием проекта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85852" y="4429132"/>
            <a:ext cx="7383492" cy="1752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Курс «Управление проектами»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Раздел </a:t>
            </a:r>
            <a:r>
              <a:rPr lang="ru-RU" sz="2400" dirty="0"/>
              <a:t>стандарта </a:t>
            </a:r>
            <a:r>
              <a:rPr lang="en-US" sz="2400" dirty="0" err="1"/>
              <a:t>PMBoK</a:t>
            </a:r>
            <a:r>
              <a:rPr lang="en-US" sz="2400" dirty="0"/>
              <a:t> </a:t>
            </a:r>
            <a:r>
              <a:rPr lang="ru-RU" sz="2400" dirty="0"/>
              <a:t>№5</a:t>
            </a:r>
          </a:p>
          <a:p>
            <a:pPr>
              <a:lnSpc>
                <a:spcPct val="90000"/>
              </a:lnSpc>
            </a:pPr>
            <a:endParaRPr lang="ru-RU" sz="1800" dirty="0"/>
          </a:p>
          <a:p>
            <a:pPr>
              <a:lnSpc>
                <a:spcPct val="90000"/>
              </a:lnSpc>
            </a:pPr>
            <a:r>
              <a:rPr lang="ru-RU" sz="2400" dirty="0"/>
              <a:t>Лектор: Рылов Всеволод Юрьевич, консультант, </a:t>
            </a:r>
            <a:r>
              <a:rPr lang="ru-RU" sz="2400" dirty="0" smtClean="0"/>
              <a:t>директор</a:t>
            </a:r>
            <a:r>
              <a:rPr lang="en-US" sz="2400" dirty="0" smtClean="0"/>
              <a:t>, </a:t>
            </a:r>
            <a:r>
              <a:rPr lang="ru-RU" sz="2400" dirty="0" smtClean="0"/>
              <a:t>старший преподаватель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ChangeArrowheads="1"/>
          </p:cNvSpPr>
          <p:nvPr/>
        </p:nvSpPr>
        <p:spPr bwMode="auto">
          <a:xfrm>
            <a:off x="-32" y="1557338"/>
            <a:ext cx="1479579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142852"/>
            <a:ext cx="7186612" cy="1081088"/>
          </a:xfrm>
        </p:spPr>
        <p:txBody>
          <a:bodyPr/>
          <a:lstStyle/>
          <a:p>
            <a:r>
              <a:rPr lang="ru-RU" sz="2800" dirty="0"/>
              <a:t>Планирование содержания: входы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65225" y="1500174"/>
            <a:ext cx="7978775" cy="4824412"/>
          </a:xfrm>
        </p:spPr>
        <p:txBody>
          <a:bodyPr/>
          <a:lstStyle/>
          <a:p>
            <a:pPr marL="609600" indent="-609600"/>
            <a:r>
              <a:rPr lang="ru-RU" b="1" dirty="0"/>
              <a:t>Факторы внешней среды предприятия</a:t>
            </a:r>
          </a:p>
          <a:p>
            <a:pPr marL="990600" lvl="1" indent="-533400"/>
            <a:r>
              <a:rPr lang="ru-RU" sz="2400" dirty="0"/>
              <a:t>Культура, инфраструктура, инструменты</a:t>
            </a:r>
          </a:p>
          <a:p>
            <a:pPr marL="990600" lvl="1" indent="-533400"/>
            <a:r>
              <a:rPr lang="ru-RU" sz="2400" dirty="0"/>
              <a:t>Человеческие ресурсы, политика в отношении персонала и ситуация на рынке</a:t>
            </a:r>
          </a:p>
          <a:p>
            <a:pPr marL="609600" indent="-609600"/>
            <a:r>
              <a:rPr lang="ru-RU" b="1" dirty="0"/>
              <a:t>Активы организационного процесса</a:t>
            </a:r>
          </a:p>
          <a:p>
            <a:pPr marL="990600" lvl="1" indent="-533400"/>
            <a:r>
              <a:rPr lang="ru-RU" sz="2400" dirty="0"/>
              <a:t>Формальные и неформальные правила действующие в компании</a:t>
            </a:r>
          </a:p>
          <a:p>
            <a:pPr marL="990600" lvl="1" indent="-533400"/>
            <a:r>
              <a:rPr lang="ru-RU" sz="2400" dirty="0"/>
              <a:t>Процедуры и регламенты регулирующие деятельность по планированию содержания</a:t>
            </a:r>
          </a:p>
          <a:p>
            <a:pPr marL="990600" lvl="1" indent="-533400"/>
            <a:r>
              <a:rPr lang="ru-RU" sz="2400" dirty="0"/>
              <a:t>Историческая информация о предыдущих проектах</a:t>
            </a:r>
          </a:p>
          <a:p>
            <a:pPr marL="609600" indent="-609600">
              <a:buFontTx/>
              <a:buNone/>
            </a:pPr>
            <a:endParaRPr lang="ru-RU" dirty="0"/>
          </a:p>
        </p:txBody>
      </p:sp>
      <p:pic>
        <p:nvPicPr>
          <p:cNvPr id="120837" name="Picture 5" descr="MCj043267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3" y="0"/>
            <a:ext cx="1493837" cy="1493838"/>
          </a:xfrm>
          <a:prstGeom prst="rect">
            <a:avLst/>
          </a:prstGeom>
          <a:noFill/>
        </p:spPr>
      </p:pic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Планирование содержания / Входы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ChangeArrowheads="1"/>
          </p:cNvSpPr>
          <p:nvPr/>
        </p:nvSpPr>
        <p:spPr bwMode="auto">
          <a:xfrm>
            <a:off x="-32" y="1557338"/>
            <a:ext cx="1551017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142852"/>
            <a:ext cx="7186612" cy="1081088"/>
          </a:xfrm>
        </p:spPr>
        <p:txBody>
          <a:bodyPr/>
          <a:lstStyle/>
          <a:p>
            <a:r>
              <a:rPr lang="ru-RU" sz="2800" dirty="0"/>
              <a:t>Планирование содержания: входы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66868" y="1428736"/>
            <a:ext cx="7634288" cy="4824412"/>
          </a:xfrm>
        </p:spPr>
        <p:txBody>
          <a:bodyPr/>
          <a:lstStyle/>
          <a:p>
            <a:pPr marL="609600" indent="-609600"/>
            <a:r>
              <a:rPr lang="ru-RU" b="1" dirty="0"/>
              <a:t>Устав проекта</a:t>
            </a:r>
          </a:p>
          <a:p>
            <a:pPr marL="990600" lvl="1" indent="-533400"/>
            <a:r>
              <a:rPr lang="ru-RU" dirty="0"/>
              <a:t>документ формально авторизующий и обосновывающий проект</a:t>
            </a:r>
          </a:p>
          <a:p>
            <a:pPr marL="609600" indent="-609600"/>
            <a:r>
              <a:rPr lang="ru-RU" b="1" dirty="0"/>
              <a:t>Предварительное описание содержания проекта</a:t>
            </a:r>
          </a:p>
          <a:p>
            <a:pPr marL="990600" lvl="1" indent="-533400"/>
            <a:r>
              <a:rPr lang="ru-RU" dirty="0"/>
              <a:t>описывает и документирует характеристики и границы проекта и связанные с ним продукты и услуги</a:t>
            </a:r>
          </a:p>
          <a:p>
            <a:pPr marL="609600" indent="-609600"/>
            <a:r>
              <a:rPr lang="ru-RU" b="1" dirty="0"/>
              <a:t>План управления проектом</a:t>
            </a:r>
            <a:r>
              <a:rPr lang="ru-RU" dirty="0"/>
              <a:t> </a:t>
            </a:r>
          </a:p>
          <a:p>
            <a:pPr marL="990600" lvl="1" indent="-533400"/>
            <a:r>
              <a:rPr lang="ru-RU" dirty="0"/>
              <a:t>определяет, как должен выполняться, контролироваться и закрываться проект </a:t>
            </a:r>
          </a:p>
        </p:txBody>
      </p:sp>
      <p:pic>
        <p:nvPicPr>
          <p:cNvPr id="121861" name="Picture 5" descr="MCj043267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3" y="0"/>
            <a:ext cx="1493837" cy="1493838"/>
          </a:xfrm>
          <a:prstGeom prst="rect">
            <a:avLst/>
          </a:prstGeom>
          <a:noFill/>
        </p:spPr>
      </p:pic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Планирование содержания / Входы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00760" y="3071810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142852"/>
            <a:ext cx="7186613" cy="1081087"/>
          </a:xfrm>
        </p:spPr>
        <p:txBody>
          <a:bodyPr/>
          <a:lstStyle/>
          <a:p>
            <a:pPr algn="ctr"/>
            <a:r>
              <a:rPr lang="ru-RU" sz="2800" dirty="0"/>
              <a:t>Планирование содержания: инструменты и методы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7978775" cy="4824412"/>
          </a:xfrm>
        </p:spPr>
        <p:txBody>
          <a:bodyPr/>
          <a:lstStyle/>
          <a:p>
            <a:r>
              <a:rPr lang="ru-RU" sz="2800" b="1" dirty="0"/>
              <a:t>Экспертная оценка</a:t>
            </a:r>
          </a:p>
          <a:p>
            <a:pPr lvl="1"/>
            <a:r>
              <a:rPr lang="ru-RU" sz="2600" dirty="0"/>
              <a:t>Оценка того, как в равноценных проектах произведено управление содержанием</a:t>
            </a:r>
          </a:p>
          <a:p>
            <a:r>
              <a:rPr lang="ru-RU" sz="2800" b="1" dirty="0"/>
              <a:t>Шаблоны формы стандарты</a:t>
            </a:r>
          </a:p>
          <a:p>
            <a:pPr lvl="1"/>
            <a:r>
              <a:rPr lang="ru-RU" sz="2600" dirty="0"/>
              <a:t>Шаблоны ИСР</a:t>
            </a:r>
          </a:p>
          <a:p>
            <a:pPr lvl="1"/>
            <a:r>
              <a:rPr lang="ru-RU" sz="2600" dirty="0"/>
              <a:t>Шаблон плана управления содержанием</a:t>
            </a:r>
          </a:p>
          <a:p>
            <a:pPr lvl="1"/>
            <a:r>
              <a:rPr lang="ru-RU" sz="2600" dirty="0"/>
              <a:t>Формы управления изменением содержания</a:t>
            </a:r>
          </a:p>
        </p:txBody>
      </p:sp>
      <p:pic>
        <p:nvPicPr>
          <p:cNvPr id="12288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Планирование содержания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3" name="AutoShape 9"/>
          <p:cNvSpPr>
            <a:spLocks noChangeArrowheads="1"/>
          </p:cNvSpPr>
          <p:nvPr/>
        </p:nvSpPr>
        <p:spPr bwMode="auto">
          <a:xfrm>
            <a:off x="7572396" y="1557338"/>
            <a:ext cx="1571604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57353" y="142852"/>
            <a:ext cx="7186613" cy="1081087"/>
          </a:xfrm>
        </p:spPr>
        <p:txBody>
          <a:bodyPr lIns="91440" tIns="45720" rIns="91440" bIns="45720" anchor="ctr">
            <a:normAutofit/>
          </a:bodyPr>
          <a:lstStyle/>
          <a:p>
            <a:r>
              <a:rPr lang="ru-RU" sz="2800" dirty="0"/>
              <a:t>Планирование содержания: </a:t>
            </a:r>
            <a:br>
              <a:rPr lang="ru-RU" sz="2800" dirty="0"/>
            </a:br>
            <a:r>
              <a:rPr lang="ru-RU" sz="2800" dirty="0"/>
              <a:t>выходы, </a:t>
            </a:r>
            <a:r>
              <a:rPr lang="ru-RU" sz="2800" dirty="0">
                <a:solidFill>
                  <a:srgbClr val="FF3300"/>
                </a:solidFill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-32" y="1484313"/>
            <a:ext cx="7978775" cy="4824412"/>
          </a:xfrm>
        </p:spPr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b="1" dirty="0"/>
              <a:t>План управления содержанием</a:t>
            </a:r>
          </a:p>
          <a:p>
            <a:pPr marL="876300" lvl="1" indent="-419100"/>
            <a:r>
              <a:rPr lang="ru-RU" sz="2400" dirty="0"/>
              <a:t>Процесс подготовки подробного описания содержания</a:t>
            </a:r>
          </a:p>
          <a:p>
            <a:pPr marL="876300" lvl="1" indent="-419100"/>
            <a:r>
              <a:rPr lang="ru-RU" sz="2400" dirty="0"/>
              <a:t>Процесс создания ИСР, определение способов поддержания и одобрения ИСР</a:t>
            </a:r>
          </a:p>
          <a:p>
            <a:pPr marL="876300" lvl="1" indent="-419100"/>
            <a:r>
              <a:rPr lang="ru-RU" sz="2400" dirty="0"/>
              <a:t>Процесс формальной процедуры верификации и приемки завершенных результатов поставки проекта</a:t>
            </a:r>
          </a:p>
          <a:p>
            <a:pPr marL="876300" lvl="1" indent="-419100"/>
            <a:r>
              <a:rPr lang="ru-RU" sz="2400" dirty="0"/>
              <a:t>Процесс, контролирующий обработку запросов на изменение в подробном описании содержания проекта, связанный с процессом общего управления изменениями</a:t>
            </a:r>
          </a:p>
        </p:txBody>
      </p:sp>
      <p:pic>
        <p:nvPicPr>
          <p:cNvPr id="123909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Планирование содержания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Определение содержания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r>
              <a:rPr lang="ru-RU" dirty="0"/>
              <a:t>Подготовка подробного описания содержания проекта — </a:t>
            </a:r>
            <a:r>
              <a:rPr lang="ru-RU" b="1" i="1" dirty="0"/>
              <a:t>ключевая составляющая успеха проекта</a:t>
            </a:r>
            <a:endParaRPr lang="ru-RU" dirty="0"/>
          </a:p>
          <a:p>
            <a:r>
              <a:rPr lang="ru-RU" dirty="0"/>
              <a:t>Основывается на предварительном описании содержания проекта, </a:t>
            </a:r>
            <a:r>
              <a:rPr lang="ru-RU" b="1" i="1" dirty="0"/>
              <a:t>потребностях, пожеланиях и ожиданиях</a:t>
            </a:r>
            <a:r>
              <a:rPr lang="ru-RU" dirty="0"/>
              <a:t> участников проекта</a:t>
            </a:r>
          </a:p>
          <a:p>
            <a:r>
              <a:rPr lang="ru-RU" dirty="0"/>
              <a:t>Формулирует </a:t>
            </a:r>
            <a:r>
              <a:rPr lang="ru-RU" b="1" i="1" dirty="0"/>
              <a:t>требования, допущения и ограничения</a:t>
            </a:r>
            <a:endParaRPr lang="ru-RU" dirty="0"/>
          </a:p>
          <a:p>
            <a:r>
              <a:rPr lang="ru-RU" dirty="0"/>
              <a:t>Допущения и ограничения обязательно должны анализироваться на </a:t>
            </a:r>
            <a:r>
              <a:rPr lang="ru-RU" b="1" i="1" dirty="0"/>
              <a:t>полноту и непротиворечивость</a:t>
            </a:r>
            <a:r>
              <a:rPr lang="ru-RU" dirty="0"/>
              <a:t>, а при необходимости - дополняться</a:t>
            </a:r>
          </a:p>
        </p:txBody>
      </p:sp>
      <p:pic>
        <p:nvPicPr>
          <p:cNvPr id="125956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250824" y="6381750"/>
            <a:ext cx="6107125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/ Определение содержания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Определение содержания - контекст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Активы орг. процесса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Устав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Предварительное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описание содержания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содержанием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Одобренные запросы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на изменения</a:t>
            </a: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Анализ продукта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Анализ альтернатив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Экспертная оценка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Анализ участников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6227763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Описание содержания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изменения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Обновленный план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содержанием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26985" name="AutoShape 9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6" name="AutoShape 10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7" name="AutoShape 1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8" name="AutoShape 12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9" name="AutoShape 13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6990" name="Group 14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26991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2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3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6994" name="Group 18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26995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6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7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/>
          <p:cNvSpPr>
            <a:spLocks noChangeArrowheads="1"/>
          </p:cNvSpPr>
          <p:nvPr/>
        </p:nvSpPr>
        <p:spPr bwMode="auto">
          <a:xfrm>
            <a:off x="-32" y="1557338"/>
            <a:ext cx="1551017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186612" cy="1081088"/>
          </a:xfrm>
        </p:spPr>
        <p:txBody>
          <a:bodyPr/>
          <a:lstStyle/>
          <a:p>
            <a:r>
              <a:rPr lang="ru-RU" sz="2800"/>
              <a:t>Определение содержания: входы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2447" y="1462108"/>
            <a:ext cx="7978775" cy="482441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b="1" dirty="0"/>
              <a:t>Активы организационного процесса</a:t>
            </a:r>
            <a:endParaRPr lang="ru-RU" dirty="0"/>
          </a:p>
          <a:p>
            <a:pPr marL="990600" lvl="1" indent="-533400">
              <a:lnSpc>
                <a:spcPct val="90000"/>
              </a:lnSpc>
            </a:pPr>
            <a:r>
              <a:rPr lang="ru-RU" dirty="0"/>
              <a:t>правила, регламенты, инструкции</a:t>
            </a:r>
          </a:p>
          <a:p>
            <a:pPr marL="609600" indent="-609600">
              <a:lnSpc>
                <a:spcPct val="90000"/>
              </a:lnSpc>
            </a:pPr>
            <a:r>
              <a:rPr lang="ru-RU" b="1" dirty="0"/>
              <a:t>Устав проекта </a:t>
            </a:r>
            <a:r>
              <a:rPr lang="ru-RU" dirty="0"/>
              <a:t>(либо аналогичный набор сведений)</a:t>
            </a:r>
          </a:p>
          <a:p>
            <a:pPr marL="609600" indent="-609600">
              <a:lnSpc>
                <a:spcPct val="90000"/>
              </a:lnSpc>
            </a:pPr>
            <a:r>
              <a:rPr lang="ru-RU" b="1" dirty="0"/>
              <a:t>Предварительное описание содержания</a:t>
            </a:r>
            <a:r>
              <a:rPr lang="ru-RU" dirty="0"/>
              <a:t> (либо эквивалентный по информационной емкости документ)</a:t>
            </a:r>
          </a:p>
          <a:p>
            <a:pPr marL="609600" indent="-609600">
              <a:lnSpc>
                <a:spcPct val="90000"/>
              </a:lnSpc>
            </a:pPr>
            <a:r>
              <a:rPr lang="ru-RU" b="1" dirty="0"/>
              <a:t>План управления содержанием</a:t>
            </a:r>
            <a:endParaRPr lang="ru-RU" dirty="0"/>
          </a:p>
          <a:p>
            <a:pPr marL="609600" indent="-609600">
              <a:lnSpc>
                <a:spcPct val="90000"/>
              </a:lnSpc>
            </a:pPr>
            <a:r>
              <a:rPr lang="ru-RU" b="1" dirty="0"/>
              <a:t>Одобренные запросы на изменения</a:t>
            </a:r>
            <a:r>
              <a:rPr lang="ru-RU" dirty="0"/>
              <a:t> </a:t>
            </a:r>
          </a:p>
          <a:p>
            <a:pPr marL="990600" lvl="1" indent="-533400">
              <a:lnSpc>
                <a:spcPct val="90000"/>
              </a:lnSpc>
            </a:pPr>
            <a:r>
              <a:rPr lang="ru-RU" dirty="0"/>
              <a:t>влияют на содержание, качество, смету, расписание проекта</a:t>
            </a:r>
          </a:p>
          <a:p>
            <a:pPr marL="990600" lvl="1" indent="-533400">
              <a:lnSpc>
                <a:spcPct val="90000"/>
              </a:lnSpc>
            </a:pPr>
            <a:r>
              <a:rPr lang="ru-RU" dirty="0"/>
              <a:t>часто идентифицируются и одобряются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dirty="0"/>
          </a:p>
        </p:txBody>
      </p:sp>
      <p:pic>
        <p:nvPicPr>
          <p:cNvPr id="128005" name="Picture 5" descr="MCj043267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3" y="0"/>
            <a:ext cx="1493837" cy="1493838"/>
          </a:xfrm>
          <a:prstGeom prst="rect">
            <a:avLst/>
          </a:prstGeom>
          <a:noFill/>
        </p:spPr>
      </p:pic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содержания / Входы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071810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Определение содержания: инструменты и методы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7978775" cy="4824412"/>
          </a:xfrm>
        </p:spPr>
        <p:txBody>
          <a:bodyPr/>
          <a:lstStyle/>
          <a:p>
            <a:r>
              <a:rPr lang="ru-RU" b="1" dirty="0"/>
              <a:t>Анализ продукта</a:t>
            </a:r>
          </a:p>
          <a:p>
            <a:pPr lvl="1"/>
            <a:r>
              <a:rPr lang="ru-RU" dirty="0"/>
              <a:t>Преобразование целей продукта в материальные результаты поставки и требования</a:t>
            </a:r>
          </a:p>
          <a:p>
            <a:pPr lvl="1"/>
            <a:r>
              <a:rPr lang="ru-RU" dirty="0"/>
              <a:t>Иерархическая структура продукта</a:t>
            </a:r>
          </a:p>
          <a:p>
            <a:pPr lvl="1"/>
            <a:r>
              <a:rPr lang="ru-RU" dirty="0"/>
              <a:t>Системный анализ и инжиниринг</a:t>
            </a:r>
          </a:p>
          <a:p>
            <a:pPr lvl="1"/>
            <a:r>
              <a:rPr lang="ru-RU" dirty="0"/>
              <a:t>Метод оптимизации выгод</a:t>
            </a:r>
          </a:p>
          <a:p>
            <a:pPr lvl="1"/>
            <a:r>
              <a:rPr lang="ru-RU" dirty="0"/>
              <a:t>Анализ  стоимости</a:t>
            </a:r>
          </a:p>
          <a:p>
            <a:pPr lvl="1"/>
            <a:r>
              <a:rPr lang="ru-RU" dirty="0"/>
              <a:t>Функциональный анализ</a:t>
            </a:r>
          </a:p>
          <a:p>
            <a:r>
              <a:rPr lang="ru-RU" b="1" dirty="0"/>
              <a:t>Выявление альтернатив</a:t>
            </a:r>
          </a:p>
          <a:p>
            <a:pPr lvl="1"/>
            <a:r>
              <a:rPr lang="ru-RU" dirty="0"/>
              <a:t>Методы общего менеджмента (</a:t>
            </a:r>
            <a:r>
              <a:rPr lang="ru-RU" dirty="0" err="1"/>
              <a:t>peer-review</a:t>
            </a:r>
            <a:r>
              <a:rPr lang="ru-RU" dirty="0"/>
              <a:t> и т.д.)</a:t>
            </a:r>
          </a:p>
          <a:p>
            <a:pPr lvl="1"/>
            <a:r>
              <a:rPr lang="ru-RU" dirty="0"/>
              <a:t>Мозговой штурм</a:t>
            </a:r>
            <a:r>
              <a:rPr lang="ru-RU" sz="2400" dirty="0"/>
              <a:t> </a:t>
            </a:r>
          </a:p>
        </p:txBody>
      </p:sp>
      <p:pic>
        <p:nvPicPr>
          <p:cNvPr id="129029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содержания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/>
          <p:cNvSpPr>
            <a:spLocks noChangeArrowheads="1"/>
          </p:cNvSpPr>
          <p:nvPr/>
        </p:nvSpPr>
        <p:spPr bwMode="auto">
          <a:xfrm>
            <a:off x="7715272" y="1557338"/>
            <a:ext cx="1357291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 dirty="0"/>
              <a:t>Определение содержания: </a:t>
            </a:r>
            <a:br>
              <a:rPr lang="ru-RU" sz="2800" dirty="0"/>
            </a:br>
            <a:r>
              <a:rPr lang="ru-RU" sz="2800" dirty="0"/>
              <a:t>выходы, </a:t>
            </a:r>
            <a:r>
              <a:rPr lang="ru-RU" sz="2800" dirty="0">
                <a:solidFill>
                  <a:srgbClr val="FF3300"/>
                </a:solidFill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b="1" dirty="0"/>
              <a:t>Описание содержания проекта</a:t>
            </a:r>
          </a:p>
          <a:p>
            <a:pPr marL="876300" lvl="1" indent="-419100"/>
            <a:r>
              <a:rPr lang="ru-RU" dirty="0"/>
              <a:t>Описывает </a:t>
            </a:r>
            <a:r>
              <a:rPr lang="ru-RU" b="1" dirty="0"/>
              <a:t>результаты поставки</a:t>
            </a:r>
            <a:r>
              <a:rPr lang="ru-RU" dirty="0"/>
              <a:t> проекта</a:t>
            </a:r>
          </a:p>
          <a:p>
            <a:pPr marL="876300" lvl="1" indent="-419100"/>
            <a:r>
              <a:rPr lang="ru-RU" dirty="0"/>
              <a:t>Работы, необходимые для создания этих результатов поставки</a:t>
            </a:r>
          </a:p>
          <a:p>
            <a:pPr marL="876300" lvl="1" indent="-419100"/>
            <a:r>
              <a:rPr lang="ru-RU" dirty="0"/>
              <a:t>Дает общее представление о проекте всем его участникам</a:t>
            </a:r>
          </a:p>
          <a:p>
            <a:pPr marL="876300" lvl="1" indent="-419100"/>
            <a:r>
              <a:rPr lang="ru-RU" dirty="0"/>
              <a:t>Регламентирует </a:t>
            </a:r>
            <a:r>
              <a:rPr lang="ru-RU" b="1" dirty="0"/>
              <a:t>рамки проекта</a:t>
            </a:r>
            <a:r>
              <a:rPr lang="ru-RU" dirty="0"/>
              <a:t>, что позволяет определить контекст поступивших запросов на изменения (попадают ли они в заранее определенные границы проекта)</a:t>
            </a:r>
          </a:p>
          <a:p>
            <a:pPr marL="876300" lvl="1" indent="-419100"/>
            <a:r>
              <a:rPr lang="ru-RU" dirty="0"/>
              <a:t>Является базой для планирования и определения работ, управления содержанием проекта</a:t>
            </a:r>
          </a:p>
        </p:txBody>
      </p:sp>
      <p:pic>
        <p:nvPicPr>
          <p:cNvPr id="130053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содержания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993063" cy="1081087"/>
          </a:xfrm>
        </p:spPr>
        <p:txBody>
          <a:bodyPr/>
          <a:lstStyle/>
          <a:p>
            <a:r>
              <a:rPr lang="ru-RU" sz="2800" dirty="0"/>
              <a:t>Описание содержания проекта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0745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FF3300"/>
                </a:solidFill>
              </a:rPr>
              <a:t>Цели </a:t>
            </a:r>
            <a:r>
              <a:rPr lang="ru-RU" sz="2800" dirty="0">
                <a:solidFill>
                  <a:srgbClr val="FF3300"/>
                </a:solidFill>
              </a:rPr>
              <a:t>проекта (обязательно измеримые)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атрибуты, единицы измерения, абсолютные либо относительные значения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Определение содержания продукта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детализируются по мере уточнения характеристик продукта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Требования к проекту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условия и возможности результатов поставки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определен приоритет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Границы 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часто явно указывают на то, что </a:t>
            </a:r>
            <a:r>
              <a:rPr lang="ru-RU" sz="2400" i="1" dirty="0"/>
              <a:t>не включается</a:t>
            </a:r>
            <a:r>
              <a:rPr lang="ru-RU" sz="2400" dirty="0"/>
              <a:t> в продукт, услугу или иной результат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50824" y="6381750"/>
            <a:ext cx="625000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содержания / Описание содержания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MCj031106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3408" y="214291"/>
            <a:ext cx="2930591" cy="2714644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dirty="0" smtClean="0"/>
              <a:t>Цели </a:t>
            </a:r>
            <a:r>
              <a:rPr lang="ru-RU" dirty="0"/>
              <a:t>лекции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484313"/>
            <a:ext cx="7035819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600" dirty="0" smtClean="0"/>
              <a:t>Определение </a:t>
            </a:r>
            <a:r>
              <a:rPr lang="ru-RU" sz="2600" dirty="0"/>
              <a:t>содержания проекта и основных документов по содержанию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Планирование содержания </a:t>
            </a:r>
            <a:r>
              <a:rPr lang="ru-RU" sz="2600" dirty="0"/>
              <a:t>проекта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Формулировка содержания </a:t>
            </a:r>
            <a:r>
              <a:rPr lang="ru-RU" sz="2600" dirty="0"/>
              <a:t>проекта и</a:t>
            </a:r>
            <a:r>
              <a:rPr lang="en-US" sz="2600" dirty="0"/>
              <a:t>/</a:t>
            </a:r>
            <a:r>
              <a:rPr lang="ru-RU" sz="2600" dirty="0"/>
              <a:t>или продукта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Принципы </a:t>
            </a:r>
            <a:r>
              <a:rPr lang="ru-RU" sz="2600" dirty="0"/>
              <a:t>построения Иерархической Структуры Работ (ИСР) и словаря ИСР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Управление </a:t>
            </a:r>
            <a:r>
              <a:rPr lang="ru-RU" sz="2600" dirty="0"/>
              <a:t>содержанием проекта </a:t>
            </a:r>
          </a:p>
          <a:p>
            <a:pPr lvl="1">
              <a:lnSpc>
                <a:spcPct val="90000"/>
              </a:lnSpc>
            </a:pPr>
            <a:endParaRPr lang="ru-RU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содержанием/ </a:t>
            </a:r>
            <a:r>
              <a:rPr lang="ru-RU" sz="1800" dirty="0" smtClean="0">
                <a:solidFill>
                  <a:srgbClr val="000000"/>
                </a:solidFill>
              </a:rPr>
              <a:t>Цели </a:t>
            </a:r>
            <a:r>
              <a:rPr lang="ru-RU" sz="1800" dirty="0">
                <a:solidFill>
                  <a:srgbClr val="000000"/>
                </a:solidFill>
              </a:rPr>
              <a:t>лекции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sz="2800" dirty="0"/>
              <a:t>Описание содержания проекта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13752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FF3300"/>
                </a:solidFill>
              </a:rPr>
              <a:t>Результаты </a:t>
            </a:r>
            <a:r>
              <a:rPr lang="ru-RU" sz="2800" dirty="0">
                <a:solidFill>
                  <a:srgbClr val="FF3300"/>
                </a:solidFill>
              </a:rPr>
              <a:t>поставки 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Продукты, услуги, побочные результаты, отчеты и документация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Критерии приемки проекта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Ограничения 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Утвержденный предварительный бюджет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solidFill>
                  <a:srgbClr val="FF3300"/>
                </a:solidFill>
              </a:rPr>
              <a:t>Контрольные события расписания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Условия контракта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Допущения 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Факторы, влияющие на содержание 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Потенциальный эффект «ложных» допущений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250824" y="6381750"/>
            <a:ext cx="6321439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содержания / Описание содержания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sz="2800" dirty="0"/>
              <a:t>Описание содержания проекта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13752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/>
              <a:t>Определение </a:t>
            </a:r>
            <a:r>
              <a:rPr lang="ru-RU" sz="2800" dirty="0"/>
              <a:t>первоначальной команды проекта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FF3300"/>
                </a:solidFill>
              </a:rPr>
              <a:t>Изначально сформулированные риски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Ограничения </a:t>
            </a:r>
            <a:r>
              <a:rPr lang="ru-RU" sz="2800" dirty="0"/>
              <a:t>финансирования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FF3300"/>
                </a:solidFill>
              </a:rPr>
              <a:t>Сметную стоимость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solidFill>
                  <a:srgbClr val="FF3300"/>
                </a:solidFill>
              </a:rPr>
              <a:t>Ожидаемое значение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solidFill>
                  <a:srgbClr val="FF3300"/>
                </a:solidFill>
              </a:rPr>
              <a:t>Модификатор точности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Требования к управлению конфигурацией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Дополнительные спецификации и стандарты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Требования к одобрению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Целей, результатов поставки, документов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250824" y="6381750"/>
            <a:ext cx="6678629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содержания / Описание содержания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/>
          <p:cNvSpPr>
            <a:spLocks noChangeArrowheads="1"/>
          </p:cNvSpPr>
          <p:nvPr/>
        </p:nvSpPr>
        <p:spPr bwMode="auto">
          <a:xfrm>
            <a:off x="7572396" y="1557338"/>
            <a:ext cx="1500167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Определение содержания: </a:t>
            </a:r>
            <a:br>
              <a:rPr lang="ru-RU" sz="2800"/>
            </a:br>
            <a:r>
              <a:rPr lang="ru-RU" sz="2800"/>
              <a:t>выходы, </a:t>
            </a:r>
            <a:r>
              <a:rPr lang="ru-RU" sz="2800">
                <a:solidFill>
                  <a:srgbClr val="FF3300"/>
                </a:solidFill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406" y="1484313"/>
            <a:ext cx="7978775" cy="4824412"/>
          </a:xfrm>
        </p:spPr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sz="2800" dirty="0"/>
              <a:t>Запрошенные изменения</a:t>
            </a:r>
          </a:p>
          <a:p>
            <a:pPr marL="876300" lvl="1" indent="-419100"/>
            <a:r>
              <a:rPr lang="ru-RU" sz="2400" dirty="0"/>
              <a:t>Вырабатываются уже на стадии определения содержания</a:t>
            </a:r>
          </a:p>
          <a:p>
            <a:pPr marL="876300" lvl="1" indent="-419100"/>
            <a:r>
              <a:rPr lang="ru-RU" sz="2400" dirty="0"/>
              <a:t>Могут затрагивать план управления проектом и его вспомогательные планы</a:t>
            </a:r>
          </a:p>
          <a:p>
            <a:pPr marL="876300" lvl="1" indent="-419100"/>
            <a:r>
              <a:rPr lang="ru-RU" sz="2400" dirty="0"/>
              <a:t>Обрабатываются в рамках процесса общего управления изменениями</a:t>
            </a:r>
          </a:p>
          <a:p>
            <a:pPr marL="514350" indent="-514350"/>
            <a:r>
              <a:rPr lang="ru-RU" sz="2800" dirty="0"/>
              <a:t>План управления содержанием проекта (обновленный)</a:t>
            </a:r>
          </a:p>
          <a:p>
            <a:pPr marL="876300" lvl="1" indent="-419100"/>
            <a:r>
              <a:rPr lang="ru-RU" sz="2400" dirty="0"/>
              <a:t>Включение одобренных запросов на изменение (и связанные с этим работы)</a:t>
            </a:r>
          </a:p>
        </p:txBody>
      </p:sp>
      <p:pic>
        <p:nvPicPr>
          <p:cNvPr id="135173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</a:rPr>
              <a:t>Определение содержания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Создание иерархической структуры работ (ИСР)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r>
              <a:rPr lang="ru-RU" sz="2800" b="1" dirty="0"/>
              <a:t>ИСР </a:t>
            </a:r>
            <a:r>
              <a:rPr lang="ru-RU" sz="2800" dirty="0"/>
              <a:t>– это согласованная с результатами поставки иерархическая декомпозиция работ, для достижения </a:t>
            </a:r>
            <a:r>
              <a:rPr lang="ru-RU" sz="2800" dirty="0">
                <a:solidFill>
                  <a:srgbClr val="FF3300"/>
                </a:solidFill>
              </a:rPr>
              <a:t>целей проекта</a:t>
            </a:r>
            <a:r>
              <a:rPr lang="ru-RU" sz="2800" dirty="0"/>
              <a:t> и </a:t>
            </a:r>
            <a:r>
              <a:rPr lang="ru-RU" sz="2800" dirty="0">
                <a:solidFill>
                  <a:srgbClr val="FF3300"/>
                </a:solidFill>
              </a:rPr>
              <a:t>создания оговоренных результатов</a:t>
            </a:r>
            <a:r>
              <a:rPr lang="ru-RU" sz="2800" dirty="0"/>
              <a:t> поставки</a:t>
            </a:r>
          </a:p>
          <a:p>
            <a:r>
              <a:rPr lang="ru-RU" sz="2800" dirty="0"/>
              <a:t>Подразделяет работы проекта на более мелкие и управляемые части</a:t>
            </a:r>
          </a:p>
          <a:p>
            <a:r>
              <a:rPr lang="ru-RU" sz="2800" dirty="0"/>
              <a:t>Для </a:t>
            </a:r>
            <a:r>
              <a:rPr lang="ru-RU" sz="2800" u="sng" dirty="0"/>
              <a:t>низших элементов</a:t>
            </a:r>
            <a:r>
              <a:rPr lang="ru-RU" sz="2800" dirty="0"/>
              <a:t> ИСР (пакетов работ) можно определять график выполнения, сметную стоимость осуществлять контроль и наблюдение за ними</a:t>
            </a:r>
          </a:p>
        </p:txBody>
      </p:sp>
      <p:pic>
        <p:nvPicPr>
          <p:cNvPr id="137220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/ Постановка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42852"/>
            <a:ext cx="7848600" cy="1081087"/>
          </a:xfrm>
        </p:spPr>
        <p:txBody>
          <a:bodyPr/>
          <a:lstStyle/>
          <a:p>
            <a:r>
              <a:rPr lang="ru-RU" sz="2800" dirty="0"/>
              <a:t>Создание ИСР - контекст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Активы орг. процесса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Описание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содержания 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содержанием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Одобренные запросы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на </a:t>
            </a:r>
            <a:r>
              <a:rPr lang="ru-RU" sz="1800" dirty="0" smtClean="0">
                <a:solidFill>
                  <a:srgbClr val="000000"/>
                </a:solidFill>
              </a:rPr>
              <a:t>изменения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Шаблоны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иерархической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структуры работ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Декомпозиция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6227763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Описание содержания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 (обновления)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Иерархическая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структура работ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Словарь ИСР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Базовый план по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содержанию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содержанием (</a:t>
            </a:r>
            <a:r>
              <a:rPr lang="ru-RU" sz="1800" dirty="0" err="1">
                <a:solidFill>
                  <a:srgbClr val="000000"/>
                </a:solidFill>
              </a:rPr>
              <a:t>обновл</a:t>
            </a:r>
            <a:r>
              <a:rPr lang="ru-RU" sz="1800" dirty="0">
                <a:solidFill>
                  <a:srgbClr val="000000"/>
                </a:solidFill>
              </a:rPr>
              <a:t>.)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6)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изменения</a:t>
            </a: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38249" name="AutoShape 9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8250" name="AutoShape 10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8251" name="AutoShape 1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8252" name="AutoShape 12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8253" name="AutoShape 13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8254" name="Group 14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38255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8256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8257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8258" name="Group 18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38259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8260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8261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/>
          <p:cNvSpPr>
            <a:spLocks noChangeArrowheads="1"/>
          </p:cNvSpPr>
          <p:nvPr/>
        </p:nvSpPr>
        <p:spPr bwMode="auto">
          <a:xfrm>
            <a:off x="-32" y="1557338"/>
            <a:ext cx="1408141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071538" y="142852"/>
            <a:ext cx="7186612" cy="1081088"/>
          </a:xfrm>
        </p:spPr>
        <p:txBody>
          <a:bodyPr/>
          <a:lstStyle/>
          <a:p>
            <a:r>
              <a:rPr lang="ru-RU" sz="2800" dirty="0"/>
              <a:t>Создание ИСР: входы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71538" y="1643050"/>
            <a:ext cx="8072463" cy="4537075"/>
          </a:xfrm>
        </p:spPr>
        <p:txBody>
          <a:bodyPr/>
          <a:lstStyle/>
          <a:p>
            <a:pPr marL="609600" indent="-609600"/>
            <a:r>
              <a:rPr lang="ru-RU" sz="2800" dirty="0"/>
              <a:t>Активы организационного процесса</a:t>
            </a:r>
          </a:p>
          <a:p>
            <a:pPr marL="609600" indent="-609600"/>
            <a:r>
              <a:rPr lang="ru-RU" sz="2800" dirty="0"/>
              <a:t>Описание содержания проекта</a:t>
            </a:r>
          </a:p>
          <a:p>
            <a:pPr marL="609600" indent="-609600"/>
            <a:r>
              <a:rPr lang="ru-RU" sz="2800" dirty="0"/>
              <a:t>План управления содержанием проекта</a:t>
            </a:r>
          </a:p>
          <a:p>
            <a:pPr marL="609600" indent="-609600"/>
            <a:r>
              <a:rPr lang="ru-RU" sz="2800" dirty="0"/>
              <a:t>Одобренные запросы на изменения</a:t>
            </a:r>
          </a:p>
          <a:p>
            <a:pPr marL="990600" lvl="1" indent="-533400"/>
            <a:r>
              <a:rPr lang="ru-RU" dirty="0"/>
              <a:t>Документированные, авторизованные изменения, изменяющие или оговаривающие содержание проекта</a:t>
            </a:r>
          </a:p>
          <a:p>
            <a:pPr marL="990600" lvl="1" indent="-533400"/>
            <a:r>
              <a:rPr lang="ru-RU" dirty="0"/>
              <a:t>Одобренные запросы на изменение могут также изменять внутренние правила, планы управления проектом, процедуры, затраты или бюджет, а также расписания	</a:t>
            </a:r>
          </a:p>
        </p:txBody>
      </p:sp>
      <p:pic>
        <p:nvPicPr>
          <p:cNvPr id="139269" name="Picture 5" descr="MCj043267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3" y="0"/>
            <a:ext cx="1493837" cy="1493838"/>
          </a:xfrm>
          <a:prstGeom prst="rect">
            <a:avLst/>
          </a:prstGeom>
          <a:noFill/>
        </p:spPr>
      </p:pic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/ Входы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5929322" y="3143248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Создание ИСР: инструменты и методы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7158" y="1500174"/>
            <a:ext cx="7978775" cy="4824412"/>
          </a:xfrm>
        </p:spPr>
        <p:txBody>
          <a:bodyPr/>
          <a:lstStyle/>
          <a:p>
            <a:r>
              <a:rPr lang="ru-RU" sz="2800" b="1" dirty="0"/>
              <a:t>Шаблоны ИСР</a:t>
            </a:r>
          </a:p>
          <a:p>
            <a:pPr lvl="1"/>
            <a:r>
              <a:rPr lang="ru-RU" sz="2400" dirty="0"/>
              <a:t>ИСР предыдущего проекта часто могут служить шаблоном для нового проекта (схожесть жизненных циклов, результатов поставки и т.д.)</a:t>
            </a:r>
          </a:p>
          <a:p>
            <a:pPr lvl="1"/>
            <a:r>
              <a:rPr lang="ru-RU" sz="2400" dirty="0"/>
              <a:t>В многих областях проектной деятельности  существуют стандартные шаблоны которые могут быть взяты за основу при формировании ИСР конкретного проекта</a:t>
            </a:r>
          </a:p>
        </p:txBody>
      </p:sp>
      <p:pic>
        <p:nvPicPr>
          <p:cNvPr id="140293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Создание ИСР: инструменты и методы</a:t>
            </a:r>
          </a:p>
        </p:txBody>
      </p:sp>
      <p:pic>
        <p:nvPicPr>
          <p:cNvPr id="141317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/>
          <a:stretch>
            <a:fillRect/>
          </a:stretch>
        </p:blipFill>
        <p:spPr bwMode="auto">
          <a:xfrm>
            <a:off x="6000760" y="3071810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7978775" cy="4824412"/>
          </a:xfrm>
        </p:spPr>
        <p:txBody>
          <a:bodyPr/>
          <a:lstStyle/>
          <a:p>
            <a:r>
              <a:rPr lang="ru-RU" b="1" dirty="0"/>
              <a:t>Декомпозиция</a:t>
            </a:r>
            <a:r>
              <a:rPr lang="ru-RU" dirty="0"/>
              <a:t> </a:t>
            </a:r>
          </a:p>
          <a:p>
            <a:pPr lvl="1"/>
            <a:r>
              <a:rPr lang="ru-RU" sz="2400" dirty="0"/>
              <a:t>Это разделение результатов поставки проекта на более мелкие и более управляемые элементы; декомпозиция выполняется до тех пор, пока работа и результаты поставки не определяются на уровне пакетов работ</a:t>
            </a:r>
          </a:p>
          <a:p>
            <a:pPr lvl="1"/>
            <a:r>
              <a:rPr lang="ru-RU" sz="2400" u="sng" dirty="0"/>
              <a:t>Уровень пакетов работ является низшим</a:t>
            </a:r>
            <a:r>
              <a:rPr lang="ru-RU" sz="2400" dirty="0"/>
              <a:t> и представляет собой точку, в которой </a:t>
            </a:r>
            <a:r>
              <a:rPr lang="ru-RU" sz="2400" u="sng" dirty="0"/>
              <a:t>стоимость и график работ могут быть оценены</a:t>
            </a:r>
            <a:r>
              <a:rPr lang="ru-RU" sz="2400" dirty="0"/>
              <a:t> с достаточной степенью достоверности. Уровень детализации пакетов работ будет варьироваться в зависимости от размера и сложности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Создание ИСР: инструменты и методы</a:t>
            </a:r>
          </a:p>
        </p:txBody>
      </p:sp>
      <p:pic>
        <p:nvPicPr>
          <p:cNvPr id="141317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/>
          <a:stretch>
            <a:fillRect/>
          </a:stretch>
        </p:blipFill>
        <p:spPr bwMode="auto">
          <a:xfrm>
            <a:off x="6000760" y="3071810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4282" y="1500173"/>
          <a:ext cx="8501122" cy="4740199"/>
        </p:xfrm>
        <a:graphic>
          <a:graphicData uri="http://schemas.openxmlformats.org/drawingml/2006/table">
            <a:tbl>
              <a:tblPr/>
              <a:tblGrid>
                <a:gridCol w="2857520"/>
                <a:gridCol w="2809895"/>
                <a:gridCol w="2833707"/>
              </a:tblGrid>
              <a:tr h="544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Виды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ИСР</a:t>
                      </a:r>
                      <a:endParaRPr lang="ru-RU" sz="20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Предназначение</a:t>
                      </a:r>
                      <a:endParaRPr lang="ru-RU" sz="200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Принцип разбиения</a:t>
                      </a:r>
                      <a:endParaRPr lang="ru-RU" sz="200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Последовательная</a:t>
                      </a:r>
                      <a:endParaRPr lang="ru-RU" sz="24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Выяснить необходимую последовательность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Разбиение на последовательные шаги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9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Функциональная</a:t>
                      </a:r>
                      <a:endParaRPr lang="ru-RU" sz="24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Разбить по функциональным направлениям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Разбиение по направлениям 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9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Организационная</a:t>
                      </a:r>
                      <a:endParaRPr lang="ru-RU" sz="24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 структурной иерархии организации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Разбиение в соответствии с  задействованными подразделениями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00760" y="3055949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0"/>
            <a:ext cx="7186613" cy="1081087"/>
          </a:xfrm>
        </p:spPr>
        <p:txBody>
          <a:bodyPr/>
          <a:lstStyle/>
          <a:p>
            <a:r>
              <a:rPr lang="ru-RU" sz="2800" dirty="0"/>
              <a:t>Декомпозиция работ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137525" cy="4824412"/>
          </a:xfrm>
        </p:spPr>
        <p:txBody>
          <a:bodyPr/>
          <a:lstStyle/>
          <a:p>
            <a:r>
              <a:rPr lang="ru-RU" dirty="0" smtClean="0"/>
              <a:t>Декомпозиция </a:t>
            </a:r>
            <a:r>
              <a:rPr lang="ru-RU" dirty="0"/>
              <a:t>всей совокупности проектных работ обычно включает в себя следующие операции:</a:t>
            </a:r>
          </a:p>
          <a:p>
            <a:pPr lvl="1"/>
            <a:r>
              <a:rPr lang="ru-RU" sz="2400" dirty="0"/>
              <a:t> Определение результатов поставки и работ для их достижения</a:t>
            </a:r>
          </a:p>
          <a:p>
            <a:pPr lvl="1"/>
            <a:r>
              <a:rPr lang="ru-RU" sz="2400" dirty="0"/>
              <a:t> Структурирование и организация ИСР</a:t>
            </a:r>
          </a:p>
          <a:p>
            <a:pPr lvl="1"/>
            <a:r>
              <a:rPr lang="ru-RU" sz="2400" dirty="0"/>
              <a:t> Разбиение верхних уровней ИСР на детализированные элементы нижних уровней</a:t>
            </a:r>
          </a:p>
          <a:p>
            <a:pPr lvl="1"/>
            <a:r>
              <a:rPr lang="ru-RU" sz="2400" dirty="0"/>
              <a:t> Разработка и присвоение идентификационных кодов элементам ИСР</a:t>
            </a:r>
          </a:p>
          <a:p>
            <a:pPr lvl="1"/>
            <a:r>
              <a:rPr lang="ru-RU" sz="2400" dirty="0"/>
              <a:t> Проверка необходимости и достаточности степени декомпозиции работ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250825" y="6381750"/>
            <a:ext cx="6892943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</a:rPr>
              <a:t>Создание ИСР / Инструменты и методы </a:t>
            </a:r>
            <a:r>
              <a:rPr lang="en-US" sz="1800">
                <a:solidFill>
                  <a:srgbClr val="000000"/>
                </a:solidFill>
              </a:rPr>
              <a:t>/ </a:t>
            </a:r>
            <a:r>
              <a:rPr lang="ru-RU" sz="1800">
                <a:solidFill>
                  <a:srgbClr val="000000"/>
                </a:solidFill>
              </a:rPr>
              <a:t>Декомпозиция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содержанием проекта - введение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/>
              <a:t>Включает в себя процессы, обеспечивающие включение в проект всех </a:t>
            </a:r>
            <a:r>
              <a:rPr lang="ru-RU" sz="2800" dirty="0">
                <a:solidFill>
                  <a:srgbClr val="FF3300"/>
                </a:solidFill>
              </a:rPr>
              <a:t>тех и только тех работ</a:t>
            </a:r>
            <a:r>
              <a:rPr lang="ru-RU" sz="2800" dirty="0"/>
              <a:t>, </a:t>
            </a:r>
            <a:r>
              <a:rPr lang="ru-RU" sz="2800" dirty="0">
                <a:solidFill>
                  <a:srgbClr val="FF3300"/>
                </a:solidFill>
              </a:rPr>
              <a:t>которые необходимы</a:t>
            </a:r>
            <a:r>
              <a:rPr lang="ru-RU" sz="2800" dirty="0"/>
              <a:t> для успешного выполнения проекта</a:t>
            </a:r>
          </a:p>
          <a:p>
            <a:r>
              <a:rPr lang="ru-RU" sz="2800" dirty="0"/>
              <a:t>Непосредственно связано с определением и контролем того, </a:t>
            </a:r>
            <a:r>
              <a:rPr lang="ru-RU" sz="2800" dirty="0">
                <a:solidFill>
                  <a:srgbClr val="FF3300"/>
                </a:solidFill>
              </a:rPr>
              <a:t>что включено и что не включено</a:t>
            </a:r>
            <a:r>
              <a:rPr lang="ru-RU" sz="2800" dirty="0"/>
              <a:t> в проект</a:t>
            </a:r>
          </a:p>
        </p:txBody>
      </p:sp>
      <p:pic>
        <p:nvPicPr>
          <p:cNvPr id="5124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/ Определение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277361" cy="5715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142852"/>
            <a:ext cx="7186613" cy="1081087"/>
          </a:xfrm>
        </p:spPr>
        <p:txBody>
          <a:bodyPr/>
          <a:lstStyle/>
          <a:p>
            <a:r>
              <a:rPr lang="ru-RU" sz="2800" dirty="0"/>
              <a:t>Основа для ИСР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250265" cy="4824412"/>
          </a:xfrm>
        </p:spPr>
        <p:txBody>
          <a:bodyPr/>
          <a:lstStyle/>
          <a:p>
            <a:r>
              <a:rPr lang="ru-RU" dirty="0" smtClean="0"/>
              <a:t>Использование </a:t>
            </a:r>
            <a:r>
              <a:rPr lang="ru-RU" dirty="0"/>
              <a:t>основных результатов поставки и </a:t>
            </a:r>
            <a:r>
              <a:rPr lang="ru-RU" dirty="0" err="1"/>
              <a:t>подпроектов</a:t>
            </a:r>
            <a:r>
              <a:rPr lang="ru-RU" dirty="0"/>
              <a:t> в качестве первого уровня декомпозиции</a:t>
            </a:r>
          </a:p>
          <a:p>
            <a:r>
              <a:rPr lang="ru-RU" dirty="0"/>
              <a:t>Использование </a:t>
            </a:r>
            <a:r>
              <a:rPr lang="ru-RU" dirty="0" err="1"/>
              <a:t>подпроектов</a:t>
            </a:r>
            <a:r>
              <a:rPr lang="ru-RU" dirty="0"/>
              <a:t>, где </a:t>
            </a:r>
            <a:r>
              <a:rPr lang="ru-RU" dirty="0" err="1"/>
              <a:t>подпроекты</a:t>
            </a:r>
            <a:r>
              <a:rPr lang="ru-RU" dirty="0"/>
              <a:t> могут разрабатываться сторонними </a:t>
            </a:r>
            <a:r>
              <a:rPr lang="ru-RU" dirty="0" smtClean="0"/>
              <a:t>организациями</a:t>
            </a:r>
            <a:endParaRPr lang="ru-RU" dirty="0"/>
          </a:p>
          <a:p>
            <a:r>
              <a:rPr lang="ru-RU" dirty="0"/>
              <a:t>Использование фаз жизненного цикла проекта в качестве первого уровня декомпозиции, а результатов поставки проекта – в качестве второго уровня</a:t>
            </a:r>
          </a:p>
          <a:p>
            <a:r>
              <a:rPr lang="ru-RU" dirty="0"/>
              <a:t>Использование разных подходов в каждом ответвлении ИСР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250825" y="6381750"/>
            <a:ext cx="6265863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/ Инструменты и методы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Основа для ИСР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186613" cy="1081087"/>
          </a:xfrm>
        </p:spPr>
        <p:txBody>
          <a:bodyPr/>
          <a:lstStyle/>
          <a:p>
            <a:r>
              <a:rPr lang="ru-RU" sz="2800" dirty="0"/>
              <a:t>Создание ИСР – общие правила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464579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Требуется </a:t>
            </a:r>
            <a:r>
              <a:rPr lang="ru-RU" dirty="0"/>
              <a:t>разделение работ по каждому из результатов поставки или </a:t>
            </a:r>
            <a:r>
              <a:rPr lang="ru-RU" dirty="0" err="1"/>
              <a:t>подпроектов</a:t>
            </a:r>
            <a:r>
              <a:rPr lang="ru-RU" dirty="0"/>
              <a:t> на основные элементы, </a:t>
            </a:r>
            <a:r>
              <a:rPr lang="ru-RU" dirty="0">
                <a:solidFill>
                  <a:srgbClr val="FF3300"/>
                </a:solidFill>
              </a:rPr>
              <a:t>где элементы ИСР представляют собой поддающиеся проверке продукты, услуги или результаты </a:t>
            </a:r>
          </a:p>
          <a:p>
            <a:pPr>
              <a:lnSpc>
                <a:spcPct val="90000"/>
              </a:lnSpc>
            </a:pPr>
            <a:r>
              <a:rPr lang="ru-RU" dirty="0"/>
              <a:t>Каждый </a:t>
            </a:r>
            <a:r>
              <a:rPr lang="ru-RU" u="sng" dirty="0"/>
              <a:t>элемент</a:t>
            </a:r>
            <a:r>
              <a:rPr lang="ru-RU" dirty="0"/>
              <a:t> должен быть четко и полно определен и </a:t>
            </a:r>
            <a:r>
              <a:rPr lang="ru-RU" u="sng" dirty="0"/>
              <a:t>закреплен за конкретным исполняющим подразделением</a:t>
            </a:r>
            <a:r>
              <a:rPr lang="ru-RU" dirty="0"/>
              <a:t>, отвечающим за выполнение данного элемента ИСР </a:t>
            </a:r>
          </a:p>
          <a:p>
            <a:pPr>
              <a:lnSpc>
                <a:spcPct val="90000"/>
              </a:lnSpc>
            </a:pPr>
            <a:r>
              <a:rPr lang="ru-RU" dirty="0"/>
              <a:t>При определении элементов указывается, как в действительности будет выполняться и контролироваться работа проекта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250825" y="6381750"/>
            <a:ext cx="6265863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Создание ИСР / Инструменты и методы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Общие правила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971550" y="188913"/>
            <a:ext cx="71866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 anchor="b"/>
          <a:lstStyle/>
          <a:p>
            <a:pPr eaLnBrk="1" hangingPunct="1"/>
            <a:r>
              <a:rPr kumimoji="0" lang="ru-RU" sz="2800" b="1">
                <a:solidFill>
                  <a:srgbClr val="000000"/>
                </a:solidFill>
              </a:rPr>
              <a:t>Создание ИСР – пример на основе фаз и жизненного цикла</a:t>
            </a:r>
          </a:p>
        </p:txBody>
      </p:sp>
      <p:pic>
        <p:nvPicPr>
          <p:cNvPr id="1464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50" y="1571612"/>
            <a:ext cx="9039444" cy="464347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ChangeArrowheads="1"/>
          </p:cNvSpPr>
          <p:nvPr/>
        </p:nvSpPr>
        <p:spPr bwMode="auto">
          <a:xfrm>
            <a:off x="7643834" y="1557338"/>
            <a:ext cx="1428729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Создание ИСР: </a:t>
            </a:r>
            <a:br>
              <a:rPr lang="ru-RU" sz="2800"/>
            </a:br>
            <a:r>
              <a:rPr lang="ru-RU" sz="2800"/>
              <a:t>выходы, </a:t>
            </a:r>
            <a:r>
              <a:rPr lang="ru-RU" sz="2800">
                <a:solidFill>
                  <a:srgbClr val="FF3300"/>
                </a:solidFill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484312"/>
            <a:ext cx="8035951" cy="4945083"/>
          </a:xfrm>
        </p:spPr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dirty="0"/>
              <a:t>Описание содержания проекта (обновление)</a:t>
            </a:r>
          </a:p>
          <a:p>
            <a:pPr marL="514350" indent="-514350"/>
            <a:r>
              <a:rPr lang="ru-RU" b="1" dirty="0"/>
              <a:t>Иерархическая структура работ</a:t>
            </a:r>
          </a:p>
          <a:p>
            <a:pPr marL="514350" indent="-514350"/>
            <a:r>
              <a:rPr lang="ru-RU" b="1" dirty="0"/>
              <a:t>Словарь ИСР</a:t>
            </a:r>
            <a:r>
              <a:rPr lang="ru-RU" dirty="0"/>
              <a:t> — сопроводительный документ</a:t>
            </a:r>
          </a:p>
          <a:p>
            <a:pPr marL="876300" lvl="1" indent="-419100"/>
            <a:r>
              <a:rPr lang="ru-RU" dirty="0"/>
              <a:t>Подробное описание элементов ИСР</a:t>
            </a:r>
          </a:p>
          <a:p>
            <a:pPr marL="876300" lvl="1" indent="-419100"/>
            <a:r>
              <a:rPr lang="ru-RU" dirty="0"/>
              <a:t>Информация о контрольных точках, бюджете и пакетах работ</a:t>
            </a:r>
          </a:p>
          <a:p>
            <a:pPr marL="876300" lvl="1" indent="-419100"/>
            <a:r>
              <a:rPr lang="ru-RU" dirty="0"/>
              <a:t>Информация о контрактах, необходимых ресурсах, требования к качеству</a:t>
            </a:r>
          </a:p>
          <a:p>
            <a:pPr marL="514350" indent="-514350"/>
            <a:r>
              <a:rPr lang="ru-RU" dirty="0"/>
              <a:t>Базовый план по содержанию = описание содержания проекта + ИСР + словарь ИСР</a:t>
            </a:r>
          </a:p>
          <a:p>
            <a:pPr marL="514350" indent="-514350"/>
            <a:r>
              <a:rPr lang="ru-RU" dirty="0"/>
              <a:t>План управления содержанием (обновления)</a:t>
            </a:r>
          </a:p>
          <a:p>
            <a:pPr marL="514350" indent="-514350"/>
            <a:r>
              <a:rPr lang="ru-RU" dirty="0"/>
              <a:t>Запрошенные изменения</a:t>
            </a:r>
          </a:p>
        </p:txBody>
      </p:sp>
      <p:pic>
        <p:nvPicPr>
          <p:cNvPr id="148485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250825" y="65214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Создания ИСР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42852"/>
            <a:ext cx="7186613" cy="1081087"/>
          </a:xfrm>
        </p:spPr>
        <p:txBody>
          <a:bodyPr/>
          <a:lstStyle/>
          <a:p>
            <a:r>
              <a:rPr lang="ru-RU" dirty="0"/>
              <a:t>Подтверждение содержания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r>
              <a:rPr lang="ru-RU" sz="2800" dirty="0"/>
              <a:t>Формальное принятие участниками проекта завершенного содержания проекта и относящихся к нему результатов поставки</a:t>
            </a:r>
          </a:p>
          <a:p>
            <a:r>
              <a:rPr lang="ru-RU" sz="2800" dirty="0"/>
              <a:t>Проверка результатов поставки для определения полной готовности каждого из них</a:t>
            </a:r>
          </a:p>
          <a:p>
            <a:r>
              <a:rPr lang="ru-RU" sz="2800" dirty="0">
                <a:solidFill>
                  <a:srgbClr val="FF3300"/>
                </a:solidFill>
              </a:rPr>
              <a:t>Не следует путать с контролем качества</a:t>
            </a:r>
            <a:r>
              <a:rPr lang="ru-RU" sz="2800" dirty="0"/>
              <a:t> — являющегося проверкой на соответствие требованиям и проводимого до поставки</a:t>
            </a:r>
          </a:p>
        </p:txBody>
      </p:sp>
      <p:pic>
        <p:nvPicPr>
          <p:cNvPr id="150532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Подтверждение содержания / Постановка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 dirty="0" smtClean="0"/>
              <a:t>Подтверждение содержания – контекст</a:t>
            </a:r>
            <a:endParaRPr lang="ru-RU" sz="2800" dirty="0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2000" dirty="0" smtClean="0">
                <a:solidFill>
                  <a:srgbClr val="000000"/>
                </a:solidFill>
              </a:rPr>
              <a:t>1) </a:t>
            </a:r>
            <a:r>
              <a:rPr lang="ru-RU" sz="2000" dirty="0">
                <a:solidFill>
                  <a:srgbClr val="000000"/>
                </a:solidFill>
              </a:rPr>
              <a:t>Описание </a:t>
            </a:r>
          </a:p>
          <a:p>
            <a:r>
              <a:rPr lang="ru-RU" sz="2000" dirty="0">
                <a:solidFill>
                  <a:srgbClr val="000000"/>
                </a:solidFill>
              </a:rPr>
              <a:t>содержания  проекта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2) </a:t>
            </a:r>
            <a:r>
              <a:rPr lang="ru-RU" sz="2000" dirty="0">
                <a:solidFill>
                  <a:srgbClr val="000000"/>
                </a:solidFill>
              </a:rPr>
              <a:t>Словарь ИСР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3) </a:t>
            </a:r>
            <a:r>
              <a:rPr lang="ru-RU" sz="20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2000" dirty="0">
                <a:solidFill>
                  <a:srgbClr val="000000"/>
                </a:solidFill>
              </a:rPr>
              <a:t>содержанием проекта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4) </a:t>
            </a:r>
            <a:r>
              <a:rPr lang="ru-RU" sz="2000" dirty="0">
                <a:solidFill>
                  <a:srgbClr val="000000"/>
                </a:solidFill>
              </a:rPr>
              <a:t>Результаты </a:t>
            </a:r>
            <a:endParaRPr lang="ru-RU" sz="2000" dirty="0" smtClean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поставки</a:t>
            </a:r>
            <a:endParaRPr lang="ru-RU" sz="20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2000" dirty="0" smtClean="0">
                <a:solidFill>
                  <a:srgbClr val="000000"/>
                </a:solidFill>
              </a:rPr>
              <a:t>1) </a:t>
            </a:r>
            <a:r>
              <a:rPr lang="ru-RU" sz="2000" dirty="0">
                <a:solidFill>
                  <a:srgbClr val="000000"/>
                </a:solidFill>
              </a:rPr>
              <a:t>Инспекция</a:t>
            </a:r>
          </a:p>
          <a:p>
            <a:endParaRPr lang="ru-RU" sz="1800" dirty="0" smtClean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227763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2000" dirty="0" smtClean="0">
                <a:solidFill>
                  <a:srgbClr val="000000"/>
                </a:solidFill>
              </a:rPr>
              <a:t>1) </a:t>
            </a:r>
            <a:r>
              <a:rPr lang="ru-RU" sz="2000" dirty="0">
                <a:solidFill>
                  <a:srgbClr val="000000"/>
                </a:solidFill>
              </a:rPr>
              <a:t>Принятые </a:t>
            </a:r>
            <a:endParaRPr lang="ru-RU" sz="2000" dirty="0" smtClean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результаты поставки</a:t>
            </a:r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2) </a:t>
            </a:r>
            <a:r>
              <a:rPr lang="ru-RU" sz="20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2000" dirty="0">
                <a:solidFill>
                  <a:srgbClr val="000000"/>
                </a:solidFill>
              </a:rPr>
              <a:t>изменения</a:t>
            </a:r>
          </a:p>
          <a:p>
            <a:endParaRPr lang="ru-RU" sz="2000" dirty="0">
              <a:solidFill>
                <a:srgbClr val="000000"/>
              </a:solidFill>
            </a:endParaRPr>
          </a:p>
          <a:p>
            <a:r>
              <a:rPr lang="ru-RU" sz="2000" dirty="0" smtClean="0">
                <a:solidFill>
                  <a:srgbClr val="000000"/>
                </a:solidFill>
              </a:rPr>
              <a:t>3) </a:t>
            </a:r>
            <a:r>
              <a:rPr lang="ru-RU" sz="2000" dirty="0">
                <a:solidFill>
                  <a:srgbClr val="000000"/>
                </a:solidFill>
              </a:rPr>
              <a:t>Рекомендованные </a:t>
            </a:r>
          </a:p>
          <a:p>
            <a:r>
              <a:rPr lang="ru-RU" sz="2000" dirty="0">
                <a:solidFill>
                  <a:srgbClr val="000000"/>
                </a:solidFill>
              </a:rPr>
              <a:t>    корректирующие </a:t>
            </a:r>
          </a:p>
          <a:p>
            <a:r>
              <a:rPr lang="ru-RU" sz="2000" dirty="0">
                <a:solidFill>
                  <a:srgbClr val="000000"/>
                </a:solidFill>
              </a:rPr>
              <a:t>    действия</a:t>
            </a: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51561" name="AutoShape 9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562" name="AutoShape 10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564" name="AutoShape 12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565" name="AutoShape 13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1566" name="Group 14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51567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1568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1569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1570" name="Group 18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51571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1572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1573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AutoShape 2"/>
          <p:cNvSpPr>
            <a:spLocks noChangeArrowheads="1"/>
          </p:cNvSpPr>
          <p:nvPr/>
        </p:nvSpPr>
        <p:spPr bwMode="auto">
          <a:xfrm>
            <a:off x="-32" y="1557338"/>
            <a:ext cx="1479579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900113" y="142852"/>
            <a:ext cx="7186612" cy="1081088"/>
          </a:xfrm>
        </p:spPr>
        <p:txBody>
          <a:bodyPr/>
          <a:lstStyle/>
          <a:p>
            <a:r>
              <a:rPr lang="ru-RU" sz="2800" dirty="0"/>
              <a:t>Подтверждение содержания: входы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65225" y="1643050"/>
            <a:ext cx="7978775" cy="4537075"/>
          </a:xfrm>
        </p:spPr>
        <p:txBody>
          <a:bodyPr/>
          <a:lstStyle/>
          <a:p>
            <a:pPr marL="609600" indent="-609600"/>
            <a:r>
              <a:rPr lang="ru-RU" dirty="0"/>
              <a:t>Описание содержания проекта</a:t>
            </a:r>
          </a:p>
          <a:p>
            <a:pPr marL="609600" indent="-609600"/>
            <a:r>
              <a:rPr lang="ru-RU" dirty="0"/>
              <a:t>Словарь ИСР</a:t>
            </a:r>
          </a:p>
          <a:p>
            <a:pPr marL="609600" indent="-609600"/>
            <a:r>
              <a:rPr lang="ru-RU" dirty="0"/>
              <a:t>План управления содержанием проекта</a:t>
            </a:r>
          </a:p>
          <a:p>
            <a:pPr marL="609600" indent="-609600"/>
            <a:r>
              <a:rPr lang="ru-RU" b="1" dirty="0"/>
              <a:t>Результаты поставки</a:t>
            </a:r>
            <a:r>
              <a:rPr lang="ru-RU" dirty="0"/>
              <a:t> — это полностью или частично достигнутые результаты проекта. Они являются выходом процесса  руководства и управления исполнением проекта</a:t>
            </a:r>
          </a:p>
        </p:txBody>
      </p:sp>
      <p:pic>
        <p:nvPicPr>
          <p:cNvPr id="153605" name="Picture 5" descr="MCj043267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3" y="0"/>
            <a:ext cx="1493837" cy="1493838"/>
          </a:xfrm>
          <a:prstGeom prst="rect">
            <a:avLst/>
          </a:prstGeom>
          <a:noFill/>
        </p:spPr>
      </p:pic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</a:rPr>
              <a:t>Подтверждение содержания / Входы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Подтверждение содержания: инструменты и методы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7978775" cy="4824412"/>
          </a:xfrm>
        </p:spPr>
        <p:txBody>
          <a:bodyPr/>
          <a:lstStyle/>
          <a:p>
            <a:r>
              <a:rPr lang="ru-RU" b="1" dirty="0"/>
              <a:t>Инспекция</a:t>
            </a:r>
            <a:r>
              <a:rPr lang="ru-RU" dirty="0"/>
              <a:t> — измерение, изучение и проверка служащие для определения соответствия работ и результатов требованиям и критериям приемки продукта</a:t>
            </a:r>
          </a:p>
        </p:txBody>
      </p:sp>
      <p:pic>
        <p:nvPicPr>
          <p:cNvPr id="154629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250825" y="6453188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Подтверждение содержания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/>
          <a:stretch>
            <a:fillRect/>
          </a:stretch>
        </p:blipFill>
        <p:spPr bwMode="auto">
          <a:xfrm>
            <a:off x="6000760" y="3055949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AutoShape 2"/>
          <p:cNvSpPr>
            <a:spLocks noChangeArrowheads="1"/>
          </p:cNvSpPr>
          <p:nvPr/>
        </p:nvSpPr>
        <p:spPr bwMode="auto">
          <a:xfrm>
            <a:off x="7643834" y="1557338"/>
            <a:ext cx="1428729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Подтверждение содержания: </a:t>
            </a:r>
            <a:br>
              <a:rPr lang="ru-RU" sz="2800"/>
            </a:br>
            <a:r>
              <a:rPr lang="ru-RU" sz="2800"/>
              <a:t>выходы, </a:t>
            </a:r>
            <a:r>
              <a:rPr lang="ru-RU" sz="2800">
                <a:solidFill>
                  <a:srgbClr val="FF3300"/>
                </a:solidFill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b="1" dirty="0"/>
              <a:t>Принятые результаты поставки</a:t>
            </a:r>
          </a:p>
          <a:p>
            <a:pPr marL="876300" lvl="1" indent="-419100"/>
            <a:r>
              <a:rPr lang="ru-RU" dirty="0"/>
              <a:t>Документируют прошедшие приемку результаты поставки</a:t>
            </a:r>
          </a:p>
          <a:p>
            <a:pPr marL="876300" lvl="1" indent="-419100"/>
            <a:r>
              <a:rPr lang="ru-RU" dirty="0"/>
              <a:t>Не принятые результаты документируются с указанием причин</a:t>
            </a:r>
          </a:p>
          <a:p>
            <a:pPr marL="876300" lvl="1" indent="-419100"/>
            <a:r>
              <a:rPr lang="ru-RU" dirty="0"/>
              <a:t>Обязательно включает в себя документы от заказчика подтверждающие факт приемки результатов проекта</a:t>
            </a:r>
          </a:p>
          <a:p>
            <a:pPr marL="514350" indent="-514350"/>
            <a:r>
              <a:rPr lang="ru-RU" dirty="0"/>
              <a:t>Запрошенные изменения</a:t>
            </a:r>
          </a:p>
          <a:p>
            <a:pPr marL="514350" indent="-514350"/>
            <a:r>
              <a:rPr lang="ru-RU" dirty="0"/>
              <a:t>Рекомендуемые корректирующие действия — документированные рекомендации</a:t>
            </a:r>
          </a:p>
        </p:txBody>
      </p:sp>
      <p:pic>
        <p:nvPicPr>
          <p:cNvPr id="155653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50825" y="6500834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Подтверждение содержания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содержанием проекта - введение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85860"/>
            <a:ext cx="7978775" cy="5022865"/>
          </a:xfrm>
        </p:spPr>
        <p:txBody>
          <a:bodyPr/>
          <a:lstStyle/>
          <a:p>
            <a:r>
              <a:rPr lang="ru-RU" sz="2800" dirty="0"/>
              <a:t>PMI PMBOK 2004 (разделы 5.x):</a:t>
            </a:r>
          </a:p>
          <a:p>
            <a:pPr lvl="1"/>
            <a:r>
              <a:rPr lang="ru-RU" sz="2400" dirty="0"/>
              <a:t>Планирование содержания</a:t>
            </a:r>
          </a:p>
          <a:p>
            <a:pPr lvl="1"/>
            <a:r>
              <a:rPr lang="ru-RU" sz="2400" dirty="0"/>
              <a:t>Определение содержания</a:t>
            </a:r>
          </a:p>
          <a:p>
            <a:pPr lvl="1"/>
            <a:r>
              <a:rPr lang="ru-RU" sz="2400" dirty="0"/>
              <a:t>Создание ИСР (иерархической структуры работ)</a:t>
            </a:r>
          </a:p>
          <a:p>
            <a:pPr lvl="1"/>
            <a:r>
              <a:rPr lang="ru-RU" sz="2400" dirty="0"/>
              <a:t>Подтверждение содержания</a:t>
            </a:r>
          </a:p>
          <a:p>
            <a:pPr lvl="1"/>
            <a:r>
              <a:rPr lang="ru-RU" sz="2400" dirty="0"/>
              <a:t>Управление содержанием</a:t>
            </a:r>
          </a:p>
          <a:p>
            <a:r>
              <a:rPr lang="ru-RU" sz="2800" dirty="0"/>
              <a:t>Процессы взаимодействуют друг с другом, с процессами других областей знаний</a:t>
            </a:r>
          </a:p>
          <a:p>
            <a:r>
              <a:rPr lang="ru-RU" sz="2800" dirty="0"/>
              <a:t>Каждый процесс происходит в каждом проекте минимум один раз в одной или нескольких фазах проекта </a:t>
            </a:r>
          </a:p>
        </p:txBody>
      </p:sp>
      <p:pic>
        <p:nvPicPr>
          <p:cNvPr id="113668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/ Определение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42852"/>
            <a:ext cx="7186613" cy="1081087"/>
          </a:xfrm>
        </p:spPr>
        <p:txBody>
          <a:bodyPr/>
          <a:lstStyle/>
          <a:p>
            <a:r>
              <a:rPr lang="ru-RU" dirty="0"/>
              <a:t>Управление содержанием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r>
              <a:rPr lang="ru-RU" sz="2800" dirty="0"/>
              <a:t>Воздействие на факторы, создающие изменение содержания проекта</a:t>
            </a:r>
          </a:p>
          <a:p>
            <a:r>
              <a:rPr lang="ru-RU" sz="2800" dirty="0"/>
              <a:t>Контролирование эффекта, производимого изменениями</a:t>
            </a:r>
          </a:p>
          <a:p>
            <a:r>
              <a:rPr lang="ru-RU" sz="2800" dirty="0"/>
              <a:t>Интегрировано в процесс управления проектом</a:t>
            </a:r>
          </a:p>
          <a:p>
            <a:r>
              <a:rPr lang="ru-RU" sz="2800" dirty="0"/>
              <a:t>Неконтролируемые изменения — сдвиг содержания проекта</a:t>
            </a:r>
          </a:p>
        </p:txBody>
      </p:sp>
      <p:pic>
        <p:nvPicPr>
          <p:cNvPr id="157700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/ Постановка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848600" cy="1081087"/>
          </a:xfrm>
        </p:spPr>
        <p:txBody>
          <a:bodyPr/>
          <a:lstStyle/>
          <a:p>
            <a:r>
              <a:rPr lang="ru-RU" sz="2800" dirty="0"/>
              <a:t>Управление содержанием - контекст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Описание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содержания  проекта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ИСР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Словарь ИСР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содержанием проекта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Отчеты об исполнении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6) </a:t>
            </a:r>
            <a:r>
              <a:rPr lang="ru-RU" sz="1800" dirty="0">
                <a:solidFill>
                  <a:srgbClr val="000000"/>
                </a:solidFill>
              </a:rPr>
              <a:t>Одобренные запросы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на изменения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7) </a:t>
            </a:r>
            <a:r>
              <a:rPr lang="ru-RU" sz="1800" dirty="0">
                <a:solidFill>
                  <a:srgbClr val="000000"/>
                </a:solidFill>
              </a:rPr>
              <a:t>Информация об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исполнении работ</a:t>
            </a: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Система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изменениями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Анализ отклонений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Корректировка планов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Система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   конфигурацией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6227763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Описания содержания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проекта 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ИСР(+)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Словарь ИСР(+)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Базовый план по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содержанию 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</a:t>
            </a:r>
            <a:r>
              <a:rPr lang="ru-RU" sz="1800" dirty="0" smtClean="0">
                <a:solidFill>
                  <a:srgbClr val="000000"/>
                </a:solidFill>
              </a:rPr>
              <a:t>  </a:t>
            </a:r>
            <a:r>
              <a:rPr lang="ru-RU" sz="1800" dirty="0">
                <a:solidFill>
                  <a:srgbClr val="000000"/>
                </a:solidFill>
              </a:rPr>
              <a:t>изменения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6) </a:t>
            </a:r>
            <a:r>
              <a:rPr lang="ru-RU" sz="1800" dirty="0">
                <a:solidFill>
                  <a:srgbClr val="000000"/>
                </a:solidFill>
              </a:rPr>
              <a:t>Рекомендованные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корр. действия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7) </a:t>
            </a:r>
            <a:r>
              <a:rPr lang="ru-RU" sz="1800" dirty="0">
                <a:solidFill>
                  <a:srgbClr val="000000"/>
                </a:solidFill>
              </a:rPr>
              <a:t>Активы орг.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Процесса(+)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8) </a:t>
            </a:r>
            <a:r>
              <a:rPr lang="ru-RU" sz="1800" dirty="0">
                <a:solidFill>
                  <a:srgbClr val="000000"/>
                </a:solidFill>
              </a:rPr>
              <a:t>План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проектом (+)</a:t>
            </a:r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58729" name="AutoShape 9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8730" name="AutoShape 10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8731" name="AutoShape 1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8732" name="AutoShape 12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8733" name="AutoShape 13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8734" name="Group 14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58735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36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37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8738" name="Group 18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58739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40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41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00760" y="3055949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Управление содержанием: инструменты и методы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035951" cy="4802207"/>
          </a:xfrm>
        </p:spPr>
        <p:txBody>
          <a:bodyPr/>
          <a:lstStyle/>
          <a:p>
            <a:r>
              <a:rPr lang="ru-RU" b="1" dirty="0"/>
              <a:t>Система управления изменениями</a:t>
            </a:r>
          </a:p>
          <a:p>
            <a:pPr lvl="1"/>
            <a:r>
              <a:rPr lang="ru-RU" dirty="0"/>
              <a:t>Определяет процедуры посредством которых могут быть изменены содержание проекта и содержание продукта</a:t>
            </a:r>
          </a:p>
          <a:p>
            <a:pPr lvl="1"/>
            <a:r>
              <a:rPr lang="ru-RU" dirty="0"/>
              <a:t>Содержит систему отслеживания, уровни одобрения/состояния необходимые для авторизации изменений</a:t>
            </a:r>
          </a:p>
          <a:p>
            <a:pPr lvl="1"/>
            <a:r>
              <a:rPr lang="ru-RU" dirty="0"/>
              <a:t>Управление изменениями содержания должно быть согласовано со всеми соответствующими условиями контракта</a:t>
            </a:r>
          </a:p>
        </p:txBody>
      </p:sp>
      <p:pic>
        <p:nvPicPr>
          <p:cNvPr id="160773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250825" y="6453188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00760" y="3055949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Управление содержанием: инструменты и методы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7158" y="1500174"/>
            <a:ext cx="8429684" cy="5000660"/>
          </a:xfrm>
        </p:spPr>
        <p:txBody>
          <a:bodyPr/>
          <a:lstStyle/>
          <a:p>
            <a:r>
              <a:rPr lang="ru-RU" sz="2800" dirty="0"/>
              <a:t>Анализ отклонений</a:t>
            </a:r>
          </a:p>
          <a:p>
            <a:pPr lvl="1"/>
            <a:r>
              <a:rPr lang="ru-RU" dirty="0"/>
              <a:t>Для оценки величины используются метрики и измерения эффективности проекта</a:t>
            </a:r>
          </a:p>
          <a:p>
            <a:pPr lvl="1"/>
            <a:r>
              <a:rPr lang="ru-RU" dirty="0"/>
              <a:t>Важно определение причин отклонения по сравнению с базовым планом по содержанию и определение корректирующих действий</a:t>
            </a:r>
          </a:p>
          <a:p>
            <a:r>
              <a:rPr lang="ru-RU" sz="2800" dirty="0"/>
              <a:t>Корректировка планов</a:t>
            </a:r>
          </a:p>
          <a:p>
            <a:pPr lvl="1"/>
            <a:r>
              <a:rPr lang="ru-RU" dirty="0"/>
              <a:t>Одобренные запросы на изменения оказывающие влияние на содержание могут повлечь изменение ИСР, словаря ИСР, описания содержания и плана управления содержанием, что может привести к необходимости корректировки общего плана проекта и его частей</a:t>
            </a:r>
          </a:p>
        </p:txBody>
      </p:sp>
      <p:pic>
        <p:nvPicPr>
          <p:cNvPr id="164869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250825" y="6453188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00760" y="3071810"/>
            <a:ext cx="2719854" cy="3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Управление содержанием: инструменты и методы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7978775" cy="4824412"/>
          </a:xfrm>
        </p:spPr>
        <p:txBody>
          <a:bodyPr/>
          <a:lstStyle/>
          <a:p>
            <a:r>
              <a:rPr lang="ru-RU" b="1" dirty="0"/>
              <a:t>Система управления конфигурацией</a:t>
            </a:r>
          </a:p>
          <a:p>
            <a:pPr lvl="1"/>
            <a:r>
              <a:rPr lang="ru-RU" sz="2400" dirty="0"/>
              <a:t>Процедуры для каждого состояния результатов поставки</a:t>
            </a:r>
          </a:p>
          <a:p>
            <a:pPr lvl="1"/>
            <a:r>
              <a:rPr lang="ru-RU" sz="2400" dirty="0"/>
              <a:t>Обеспечивает надлежащие рассмотрение и фиксацию запрошенных изменений содержания проекта перед тем как они будут рассмотрены в рамках общего процесса управления требованиями</a:t>
            </a:r>
            <a:r>
              <a:rPr lang="ru-RU" sz="2800" dirty="0"/>
              <a:t> </a:t>
            </a:r>
          </a:p>
        </p:txBody>
      </p:sp>
      <p:pic>
        <p:nvPicPr>
          <p:cNvPr id="16384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250825" y="6453188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AutoShape 2"/>
          <p:cNvSpPr>
            <a:spLocks noChangeArrowheads="1"/>
          </p:cNvSpPr>
          <p:nvPr/>
        </p:nvSpPr>
        <p:spPr bwMode="auto">
          <a:xfrm>
            <a:off x="7643834" y="1557338"/>
            <a:ext cx="1428729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Управление содержанием: </a:t>
            </a:r>
            <a:br>
              <a:rPr lang="ru-RU" sz="2800"/>
            </a:br>
            <a:r>
              <a:rPr lang="ru-RU" sz="2800"/>
              <a:t>выходы, </a:t>
            </a:r>
            <a:r>
              <a:rPr lang="ru-RU" sz="2800">
                <a:solidFill>
                  <a:srgbClr val="FF3300"/>
                </a:solidFill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2844" y="1484313"/>
            <a:ext cx="7978775" cy="4824412"/>
          </a:xfrm>
        </p:spPr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dirty="0"/>
              <a:t>Рекомендуемые корректирующие действия</a:t>
            </a:r>
          </a:p>
          <a:p>
            <a:pPr marL="876300" lvl="1" indent="-419100"/>
            <a:r>
              <a:rPr lang="ru-RU" dirty="0"/>
              <a:t>Документированные шаги в целях приведения ожидаемой будущей эффективности в соответствии с планом управления и описанием содержания проекта</a:t>
            </a:r>
          </a:p>
          <a:p>
            <a:pPr marL="514350" indent="-514350"/>
            <a:r>
              <a:rPr lang="ru-RU" dirty="0"/>
              <a:t>Обновление активов </a:t>
            </a:r>
            <a:r>
              <a:rPr lang="ru-RU" dirty="0" smtClean="0"/>
              <a:t>организационного </a:t>
            </a:r>
            <a:r>
              <a:rPr lang="ru-RU" dirty="0"/>
              <a:t>процесса</a:t>
            </a:r>
          </a:p>
          <a:p>
            <a:pPr marL="876300" lvl="1" indent="-419100"/>
            <a:r>
              <a:rPr lang="ru-RU" dirty="0"/>
              <a:t>Причины отклонений</a:t>
            </a:r>
          </a:p>
          <a:p>
            <a:pPr marL="876300" lvl="1" indent="-419100"/>
            <a:r>
              <a:rPr lang="ru-RU" dirty="0"/>
              <a:t>Логика выбора корректирующего действия</a:t>
            </a:r>
          </a:p>
          <a:p>
            <a:pPr marL="876300" lvl="1" indent="-419100"/>
            <a:r>
              <a:rPr lang="ru-RU" dirty="0"/>
              <a:t>Прочие накопленные знания из системы управления изменениями содержания проекта</a:t>
            </a:r>
          </a:p>
          <a:p>
            <a:pPr marL="876300" lvl="1" indent="-419100"/>
            <a:r>
              <a:rPr lang="ru-RU" dirty="0"/>
              <a:t>Документируются и в базе данных активов орг. процесса</a:t>
            </a:r>
          </a:p>
        </p:txBody>
      </p:sp>
      <p:pic>
        <p:nvPicPr>
          <p:cNvPr id="161797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</a:rPr>
              <a:t>Управление содержанием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dirty="0"/>
              <a:t>Проекты и продукты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>
                <a:solidFill>
                  <a:srgbClr val="FF3300"/>
                </a:solidFill>
              </a:rPr>
              <a:t>Содержание продукта</a:t>
            </a:r>
            <a:r>
              <a:rPr lang="ru-RU" b="1"/>
              <a:t> </a:t>
            </a:r>
            <a:r>
              <a:rPr lang="ru-RU"/>
              <a:t>— свойства  и функции, которые характеризуют продукт, услугу или результат</a:t>
            </a:r>
          </a:p>
          <a:p>
            <a:r>
              <a:rPr lang="ru-RU" b="1" i="1">
                <a:solidFill>
                  <a:srgbClr val="FF3300"/>
                </a:solidFill>
              </a:rPr>
              <a:t>Содержание проекта</a:t>
            </a:r>
            <a:r>
              <a:rPr lang="ru-RU"/>
              <a:t> — работы, которые необходимо выполнить, чтобы получить продукт, услугу или результат с указанными характеристиками и функциями</a:t>
            </a:r>
          </a:p>
          <a:p>
            <a:r>
              <a:rPr lang="ru-RU"/>
              <a:t>Мы рассматриваем процессы управления содержанием проекта </a:t>
            </a:r>
          </a:p>
          <a:p>
            <a:endParaRPr lang="ru-RU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0825" y="6381750"/>
            <a:ext cx="54737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rgbClr val="000000"/>
                </a:solidFill>
              </a:rPr>
              <a:t>Управление содержанием </a:t>
            </a:r>
            <a:r>
              <a:rPr lang="en-US" sz="1600">
                <a:solidFill>
                  <a:srgbClr val="000000"/>
                </a:solidFill>
              </a:rPr>
              <a:t>/ </a:t>
            </a:r>
            <a:r>
              <a:rPr lang="ru-RU" sz="1600">
                <a:solidFill>
                  <a:srgbClr val="000000"/>
                </a:solidFill>
              </a:rPr>
              <a:t>проекты и продукты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500042"/>
            <a:ext cx="8746785" cy="6079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dirty="0"/>
              <a:t>Планирование содержания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Для каждого проекта </a:t>
            </a:r>
            <a:r>
              <a:rPr lang="ru-RU" sz="2800" b="1" i="1" dirty="0"/>
              <a:t>требуется</a:t>
            </a:r>
            <a:r>
              <a:rPr lang="ru-RU" sz="2800" dirty="0"/>
              <a:t> </a:t>
            </a:r>
            <a:r>
              <a:rPr lang="ru-RU" sz="2800" dirty="0" smtClean="0"/>
              <a:t> совокупность: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Инструментов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Источников данных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Методологий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Процессов </a:t>
            </a:r>
            <a:r>
              <a:rPr lang="ru-RU" sz="2400" dirty="0"/>
              <a:t>и </a:t>
            </a:r>
            <a:r>
              <a:rPr lang="ru-RU" sz="2400" dirty="0" smtClean="0"/>
              <a:t>процедур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Прочих факторов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Важно обеспечить </a:t>
            </a:r>
            <a:r>
              <a:rPr lang="ru-RU" sz="2800" b="1" i="1" dirty="0" smtClean="0"/>
              <a:t>соразмерность</a:t>
            </a:r>
            <a:r>
              <a:rPr lang="ru-RU" sz="2800" dirty="0" smtClean="0"/>
              <a:t> </a:t>
            </a:r>
            <a:r>
              <a:rPr lang="ru-RU" sz="2800" dirty="0"/>
              <a:t>трудозатрат на операции по управлению содержанием проекта размеру, сложности и важности проекта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  <p:pic>
        <p:nvPicPr>
          <p:cNvPr id="117764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/ Планирование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dirty="0"/>
              <a:t>Планирование содержания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i="1" dirty="0" smtClean="0"/>
              <a:t>План </a:t>
            </a:r>
            <a:r>
              <a:rPr lang="ru-RU" sz="2800" b="1" i="1" dirty="0"/>
              <a:t>управления содержанием</a:t>
            </a:r>
            <a:r>
              <a:rPr lang="ru-RU" sz="2800" dirty="0"/>
              <a:t> проекта является инструментом планирования, </a:t>
            </a:r>
            <a:r>
              <a:rPr lang="ru-RU" sz="2800" dirty="0" smtClean="0"/>
              <a:t>описывающим: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как </a:t>
            </a:r>
            <a:r>
              <a:rPr lang="ru-RU" sz="2400" dirty="0"/>
              <a:t>проектная команда будет формулировать содержание </a:t>
            </a:r>
            <a:r>
              <a:rPr lang="ru-RU" sz="2400" dirty="0" smtClean="0"/>
              <a:t>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к</a:t>
            </a:r>
            <a:r>
              <a:rPr lang="ru-RU" sz="2400" dirty="0" smtClean="0"/>
              <a:t>ак будет разрабатываться </a:t>
            </a:r>
            <a:r>
              <a:rPr lang="ru-RU" sz="2400" dirty="0"/>
              <a:t>подробное описание содержания </a:t>
            </a:r>
            <a:r>
              <a:rPr lang="ru-RU" sz="2400" dirty="0" smtClean="0"/>
              <a:t>проекта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способы определения </a:t>
            </a:r>
            <a:r>
              <a:rPr lang="ru-RU" sz="2400" dirty="0"/>
              <a:t>и </a:t>
            </a:r>
            <a:r>
              <a:rPr lang="ru-RU" sz="2400" dirty="0" smtClean="0"/>
              <a:t>разработки иерархической структуры работ (ИСР)</a:t>
            </a:r>
          </a:p>
          <a:p>
            <a:pPr lvl="1">
              <a:lnSpc>
                <a:spcPct val="90000"/>
              </a:lnSpc>
            </a:pPr>
            <a:r>
              <a:rPr lang="ru-RU" sz="2400" dirty="0" smtClean="0"/>
              <a:t>методы проверки </a:t>
            </a:r>
            <a:r>
              <a:rPr lang="ru-RU" sz="2400" dirty="0"/>
              <a:t>и </a:t>
            </a:r>
            <a:r>
              <a:rPr lang="ru-RU" sz="2400" dirty="0" smtClean="0"/>
              <a:t>контроля за содержанием проекта</a:t>
            </a:r>
            <a:endParaRPr lang="ru-RU" sz="2400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pic>
        <p:nvPicPr>
          <p:cNvPr id="117764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содержанием / Планирование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848600" cy="1081087"/>
          </a:xfrm>
        </p:spPr>
        <p:txBody>
          <a:bodyPr/>
          <a:lstStyle/>
          <a:p>
            <a:r>
              <a:rPr lang="ru-RU" sz="2800" dirty="0"/>
              <a:t>Планирование содержания - контекст</a:t>
            </a:r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Факторы внешней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</a:rPr>
              <a:t>среды  предприятия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Активы орг. </a:t>
            </a:r>
            <a:r>
              <a:rPr lang="ru-RU" sz="1800" dirty="0" smtClean="0">
                <a:solidFill>
                  <a:srgbClr val="000000"/>
                </a:solidFill>
              </a:rPr>
              <a:t>Процесса</a:t>
            </a:r>
            <a:endParaRPr lang="ru-RU" sz="18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Устав проекта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Предварительное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</a:rPr>
              <a:t>описание содержания 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</a:rPr>
              <a:t>проектом</a:t>
            </a:r>
          </a:p>
          <a:p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19826" name="Rectangle 18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Экспертная оценка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Шаблоны,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</a:rPr>
              <a:t>    Формуляры,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</a:rPr>
              <a:t>    Стандарты</a:t>
            </a:r>
          </a:p>
          <a:p>
            <a:endParaRPr lang="ru-RU" sz="1800" dirty="0" smtClean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119827" name="Rectangle 19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19828" name="Rectangle 20"/>
          <p:cNvSpPr>
            <a:spLocks noChangeArrowheads="1"/>
          </p:cNvSpPr>
          <p:nvPr/>
        </p:nvSpPr>
        <p:spPr bwMode="auto">
          <a:xfrm>
            <a:off x="6227763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План управления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</a:rPr>
              <a:t>содержанием </a:t>
            </a:r>
            <a:r>
              <a:rPr lang="ru-RU" sz="1800" dirty="0" smtClean="0">
                <a:solidFill>
                  <a:srgbClr val="000000"/>
                </a:solidFill>
              </a:rPr>
              <a:t>проекта</a:t>
            </a:r>
          </a:p>
          <a:p>
            <a:pPr>
              <a:lnSpc>
                <a:spcPct val="150000"/>
              </a:lnSpc>
            </a:pPr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119829" name="Rectangle 21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19835" name="AutoShape 27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6" name="AutoShape 28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7" name="AutoShape 29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8" name="AutoShape 30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9" name="AutoShape 3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9843" name="Group 35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19840" name="AutoShape 32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1" name="AutoShape 33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2" name="AutoShape 34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9844" name="Group 36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19845" name="AutoShape 37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6" name="AutoShape 38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7" name="AutoShape 39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marketplan_tp01017812">
  <a:themeElements>
    <a:clrScheme name="ms_pptmarketplan_tp01017812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s_pptmarketplan_tp0101781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s_pptmarketplan_tp01017812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01017812</Template>
  <TotalTime>4267</TotalTime>
  <Words>2481</Words>
  <Application>Microsoft PowerPoint</Application>
  <PresentationFormat>On-screen Show (4:3)</PresentationFormat>
  <Paragraphs>474</Paragraphs>
  <Slides>45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ms_pptmarketplan_tp01017812</vt:lpstr>
      <vt:lpstr>Управление содержанием проекта</vt:lpstr>
      <vt:lpstr>Цели лекции</vt:lpstr>
      <vt:lpstr>Управление содержанием проекта - введение</vt:lpstr>
      <vt:lpstr>Управление содержанием проекта - введение</vt:lpstr>
      <vt:lpstr>Проекты и продукты</vt:lpstr>
      <vt:lpstr>Slide 6</vt:lpstr>
      <vt:lpstr>Планирование содержания</vt:lpstr>
      <vt:lpstr>Планирование содержания</vt:lpstr>
      <vt:lpstr>Планирование содержания - контекст</vt:lpstr>
      <vt:lpstr>Планирование содержания: входы</vt:lpstr>
      <vt:lpstr>Планирование содержания: входы</vt:lpstr>
      <vt:lpstr>Планирование содержания: инструменты и методы</vt:lpstr>
      <vt:lpstr>Планирование содержания:  выходы, результаты</vt:lpstr>
      <vt:lpstr>Определение содержания</vt:lpstr>
      <vt:lpstr>Определение содержания - контекст</vt:lpstr>
      <vt:lpstr>Определение содержания: входы</vt:lpstr>
      <vt:lpstr>Определение содержания: инструменты и методы</vt:lpstr>
      <vt:lpstr>Определение содержания:  выходы, результаты</vt:lpstr>
      <vt:lpstr>Описание содержания проекта</vt:lpstr>
      <vt:lpstr>Описание содержания проекта</vt:lpstr>
      <vt:lpstr>Описание содержания проекта</vt:lpstr>
      <vt:lpstr>Определение содержания:  выходы, результаты</vt:lpstr>
      <vt:lpstr>Создание иерархической структуры работ (ИСР)</vt:lpstr>
      <vt:lpstr>Создание ИСР - контекст</vt:lpstr>
      <vt:lpstr>Создание ИСР: входы</vt:lpstr>
      <vt:lpstr>Создание ИСР: инструменты и методы</vt:lpstr>
      <vt:lpstr>Создание ИСР: инструменты и методы</vt:lpstr>
      <vt:lpstr>Создание ИСР: инструменты и методы</vt:lpstr>
      <vt:lpstr>Декомпозиция работ</vt:lpstr>
      <vt:lpstr>Slide 30</vt:lpstr>
      <vt:lpstr>Основа для ИСР</vt:lpstr>
      <vt:lpstr>Создание ИСР – общие правила</vt:lpstr>
      <vt:lpstr>Slide 33</vt:lpstr>
      <vt:lpstr>Создание ИСР:  выходы, результаты</vt:lpstr>
      <vt:lpstr>Подтверждение содержания</vt:lpstr>
      <vt:lpstr>Подтверждение содержания – контекст</vt:lpstr>
      <vt:lpstr>Подтверждение содержания: входы</vt:lpstr>
      <vt:lpstr>Подтверждение содержания: инструменты и методы</vt:lpstr>
      <vt:lpstr>Подтверждение содержания:  выходы, результаты</vt:lpstr>
      <vt:lpstr>Управление содержанием</vt:lpstr>
      <vt:lpstr>Управление содержанием - контекст</vt:lpstr>
      <vt:lpstr>Управление содержанием: инструменты и методы</vt:lpstr>
      <vt:lpstr>Управление содержанием: инструменты и методы</vt:lpstr>
      <vt:lpstr>Управление содержанием: инструменты и методы</vt:lpstr>
      <vt:lpstr>Управление содержанием:  выходы, результаты</vt:lpstr>
    </vt:vector>
  </TitlesOfParts>
  <Company>ITP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качеством проекта</dc:title>
  <dc:creator>common</dc:creator>
  <cp:lastModifiedBy>Vsevolod Rylov</cp:lastModifiedBy>
  <cp:revision>77</cp:revision>
  <dcterms:created xsi:type="dcterms:W3CDTF">2007-10-08T10:49:57Z</dcterms:created>
  <dcterms:modified xsi:type="dcterms:W3CDTF">2009-03-11T21:05:00Z</dcterms:modified>
</cp:coreProperties>
</file>