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82" r:id="rId10"/>
    <p:sldId id="264" r:id="rId11"/>
    <p:sldId id="265" r:id="rId12"/>
    <p:sldId id="266" r:id="rId13"/>
    <p:sldId id="267" r:id="rId14"/>
    <p:sldId id="268" r:id="rId15"/>
    <p:sldId id="280" r:id="rId16"/>
    <p:sldId id="269" r:id="rId17"/>
    <p:sldId id="279" r:id="rId18"/>
    <p:sldId id="270" r:id="rId19"/>
    <p:sldId id="272" r:id="rId20"/>
    <p:sldId id="271" r:id="rId21"/>
    <p:sldId id="281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102" d="100"/>
          <a:sy n="102" d="100"/>
        </p:scale>
        <p:origin x="14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EF942-A4B5-25B6-B155-009875837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DEB3F8-5413-FF18-1276-F29F65A67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86473-B2FA-7696-048D-75B41003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46B29-45B3-6E3D-F142-79F6C35A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EBCDD7-C885-91B6-4431-771445FD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5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8659D-66FB-FC3C-E0F9-1E5E208C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FCC92C-329A-9D52-0C56-5FAC2FEA5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2B2E4-3283-031D-7F4E-DDA1F723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8C7052-A7CF-6C88-21D7-960161D3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75D24-5BC7-BD25-6285-BD5B23F2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4C3F9B-B4CF-A55C-D140-CD8E4C9CD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D24172-2921-3D6E-9189-433136164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CB4ED-A6FD-CF09-AD98-B5447F3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F465E-C3E3-F66C-3FD1-267A52C8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2098B-257E-229C-47EF-3998B687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5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26D62-EBAB-F3D5-7547-C562C3C8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BA645-1280-66D9-7EB2-B995635B0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D13F8-BEE7-A1BC-C4EF-8C58D82D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84F27-5564-B32D-DEC2-3F3DDC05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2C7EE-E06E-409D-208F-96A3519E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0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2A3BE-4B28-CD51-AD88-CC1E4A2F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A4011-D8FC-3AA3-40A1-3B47F88A2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D1699-8F3A-C77C-FAC1-28D5A439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5A5CB5-0B59-0520-8367-99CD70F3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8F48B-A9FD-9260-0B74-1705F6D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7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BB160-50E1-7C0B-C56D-4920CE2D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856CF-23E0-3C9E-8A05-2A48C0180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E94C3-5119-1660-F538-0F4364F45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D04A45-DC01-5F85-96F7-33189298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807A-EAE1-C08A-3B71-0145097D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7D542A-67F1-33FC-66B9-13D55E3D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3A2D9-A944-0EEA-A571-2A863F90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C7C474-B89C-0DAD-6C35-184A888F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BFDACF-3843-507A-C072-A4564433F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373B64-F7CF-3995-2D36-E3A9DF26F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D69C61-FA85-47E9-F4FB-88D4C2039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CA0839-0A54-CB00-77F9-FAEE50CF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673493-F159-D984-9054-4A0C88BD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A68323-2990-25C1-0703-7DB14D26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76E7-F57D-5073-BF4E-753EBFA9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FD6E0-CED5-2721-5A06-C1760871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DCA78A-F3C5-793A-43A9-CC9AB978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1253A8-31DE-F43E-6F10-D30EBC8A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8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310683-5FDF-0796-6304-36A33F5C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0F348F-A393-BB68-D0DB-4C8434C8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94FB6-D8D8-676C-D199-42A3C1E2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66C7F-F9B1-0313-A106-DDEB7B86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104F3-4AEC-7AC3-DB53-2D541F49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287F35-5AC6-FF6D-87C4-7381FBE2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FD0007-2077-7585-DEE9-A4BD979C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4D0F9-7F6B-9595-3D73-C28CB3D9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F5C8CA-4EE6-DA59-46B5-60B20F34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15E13-EC68-F917-8215-73F6C694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F89240-2B3B-F5C9-A625-AEC05C7D6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23711E-41EF-AED4-1B9F-8BFDE727F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14BDC-096D-D54F-D982-8671986B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F8382-BD25-9F6A-54DF-72FE92AE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82ECA3-08E3-E1C3-19DE-3A113AEF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6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5E7FC-B14C-9816-4160-B1AFA8D8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247211-5479-1454-B29A-5C1D60739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CAB6D-37F9-9539-5653-02CE839BB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B652-2301-1847-A07C-06B8F1CB3B2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BF4C8-F068-307C-DFBD-315E76B8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CFC7B-CFF8-6DCB-4EF9-EAC9BC308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B6E9D-42E5-F449-BBD4-82E92753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3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CD671-9F95-BCC8-695D-E05E872E3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x86/x64</a:t>
            </a:r>
            <a:br>
              <a:rPr lang="en-US" dirty="0"/>
            </a:br>
            <a:r>
              <a:rPr lang="ru-RU" dirty="0"/>
              <a:t>Дизайн и эволюция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C6A165-269E-C72E-7DDD-44615D3A5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Д.В. </a:t>
            </a:r>
            <a:r>
              <a:rPr lang="ru-RU" dirty="0" err="1"/>
              <a:t>Иртегов</a:t>
            </a:r>
            <a:endParaRPr lang="ru-RU" dirty="0"/>
          </a:p>
          <a:p>
            <a:r>
              <a:rPr lang="ru-RU" dirty="0"/>
              <a:t>Новосибирский Государственный Университет</a:t>
            </a:r>
          </a:p>
          <a:p>
            <a:r>
              <a:rPr lang="ru-RU" dirty="0"/>
              <a:t>Курс «Цифровые платформы»</a:t>
            </a:r>
          </a:p>
        </p:txBody>
      </p:sp>
    </p:spTree>
    <p:extLst>
      <p:ext uri="{BB962C8B-B14F-4D97-AF65-F5344CB8AC3E}">
        <p14:creationId xmlns:p14="http://schemas.microsoft.com/office/powerpoint/2010/main" val="344708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5448C-29F1-0E22-FFE0-9CEAD763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41" y="161924"/>
            <a:ext cx="6002110" cy="1495425"/>
          </a:xfrm>
        </p:spPr>
        <p:txBody>
          <a:bodyPr>
            <a:normAutofit/>
          </a:bodyPr>
          <a:lstStyle/>
          <a:p>
            <a:r>
              <a:rPr lang="ru-RU" sz="4000" dirty="0"/>
              <a:t>8086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15762D5A-6314-E29F-A324-6199C4B5A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089" y="1138237"/>
            <a:ext cx="5372302" cy="5410202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87A51BB-D42F-ABA2-2024-188812D33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r="15610" b="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6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4CAEB-12D1-1DC9-2A79-BFFDBD5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вариантов формата команды</a:t>
            </a:r>
          </a:p>
        </p:txBody>
      </p:sp>
      <p:pic>
        <p:nvPicPr>
          <p:cNvPr id="7" name="Объект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F84493F-DF45-93CD-457B-73D5A1A08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73505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246C32-7C28-1715-CF3C-9FFDFD00EDFD}"/>
              </a:ext>
            </a:extLst>
          </p:cNvPr>
          <p:cNvSpPr txBox="1"/>
          <p:nvPr/>
        </p:nvSpPr>
        <p:spPr>
          <a:xfrm>
            <a:off x="1157442" y="4797980"/>
            <a:ext cx="1019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Забавное сочетание подходов </a:t>
            </a:r>
          </a:p>
          <a:p>
            <a:r>
              <a:rPr lang="en-US" sz="2400" dirty="0"/>
              <a:t>IBM System/360 </a:t>
            </a:r>
            <a:r>
              <a:rPr lang="ru-RU" sz="2400" dirty="0"/>
              <a:t> (команды разного формата – это разные коды команд)</a:t>
            </a:r>
            <a:br>
              <a:rPr lang="ru-RU" sz="2400" dirty="0"/>
            </a:br>
            <a:r>
              <a:rPr lang="ru-RU" sz="2400" dirty="0"/>
              <a:t>и </a:t>
            </a:r>
            <a:r>
              <a:rPr lang="en-US" sz="2400" dirty="0"/>
              <a:t>PDP-11 (</a:t>
            </a:r>
            <a:r>
              <a:rPr lang="ru-RU" sz="2400" dirty="0"/>
              <a:t>режимы адресации)</a:t>
            </a:r>
          </a:p>
        </p:txBody>
      </p:sp>
    </p:spTree>
    <p:extLst>
      <p:ext uri="{BB962C8B-B14F-4D97-AF65-F5344CB8AC3E}">
        <p14:creationId xmlns:p14="http://schemas.microsoft.com/office/powerpoint/2010/main" val="177747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054E2-5B9B-EA1A-F59C-1B724D93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Коды режимов адресации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DE7C6-310A-75D5-726A-E1BF55993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875"/>
            <a:ext cx="10515600" cy="45910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mod 11 then r/m is treat</a:t>
            </a:r>
            <a:r>
              <a:rPr lang="en" i="1" dirty="0">
                <a:latin typeface="Helvetica" pitchFamily="2" charset="0"/>
              </a:rPr>
              <a:t>e</a:t>
            </a:r>
            <a:r>
              <a:rPr lang="en" i="1" dirty="0">
                <a:effectLst/>
                <a:latin typeface="Helvetica" pitchFamily="2" charset="0"/>
              </a:rPr>
              <a:t>d as a REG field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mod = 00 then DISP = 0*, </a:t>
            </a:r>
            <a:r>
              <a:rPr lang="en" i="1" dirty="0" err="1">
                <a:effectLst/>
                <a:latin typeface="Helvetica" pitchFamily="2" charset="0"/>
              </a:rPr>
              <a:t>disp</a:t>
            </a:r>
            <a:r>
              <a:rPr lang="en" i="1" dirty="0">
                <a:effectLst/>
                <a:latin typeface="Helvetica" pitchFamily="2" charset="0"/>
              </a:rPr>
              <a:t>-low and </a:t>
            </a:r>
            <a:r>
              <a:rPr lang="en" i="1" dirty="0" err="1">
                <a:effectLst/>
                <a:latin typeface="Helvetica" pitchFamily="2" charset="0"/>
              </a:rPr>
              <a:t>disp</a:t>
            </a:r>
            <a:r>
              <a:rPr lang="en" i="1" dirty="0">
                <a:effectLst/>
                <a:latin typeface="Helvetica" pitchFamily="2" charset="0"/>
              </a:rPr>
              <a:t>-high </a:t>
            </a:r>
            <a:r>
              <a:rPr lang="en" i="1" dirty="0" err="1">
                <a:effectLst/>
                <a:latin typeface="Helvetica" pitchFamily="2" charset="0"/>
              </a:rPr>
              <a:t>ar</a:t>
            </a:r>
            <a:r>
              <a:rPr lang="en-US" i="1" dirty="0">
                <a:effectLst/>
                <a:latin typeface="Helvetica" pitchFamily="2" charset="0"/>
              </a:rPr>
              <a:t>e </a:t>
            </a:r>
            <a:r>
              <a:rPr lang="en" i="1" dirty="0">
                <a:effectLst/>
                <a:latin typeface="Helvetica" pitchFamily="2" charset="0"/>
              </a:rPr>
              <a:t>absent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mod = 01 then DISP = </a:t>
            </a:r>
            <a:r>
              <a:rPr lang="en" i="1" dirty="0" err="1">
                <a:effectLst/>
                <a:latin typeface="Helvetica" pitchFamily="2" charset="0"/>
              </a:rPr>
              <a:t>disp</a:t>
            </a:r>
            <a:r>
              <a:rPr lang="en" i="1" dirty="0">
                <a:effectLst/>
                <a:latin typeface="Helvetica" pitchFamily="2" charset="0"/>
              </a:rPr>
              <a:t>-low sign-ext</a:t>
            </a:r>
            <a:r>
              <a:rPr lang="en" i="1" dirty="0">
                <a:latin typeface="Helvetica" pitchFamily="2" charset="0"/>
              </a:rPr>
              <a:t>e</a:t>
            </a:r>
            <a:r>
              <a:rPr lang="en" i="1" dirty="0">
                <a:effectLst/>
                <a:latin typeface="Helvetica" pitchFamily="2" charset="0"/>
              </a:rPr>
              <a:t>nd</a:t>
            </a:r>
            <a:r>
              <a:rPr lang="en" i="1" dirty="0">
                <a:latin typeface="Helvetica" pitchFamily="2" charset="0"/>
              </a:rPr>
              <a:t>e</a:t>
            </a:r>
            <a:r>
              <a:rPr lang="en" i="1" dirty="0">
                <a:effectLst/>
                <a:latin typeface="Helvetica" pitchFamily="2" charset="0"/>
              </a:rPr>
              <a:t>d to16 bits, </a:t>
            </a:r>
            <a:r>
              <a:rPr lang="en" i="1" dirty="0" err="1">
                <a:effectLst/>
                <a:latin typeface="Helvetica" pitchFamily="2" charset="0"/>
              </a:rPr>
              <a:t>disp</a:t>
            </a:r>
            <a:r>
              <a:rPr lang="en" i="1" dirty="0">
                <a:effectLst/>
                <a:latin typeface="Helvetica" pitchFamily="2" charset="0"/>
              </a:rPr>
              <a:t>-high is absent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mod = 10 then DISP = </a:t>
            </a:r>
            <a:r>
              <a:rPr lang="en" i="1" dirty="0" err="1">
                <a:effectLst/>
                <a:latin typeface="Helvetica" pitchFamily="2" charset="0"/>
              </a:rPr>
              <a:t>disp</a:t>
            </a:r>
            <a:r>
              <a:rPr lang="en" i="1" dirty="0">
                <a:effectLst/>
                <a:latin typeface="Helvetica" pitchFamily="2" charset="0"/>
              </a:rPr>
              <a:t>-high; </a:t>
            </a:r>
            <a:r>
              <a:rPr lang="en" i="1" dirty="0" err="1">
                <a:effectLst/>
                <a:latin typeface="Helvetica" pitchFamily="2" charset="0"/>
              </a:rPr>
              <a:t>disp</a:t>
            </a:r>
            <a:r>
              <a:rPr lang="en" i="1" dirty="0">
                <a:effectLst/>
                <a:latin typeface="Helvetica" pitchFamily="2" charset="0"/>
              </a:rPr>
              <a:t>-low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r/m = 000 then EA </a:t>
            </a:r>
            <a:r>
              <a:rPr lang="ru-RU" i="1" dirty="0">
                <a:latin typeface="Helvetica" pitchFamily="2" charset="0"/>
              </a:rPr>
              <a:t>=</a:t>
            </a:r>
            <a:r>
              <a:rPr lang="en" i="1" dirty="0">
                <a:effectLst/>
                <a:latin typeface="Helvetica" pitchFamily="2" charset="0"/>
              </a:rPr>
              <a:t> (BX) </a:t>
            </a:r>
            <a:r>
              <a:rPr lang="ru-RU" i="1" dirty="0">
                <a:effectLst/>
                <a:latin typeface="Helvetica" pitchFamily="2" charset="0"/>
              </a:rPr>
              <a:t>+</a:t>
            </a:r>
            <a:r>
              <a:rPr lang="en" i="1" dirty="0">
                <a:effectLst/>
                <a:latin typeface="Helvetica" pitchFamily="2" charset="0"/>
              </a:rPr>
              <a:t> (SI) + DISP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r/m = 001 then EA = (BX) + (DI) + DISP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r/m = 010 then EA = (BP) + (SI) + DISP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r/m = 011 then EA = (BP) + (DI) + DISP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r/m = 100 then EA = (SI) + DISP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r/m = 101 then EA = (DI) + DISP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r/m = 110 then EA = (BP) + DISP*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if r/m = 111 then EA = (BX) + DISP</a:t>
            </a:r>
          </a:p>
          <a:p>
            <a:pPr marL="0" indent="0">
              <a:buNone/>
            </a:pPr>
            <a:r>
              <a:rPr lang="en" i="1" dirty="0">
                <a:effectLst/>
                <a:latin typeface="Helvetica" pitchFamily="2" charset="0"/>
              </a:rPr>
              <a:t>*except if mod = 00 and r/m = 110 then EA = </a:t>
            </a:r>
            <a:r>
              <a:rPr lang="en" i="1" dirty="0" err="1">
                <a:effectLst/>
                <a:latin typeface="Helvetica" pitchFamily="2" charset="0"/>
              </a:rPr>
              <a:t>disp</a:t>
            </a:r>
            <a:r>
              <a:rPr lang="en" i="1" dirty="0">
                <a:effectLst/>
                <a:latin typeface="Helvetica" pitchFamily="2" charset="0"/>
              </a:rPr>
              <a:t>-high; </a:t>
            </a:r>
            <a:r>
              <a:rPr lang="en" i="1" dirty="0" err="1">
                <a:effectLst/>
                <a:latin typeface="Helvetica" pitchFamily="2" charset="0"/>
              </a:rPr>
              <a:t>disp</a:t>
            </a:r>
            <a:r>
              <a:rPr lang="en" i="1" dirty="0">
                <a:effectLst/>
                <a:latin typeface="Helvetica" pitchFamily="2" charset="0"/>
              </a:rPr>
              <a:t>-low.</a:t>
            </a:r>
            <a:endParaRPr lang="en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3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F455A-A9D5-B5C0-3E8F-040EC180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80286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6F615-D20D-D1B5-111E-39A75406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Почти точно такая же система команд как у 8086</a:t>
            </a:r>
          </a:p>
          <a:p>
            <a:r>
              <a:rPr lang="ru-RU" dirty="0"/>
              <a:t>Сегментные регистры превращены в селекторы сегментов </a:t>
            </a:r>
          </a:p>
          <a:p>
            <a:r>
              <a:rPr lang="ru-RU" dirty="0"/>
              <a:t>3 старших бита используются для выбора таблицы сегментов </a:t>
            </a:r>
            <a:r>
              <a:rPr lang="en-US" dirty="0"/>
              <a:t>(LDT </a:t>
            </a:r>
            <a:r>
              <a:rPr lang="ru-RU" dirty="0"/>
              <a:t>и </a:t>
            </a:r>
            <a:r>
              <a:rPr lang="en-US" dirty="0"/>
              <a:t>GDT)</a:t>
            </a:r>
            <a:r>
              <a:rPr lang="ru-RU" dirty="0"/>
              <a:t> и</a:t>
            </a:r>
            <a:r>
              <a:rPr lang="en-US" dirty="0"/>
              <a:t> </a:t>
            </a:r>
            <a:r>
              <a:rPr lang="ru-RU" dirty="0"/>
              <a:t>уровня привилегий </a:t>
            </a:r>
          </a:p>
          <a:p>
            <a:r>
              <a:rPr lang="ru-RU" dirty="0"/>
              <a:t>512 Мб виртуальной памяти, 16Мб физической</a:t>
            </a:r>
          </a:p>
          <a:p>
            <a:r>
              <a:rPr lang="ru-RU" dirty="0"/>
              <a:t>Аппаратный режим совместимости с 8086 («реальный режим»)</a:t>
            </a:r>
            <a:endParaRPr lang="en-US" dirty="0"/>
          </a:p>
          <a:p>
            <a:r>
              <a:rPr lang="ru-RU" dirty="0"/>
              <a:t>ОС для «защищенного» режима (</a:t>
            </a:r>
            <a:r>
              <a:rPr lang="en-US" dirty="0"/>
              <a:t>MS/SCO </a:t>
            </a:r>
            <a:r>
              <a:rPr lang="en-US" dirty="0" err="1"/>
              <a:t>Xenix</a:t>
            </a:r>
            <a:r>
              <a:rPr lang="en-US" dirty="0"/>
              <a:t>, IBM/Microsoft OS/2, Novell Netware 286</a:t>
            </a:r>
            <a:r>
              <a:rPr lang="ru-RU" dirty="0"/>
              <a:t>, </a:t>
            </a:r>
            <a:r>
              <a:rPr lang="en-US" dirty="0"/>
              <a:t>MS Windows &lt;=3) </a:t>
            </a:r>
            <a:r>
              <a:rPr lang="ru-RU" dirty="0"/>
              <a:t>были не очень популярны</a:t>
            </a:r>
            <a:r>
              <a:rPr lang="en-US" dirty="0"/>
              <a:t>, </a:t>
            </a:r>
            <a:r>
              <a:rPr lang="ru-RU" dirty="0"/>
              <a:t>большинство 286 </a:t>
            </a:r>
            <a:r>
              <a:rPr lang="en-US" dirty="0"/>
              <a:t>PC </a:t>
            </a:r>
            <a:r>
              <a:rPr lang="ru-RU" dirty="0"/>
              <a:t>использовали процессор как быстрый 8086</a:t>
            </a:r>
          </a:p>
        </p:txBody>
      </p:sp>
    </p:spTree>
    <p:extLst>
      <p:ext uri="{BB962C8B-B14F-4D97-AF65-F5344CB8AC3E}">
        <p14:creationId xmlns:p14="http://schemas.microsoft.com/office/powerpoint/2010/main" val="309867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A187E-8B96-D01D-2665-49727B9A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80386 (1987)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35D37-2A1C-D821-F186-B2A163CDC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32-битный процессор с поддержкой страничной виртуальной памяти</a:t>
            </a:r>
          </a:p>
          <a:p>
            <a:r>
              <a:rPr lang="ru-RU" dirty="0"/>
              <a:t>Разработчики компиляторов наконец-то донесли до Интел все, что они думали про набор режимов адресации 8086</a:t>
            </a:r>
          </a:p>
          <a:p>
            <a:r>
              <a:rPr lang="ru-RU" dirty="0"/>
              <a:t>Интел оставил формат команды почти без изменений, но полностью переделал набор режимов</a:t>
            </a:r>
            <a:r>
              <a:rPr lang="en-US" dirty="0"/>
              <a:t> </a:t>
            </a:r>
            <a:r>
              <a:rPr lang="ru-RU" dirty="0"/>
              <a:t>адресации</a:t>
            </a:r>
          </a:p>
          <a:p>
            <a:r>
              <a:rPr lang="ru-RU" dirty="0"/>
              <a:t>В новом формате команды можно заметить следы влияния </a:t>
            </a:r>
            <a:r>
              <a:rPr lang="en-US" dirty="0"/>
              <a:t>VAX</a:t>
            </a:r>
            <a:endParaRPr lang="ru-RU" dirty="0"/>
          </a:p>
          <a:p>
            <a:r>
              <a:rPr lang="ru-RU" dirty="0"/>
              <a:t>Оставлен режим совместимости с 80286</a:t>
            </a:r>
          </a:p>
          <a:p>
            <a:r>
              <a:rPr lang="ru-RU" dirty="0"/>
              <a:t>Режим совместимости можно </a:t>
            </a:r>
            <a:r>
              <a:rPr lang="ru-RU" dirty="0" err="1"/>
              <a:t>триггерить</a:t>
            </a:r>
            <a:r>
              <a:rPr lang="ru-RU" dirty="0"/>
              <a:t> двумя способами:</a:t>
            </a:r>
          </a:p>
          <a:p>
            <a:pPr lvl="1"/>
            <a:r>
              <a:rPr lang="ru-RU" dirty="0"/>
              <a:t>Атрибут сегмента кода (все команды в сегменте будут 286 или 386)</a:t>
            </a:r>
          </a:p>
          <a:p>
            <a:pPr lvl="1"/>
            <a:r>
              <a:rPr lang="ru-RU" dirty="0"/>
              <a:t>Отдельные команды 286 можно вставлять в поток команд 386 и наоборот, используя префиксы</a:t>
            </a:r>
          </a:p>
          <a:p>
            <a:pPr lvl="1"/>
            <a:r>
              <a:rPr lang="ru-RU" dirty="0"/>
              <a:t>Можно слинковать программу из модулей, написанных в 286 и 386 </a:t>
            </a:r>
            <a:r>
              <a:rPr lang="en-US" dirty="0"/>
              <a:t>ISA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из всех известных мне ОС реально это умела делать только </a:t>
            </a:r>
            <a:r>
              <a:rPr lang="en-US" dirty="0"/>
              <a:t>IBM OS/2)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1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CFA51-AFAF-44E8-05B4-954717A9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Регистры 80386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7C4BA1-49A9-B5D9-F7BB-45C7F3ED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0761" cy="4351338"/>
          </a:xfrm>
        </p:spPr>
        <p:txBody>
          <a:bodyPr/>
          <a:lstStyle/>
          <a:p>
            <a:r>
              <a:rPr lang="ru-RU" dirty="0"/>
              <a:t>Регистры общего назначения доступны как </a:t>
            </a:r>
            <a:endParaRPr lang="en-US" dirty="0"/>
          </a:p>
          <a:p>
            <a:pPr lvl="1"/>
            <a:r>
              <a:rPr lang="ru-RU" dirty="0"/>
              <a:t>16-битные (</a:t>
            </a:r>
            <a:r>
              <a:rPr lang="en-US" dirty="0"/>
              <a:t>ax, bx, </a:t>
            </a:r>
            <a:r>
              <a:rPr lang="en-US" dirty="0" err="1"/>
              <a:t>si</a:t>
            </a:r>
            <a:r>
              <a:rPr lang="en-US" dirty="0"/>
              <a:t>…)</a:t>
            </a:r>
          </a:p>
          <a:p>
            <a:pPr lvl="1"/>
            <a:r>
              <a:rPr lang="en-US" dirty="0"/>
              <a:t>32-</a:t>
            </a:r>
            <a:r>
              <a:rPr lang="ru-RU" dirty="0"/>
              <a:t>битные (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ebx</a:t>
            </a:r>
            <a:r>
              <a:rPr lang="en-US" dirty="0"/>
              <a:t>, </a:t>
            </a:r>
            <a:r>
              <a:rPr lang="en-US" dirty="0" err="1"/>
              <a:t>esi</a:t>
            </a:r>
            <a:r>
              <a:rPr lang="ru-RU" dirty="0"/>
              <a:t>…</a:t>
            </a:r>
            <a:r>
              <a:rPr lang="en-US" dirty="0"/>
              <a:t>)</a:t>
            </a:r>
          </a:p>
          <a:p>
            <a:r>
              <a:rPr lang="ru-RU" dirty="0"/>
              <a:t>Регистры </a:t>
            </a:r>
            <a:r>
              <a:rPr lang="en-US" dirty="0"/>
              <a:t>ax, bx, cx, dx </a:t>
            </a:r>
            <a:r>
              <a:rPr lang="ru-RU" dirty="0"/>
              <a:t>также доступны как регистровые пары </a:t>
            </a:r>
            <a:r>
              <a:rPr lang="en-US" dirty="0"/>
              <a:t>ah/al </a:t>
            </a:r>
            <a:r>
              <a:rPr lang="ru-RU" dirty="0"/>
              <a:t>и т.д.</a:t>
            </a:r>
          </a:p>
          <a:p>
            <a:r>
              <a:rPr lang="ru-RU" dirty="0"/>
              <a:t>Добавлены еще два сегментных регистра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047B0D-D8E8-7AD6-029B-102B8D2F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961" y="681037"/>
            <a:ext cx="4734839" cy="59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8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53616-A72E-3E0D-09C7-FA7D1057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Формат команд x86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4E38D-6316-8104-A9C6-296DC9793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http://www.c-jump.com/CIS77/images/x86_instruction_format.png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x86 instruction format">
            <a:extLst>
              <a:ext uri="{FF2B5EF4-FFF2-40B4-BE49-F238E27FC236}">
                <a16:creationId xmlns:a16="http://schemas.microsoft.com/office/drawing/2014/main" id="{72BF1004-9F79-AA0A-FBE4-3CB1FA4E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962" y="2633472"/>
            <a:ext cx="6517028" cy="35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9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8E0F3-563A-942A-A30C-05DF1E45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Режимы адресации 80386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57ABE-6721-3580-534D-70ACEF607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Коды режимы адресации те же, только вместо </a:t>
            </a:r>
            <a:r>
              <a:rPr lang="en-US" dirty="0"/>
              <a:t>DISP16 DISP32</a:t>
            </a:r>
            <a:endParaRPr lang="ru-RU" dirty="0"/>
          </a:p>
          <a:p>
            <a:pPr marL="0" indent="0">
              <a:buNone/>
            </a:pPr>
            <a:r>
              <a:rPr lang="en" sz="2000" i="1" dirty="0">
                <a:effectLst/>
                <a:latin typeface="Helvetica" pitchFamily="2" charset="0"/>
              </a:rPr>
              <a:t>if mod 11 then r/m is treat</a:t>
            </a:r>
            <a:r>
              <a:rPr lang="en" sz="2000" i="1" dirty="0">
                <a:latin typeface="Helvetica" pitchFamily="2" charset="0"/>
              </a:rPr>
              <a:t>e</a:t>
            </a:r>
            <a:r>
              <a:rPr lang="en" sz="2000" i="1" dirty="0">
                <a:effectLst/>
                <a:latin typeface="Helvetica" pitchFamily="2" charset="0"/>
              </a:rPr>
              <a:t>d as a REG field</a:t>
            </a:r>
            <a:endParaRPr lang="en" sz="20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sz="2000" i="1" dirty="0">
                <a:effectLst/>
                <a:latin typeface="Helvetica" pitchFamily="2" charset="0"/>
              </a:rPr>
              <a:t>if mod = 00 then DISP = 0*, </a:t>
            </a:r>
            <a:r>
              <a:rPr lang="en" sz="2000" i="1" dirty="0" err="1">
                <a:effectLst/>
                <a:latin typeface="Helvetica" pitchFamily="2" charset="0"/>
              </a:rPr>
              <a:t>disp</a:t>
            </a:r>
            <a:r>
              <a:rPr lang="en" sz="2000" i="1" dirty="0">
                <a:effectLst/>
                <a:latin typeface="Helvetica" pitchFamily="2" charset="0"/>
              </a:rPr>
              <a:t>-low and </a:t>
            </a:r>
            <a:r>
              <a:rPr lang="en" sz="2000" i="1" dirty="0" err="1">
                <a:effectLst/>
                <a:latin typeface="Helvetica" pitchFamily="2" charset="0"/>
              </a:rPr>
              <a:t>disp</a:t>
            </a:r>
            <a:r>
              <a:rPr lang="en" sz="2000" i="1" dirty="0">
                <a:effectLst/>
                <a:latin typeface="Helvetica" pitchFamily="2" charset="0"/>
              </a:rPr>
              <a:t>-high </a:t>
            </a:r>
            <a:r>
              <a:rPr lang="en" sz="2000" i="1" dirty="0" err="1">
                <a:effectLst/>
                <a:latin typeface="Helvetica" pitchFamily="2" charset="0"/>
              </a:rPr>
              <a:t>ar</a:t>
            </a:r>
            <a:r>
              <a:rPr lang="en-US" sz="2000" i="1" dirty="0">
                <a:effectLst/>
                <a:latin typeface="Helvetica" pitchFamily="2" charset="0"/>
              </a:rPr>
              <a:t>e </a:t>
            </a:r>
            <a:r>
              <a:rPr lang="en" sz="2000" i="1" dirty="0">
                <a:effectLst/>
                <a:latin typeface="Helvetica" pitchFamily="2" charset="0"/>
              </a:rPr>
              <a:t>absent</a:t>
            </a:r>
            <a:endParaRPr lang="en" sz="20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" sz="2000" i="1" dirty="0">
                <a:effectLst/>
                <a:latin typeface="Helvetica" pitchFamily="2" charset="0"/>
              </a:rPr>
              <a:t>if mod = 01 then DISP = </a:t>
            </a:r>
            <a:r>
              <a:rPr lang="en" sz="2000" i="1" dirty="0" err="1">
                <a:effectLst/>
                <a:latin typeface="Helvetica" pitchFamily="2" charset="0"/>
              </a:rPr>
              <a:t>disp</a:t>
            </a:r>
            <a:r>
              <a:rPr lang="en" sz="2000" i="1" dirty="0">
                <a:effectLst/>
                <a:latin typeface="Helvetica" pitchFamily="2" charset="0"/>
              </a:rPr>
              <a:t>-low sign-ext</a:t>
            </a:r>
            <a:r>
              <a:rPr lang="en" sz="2000" i="1" dirty="0">
                <a:latin typeface="Helvetica" pitchFamily="2" charset="0"/>
              </a:rPr>
              <a:t>e</a:t>
            </a:r>
            <a:r>
              <a:rPr lang="en" sz="2000" i="1" dirty="0">
                <a:effectLst/>
                <a:latin typeface="Helvetica" pitchFamily="2" charset="0"/>
              </a:rPr>
              <a:t>nd</a:t>
            </a:r>
            <a:r>
              <a:rPr lang="en" sz="2000" i="1" dirty="0">
                <a:latin typeface="Helvetica" pitchFamily="2" charset="0"/>
              </a:rPr>
              <a:t>e</a:t>
            </a:r>
            <a:r>
              <a:rPr lang="en" sz="2000" i="1" dirty="0">
                <a:effectLst/>
                <a:latin typeface="Helvetica" pitchFamily="2" charset="0"/>
              </a:rPr>
              <a:t>d to 32 bits</a:t>
            </a:r>
          </a:p>
          <a:p>
            <a:pPr marL="0" indent="0">
              <a:buNone/>
            </a:pPr>
            <a:r>
              <a:rPr lang="en" sz="2000" i="1" dirty="0">
                <a:effectLst/>
                <a:latin typeface="Helvetica" pitchFamily="2" charset="0"/>
              </a:rPr>
              <a:t>if mod = 10 then DISP = </a:t>
            </a:r>
            <a:r>
              <a:rPr lang="ru-RU" sz="2000" i="1" dirty="0">
                <a:effectLst/>
                <a:latin typeface="Helvetica" pitchFamily="2" charset="0"/>
              </a:rPr>
              <a:t>32-</a:t>
            </a:r>
            <a:r>
              <a:rPr lang="en-US" sz="2000" i="1" dirty="0">
                <a:effectLst/>
                <a:latin typeface="Helvetica" pitchFamily="2" charset="0"/>
              </a:rPr>
              <a:t>bit displacement</a:t>
            </a:r>
            <a:endParaRPr lang="en" sz="2000" dirty="0">
              <a:effectLst/>
              <a:latin typeface="Helvetica" pitchFamily="2" charset="0"/>
            </a:endParaRPr>
          </a:p>
          <a:p>
            <a:r>
              <a:rPr lang="ru-RU" dirty="0"/>
              <a:t>Номер регистра почти всегда означает номер регистра</a:t>
            </a:r>
          </a:p>
          <a:p>
            <a:r>
              <a:rPr lang="ru-RU" dirty="0"/>
              <a:t>Можно использовать регистры 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ecx</a:t>
            </a:r>
            <a:r>
              <a:rPr lang="en-US" dirty="0"/>
              <a:t>, </a:t>
            </a:r>
            <a:r>
              <a:rPr lang="en-US" dirty="0" err="1"/>
              <a:t>edx</a:t>
            </a:r>
            <a:r>
              <a:rPr lang="en-US" dirty="0"/>
              <a:t> </a:t>
            </a:r>
            <a:r>
              <a:rPr lang="ru-RU" dirty="0"/>
              <a:t>в качестве адресных или базовых</a:t>
            </a:r>
          </a:p>
          <a:p>
            <a:r>
              <a:rPr lang="ru-RU" dirty="0"/>
              <a:t>Индексный режим с двумя регистрами кодируется при помощи </a:t>
            </a:r>
            <a:r>
              <a:rPr lang="en-US" dirty="0"/>
              <a:t>SIB-</a:t>
            </a:r>
            <a:r>
              <a:rPr lang="ru-RU" dirty="0"/>
              <a:t>байта, отчасти похоже на </a:t>
            </a:r>
            <a:r>
              <a:rPr lang="en-US" dirty="0"/>
              <a:t>VAX</a:t>
            </a:r>
          </a:p>
          <a:p>
            <a:pPr lvl="1"/>
            <a:r>
              <a:rPr lang="ru-RU" dirty="0"/>
              <a:t>Поле </a:t>
            </a:r>
            <a:r>
              <a:rPr lang="en-US" dirty="0"/>
              <a:t>SS </a:t>
            </a:r>
            <a:r>
              <a:rPr lang="ru-RU" dirty="0"/>
              <a:t>обозначает масштаб (1,</a:t>
            </a:r>
            <a:r>
              <a:rPr lang="en-US" dirty="0"/>
              <a:t>2,4 </a:t>
            </a:r>
            <a:r>
              <a:rPr lang="ru-RU" dirty="0"/>
              <a:t>или 8 байт)</a:t>
            </a:r>
          </a:p>
          <a:p>
            <a:pPr lvl="1"/>
            <a:r>
              <a:rPr lang="en-US" dirty="0"/>
              <a:t>Index=100 </a:t>
            </a:r>
            <a:r>
              <a:rPr lang="ru-RU" dirty="0"/>
              <a:t>обозначает нулевой индекс, используется для адресации относительно </a:t>
            </a:r>
            <a:r>
              <a:rPr lang="en-US" dirty="0" err="1"/>
              <a:t>esp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104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84AA-A163-5789-C4ED-DEDB22A4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Коды режимов адресации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109BF-5A60-3FF9-0213-F55726AB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2" y="1825625"/>
            <a:ext cx="537686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 R/M Addressing Mode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=== === ===============================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00 000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01 000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disp8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              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10 000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disp32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11 000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 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00 001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01 001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disp8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10 001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disp32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11 001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00 010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01 010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disp8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10 010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disp32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11 010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00 011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01 011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disp8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10 011 [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disp32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800" kern="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kern="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11 011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register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(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bl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/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/ </a:t>
            </a:r>
            <a:r>
              <a:rPr lang="en-US" sz="18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ebx</a:t>
            </a:r>
            <a:r>
              <a:rPr lang="en-US" sz="18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)</a:t>
            </a:r>
            <a:r>
              <a:rPr lang="ru-RU" sz="1200" dirty="0">
                <a:effectLst/>
              </a:rPr>
              <a:t>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3726D0F-D6E2-1BF8-90F5-E15A4C68420D}"/>
              </a:ext>
            </a:extLst>
          </p:cNvPr>
          <p:cNvSpPr txBox="1">
            <a:spLocks/>
          </p:cNvSpPr>
          <p:nvPr/>
        </p:nvSpPr>
        <p:spPr>
          <a:xfrm>
            <a:off x="5976936" y="1822450"/>
            <a:ext cx="537686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20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 R/M Addressing Mode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=== === ===============================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00 100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SIB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Mode                     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01 100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SIB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disp8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Mode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10 100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SIB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disp32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Mode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11 100 </a:t>
            </a:r>
            <a:r>
              <a:rPr lang="en-US" sz="17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17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00 101 32-bit Displacement-Only Mode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01 101 [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ebp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disp8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10 101 [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ebp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disp32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11 101 </a:t>
            </a:r>
            <a:r>
              <a:rPr lang="en-US" sz="17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ebp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00 110 [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01 110 [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disp8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10 110 [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disp32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11 110 </a:t>
            </a:r>
            <a:r>
              <a:rPr lang="en-US" sz="17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17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00 111 [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01 111 [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disp8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10 111 [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700" b="1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disp32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11 111 </a:t>
            </a:r>
            <a:r>
              <a:rPr lang="en-US" sz="17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kern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kern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1700" kern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0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C5C36-B0D6-9837-A31B-0153675B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Дальнейшее развитие </a:t>
            </a:r>
            <a:r>
              <a:rPr lang="en-US" dirty="0"/>
              <a:t>x86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677E1-BE74-5434-856E-0D839F013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Для 386 появились «нормальные» 32-битные ОС, включая </a:t>
            </a:r>
            <a:r>
              <a:rPr lang="en-US" dirty="0"/>
              <a:t>Unix/Linux, IBM OS/2, Windows NT.</a:t>
            </a:r>
          </a:p>
          <a:p>
            <a:r>
              <a:rPr lang="ru-RU" dirty="0"/>
              <a:t>Тем не менее, первой массовой 32-битной ОС была </a:t>
            </a:r>
            <a:r>
              <a:rPr lang="en-US" dirty="0"/>
              <a:t>Windows 95,</a:t>
            </a:r>
            <a:r>
              <a:rPr lang="ru-RU" dirty="0"/>
              <a:t> популярная потому, что обеспечивала хорошую совместимость с </a:t>
            </a:r>
            <a:r>
              <a:rPr lang="en-US" dirty="0"/>
              <a:t>DOS</a:t>
            </a:r>
            <a:endParaRPr lang="ru-RU" dirty="0"/>
          </a:p>
          <a:p>
            <a:r>
              <a:rPr lang="ru-RU" dirty="0"/>
              <a:t>80486 имел ту же систему команд – появление термина </a:t>
            </a:r>
            <a:r>
              <a:rPr lang="en-US" dirty="0"/>
              <a:t>x86</a:t>
            </a:r>
          </a:p>
          <a:p>
            <a:r>
              <a:rPr lang="en-US" dirty="0"/>
              <a:t>586 – </a:t>
            </a:r>
            <a:r>
              <a:rPr lang="ru-RU" dirty="0"/>
              <a:t>такого процессора </a:t>
            </a:r>
            <a:r>
              <a:rPr lang="en-US" dirty="0"/>
              <a:t>Intel </a:t>
            </a:r>
            <a:r>
              <a:rPr lang="ru-RU" dirty="0"/>
              <a:t>не было, были </a:t>
            </a:r>
          </a:p>
          <a:p>
            <a:pPr lvl="1"/>
            <a:r>
              <a:rPr lang="en-US" dirty="0"/>
              <a:t>AMD Am5x86 (</a:t>
            </a:r>
            <a:r>
              <a:rPr lang="ru-RU" dirty="0"/>
              <a:t>лицензированный 486 </a:t>
            </a:r>
            <a:r>
              <a:rPr lang="en-US" dirty="0"/>
              <a:t>c </a:t>
            </a:r>
            <a:r>
              <a:rPr lang="ru-RU" dirty="0"/>
              <a:t>повышенной тактовой частотой</a:t>
            </a:r>
          </a:p>
          <a:p>
            <a:pPr lvl="1"/>
            <a:r>
              <a:rPr lang="en-US" dirty="0"/>
              <a:t>Cyrix 5x86 </a:t>
            </a:r>
            <a:r>
              <a:rPr lang="ru-RU" dirty="0"/>
              <a:t>и 6</a:t>
            </a:r>
            <a:r>
              <a:rPr lang="en-US" dirty="0"/>
              <a:t>x86 – </a:t>
            </a:r>
            <a:r>
              <a:rPr lang="ru-RU" dirty="0" err="1"/>
              <a:t>суперскалярные</a:t>
            </a:r>
            <a:r>
              <a:rPr lang="ru-RU" dirty="0"/>
              <a:t> процессоры, совместимые по разъему с 486</a:t>
            </a:r>
            <a:endParaRPr lang="en-US" dirty="0"/>
          </a:p>
          <a:p>
            <a:r>
              <a:rPr lang="en-US" dirty="0"/>
              <a:t>Pentium (P5</a:t>
            </a:r>
            <a:r>
              <a:rPr lang="ru-RU" dirty="0"/>
              <a:t>, </a:t>
            </a:r>
            <a:r>
              <a:rPr lang="en-US" dirty="0"/>
              <a:t>1993) – </a:t>
            </a:r>
            <a:r>
              <a:rPr lang="ru-RU" dirty="0" err="1"/>
              <a:t>суперскалярный</a:t>
            </a:r>
            <a:r>
              <a:rPr lang="ru-RU" dirty="0"/>
              <a:t> процессор с </a:t>
            </a:r>
            <a:r>
              <a:rPr lang="en-US" dirty="0"/>
              <a:t>x86 ISA</a:t>
            </a:r>
            <a:endParaRPr lang="ru-RU" dirty="0"/>
          </a:p>
          <a:p>
            <a:r>
              <a:rPr lang="ru-RU" dirty="0"/>
              <a:t>Оказался сравним по производительности и дешевле по цене, чем </a:t>
            </a:r>
            <a:r>
              <a:rPr lang="en-US" dirty="0"/>
              <a:t>MicroVAX </a:t>
            </a:r>
            <a:r>
              <a:rPr lang="ru-RU" dirty="0"/>
              <a:t>и </a:t>
            </a:r>
            <a:r>
              <a:rPr lang="en-US" dirty="0"/>
              <a:t>RISC, </a:t>
            </a:r>
            <a:r>
              <a:rPr lang="ru-RU" dirty="0"/>
              <a:t>поэтому </a:t>
            </a:r>
            <a:r>
              <a:rPr lang="en-US" dirty="0"/>
              <a:t>PC-</a:t>
            </a:r>
            <a:r>
              <a:rPr lang="ru-RU" dirty="0"/>
              <a:t>совместимые компьютеры стали получать распространение в качестве серверов и вытеснять мини-компьютеры</a:t>
            </a:r>
          </a:p>
        </p:txBody>
      </p:sp>
    </p:spTree>
    <p:extLst>
      <p:ext uri="{BB962C8B-B14F-4D97-AF65-F5344CB8AC3E}">
        <p14:creationId xmlns:p14="http://schemas.microsoft.com/office/powerpoint/2010/main" val="341953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9B4C-D59C-5CB0-4199-9AD6234D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«дизайн и эволюция»?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7725D-255C-F2ED-5505-860C91F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Почти все предыдущие </a:t>
            </a:r>
            <a:r>
              <a:rPr lang="en-US" dirty="0"/>
              <a:t>ISA, </a:t>
            </a:r>
            <a:r>
              <a:rPr lang="ru-RU" dirty="0"/>
              <a:t>которые мы изучали </a:t>
            </a:r>
            <a:br>
              <a:rPr lang="en-US" dirty="0"/>
            </a:br>
            <a:r>
              <a:rPr lang="en-US" dirty="0" err="1"/>
              <a:t>CdM</a:t>
            </a:r>
            <a:r>
              <a:rPr lang="en-US" dirty="0"/>
              <a:t> 8/16, ARM, PDP-11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были чистым полетом фантазии</a:t>
            </a:r>
          </a:p>
          <a:p>
            <a:pPr lvl="1"/>
            <a:r>
              <a:rPr lang="ru-RU" dirty="0"/>
              <a:t>Не отягощены требованиями обратной совместимости</a:t>
            </a:r>
          </a:p>
          <a:p>
            <a:pPr lvl="1"/>
            <a:r>
              <a:rPr lang="ru-RU" dirty="0"/>
              <a:t>На самом деле, современные </a:t>
            </a:r>
            <a:r>
              <a:rPr lang="en-US" dirty="0"/>
              <a:t>ARM v8/v9 </a:t>
            </a:r>
            <a:r>
              <a:rPr lang="ru-RU" dirty="0"/>
              <a:t>тоже продукт эволюции, но там архитектура изначально имела пространство для развития</a:t>
            </a:r>
          </a:p>
          <a:p>
            <a:r>
              <a:rPr lang="ru-RU" dirty="0"/>
              <a:t>При разработке </a:t>
            </a:r>
            <a:r>
              <a:rPr lang="en-US" dirty="0"/>
              <a:t>x86</a:t>
            </a:r>
            <a:r>
              <a:rPr lang="ru-RU" dirty="0"/>
              <a:t> соображения обратной совместимости были главными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032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ACB23-5C28-1938-4485-1A59B851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x64 (x86_64, IA32e, amd64)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E6628-5D6B-97D3-C913-822EC5F2B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64-битный вариант </a:t>
            </a:r>
            <a:r>
              <a:rPr lang="en-US" dirty="0"/>
              <a:t>x86 ISA, </a:t>
            </a:r>
            <a:r>
              <a:rPr lang="ru-RU" dirty="0"/>
              <a:t>разработан </a:t>
            </a:r>
            <a:r>
              <a:rPr lang="en-US" dirty="0"/>
              <a:t>AMD </a:t>
            </a:r>
            <a:r>
              <a:rPr lang="ru-RU" dirty="0"/>
              <a:t>в 2003</a:t>
            </a:r>
          </a:p>
          <a:p>
            <a:r>
              <a:rPr lang="ru-RU" dirty="0"/>
              <a:t>Имеет все те же режимы совместимости с </a:t>
            </a:r>
            <a:r>
              <a:rPr lang="en-US" dirty="0"/>
              <a:t>8086 </a:t>
            </a:r>
            <a:r>
              <a:rPr lang="ru-RU" dirty="0"/>
              <a:t>и 286, что и </a:t>
            </a:r>
            <a:r>
              <a:rPr lang="en-US" dirty="0"/>
              <a:t>x86</a:t>
            </a:r>
            <a:endParaRPr lang="ru-RU" dirty="0"/>
          </a:p>
          <a:p>
            <a:r>
              <a:rPr lang="ru-RU" dirty="0"/>
              <a:t>По опыту внедрения </a:t>
            </a:r>
            <a:r>
              <a:rPr lang="en-US" dirty="0"/>
              <a:t>x86, AMD </a:t>
            </a:r>
            <a:r>
              <a:rPr lang="ru-RU" dirty="0"/>
              <a:t>резонно предположили, что первые </a:t>
            </a:r>
            <a:r>
              <a:rPr lang="en-US" dirty="0"/>
              <a:t>x64 </a:t>
            </a:r>
            <a:r>
              <a:rPr lang="ru-RU" dirty="0"/>
              <a:t>процессоры будут использоваться в режиме совместимости с 32-битным кодом, поэтому архитектуру и схемотехнику надо оптимизировать для исполнения кода </a:t>
            </a:r>
            <a:r>
              <a:rPr lang="en-US" dirty="0"/>
              <a:t>x86</a:t>
            </a:r>
          </a:p>
          <a:p>
            <a:r>
              <a:rPr lang="ru-RU" dirty="0"/>
              <a:t>Значит, следует как можно меньше менять формат команды</a:t>
            </a:r>
            <a:endParaRPr lang="en-US" dirty="0"/>
          </a:p>
          <a:p>
            <a:r>
              <a:rPr lang="ru-RU" dirty="0"/>
              <a:t>Байты </a:t>
            </a:r>
            <a:r>
              <a:rPr lang="en-US" dirty="0"/>
              <a:t>mod/rm </a:t>
            </a:r>
            <a:r>
              <a:rPr lang="ru-RU" dirty="0"/>
              <a:t>и </a:t>
            </a:r>
            <a:r>
              <a:rPr lang="en-US" dirty="0"/>
              <a:t>SIB </a:t>
            </a:r>
            <a:r>
              <a:rPr lang="ru-RU" dirty="0"/>
              <a:t>точно такие же, как у </a:t>
            </a:r>
            <a:r>
              <a:rPr lang="en-US" dirty="0"/>
              <a:t>x86</a:t>
            </a:r>
            <a:endParaRPr lang="ru-RU" dirty="0"/>
          </a:p>
          <a:p>
            <a:r>
              <a:rPr lang="ru-RU" dirty="0"/>
              <a:t>Режим адресации 10 обозначает 32-битное смещение</a:t>
            </a:r>
          </a:p>
          <a:p>
            <a:r>
              <a:rPr lang="ru-RU" dirty="0"/>
              <a:t>Абсолютная адресация (</a:t>
            </a:r>
            <a:r>
              <a:rPr lang="en-US" dirty="0"/>
              <a:t>mod 00 reg 101) </a:t>
            </a:r>
            <a:r>
              <a:rPr lang="ru-RU" dirty="0"/>
              <a:t>заменена на адресацию относительно </a:t>
            </a:r>
            <a:r>
              <a:rPr lang="en-US" dirty="0"/>
              <a:t>rip c 32-</a:t>
            </a:r>
            <a:r>
              <a:rPr lang="ru-RU" dirty="0"/>
              <a:t>битным смещением</a:t>
            </a:r>
          </a:p>
          <a:p>
            <a:r>
              <a:rPr lang="ru-RU" dirty="0"/>
              <a:t>Режимов адресации с 64-битным смещением нет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5119E-660F-B36F-946C-88FD985D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Регистры </a:t>
            </a:r>
            <a:r>
              <a:rPr lang="en-US" dirty="0"/>
              <a:t>AMD64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BB7F-8D57-C8FC-F1FD-3DF1C2577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регистры общего назначения и </a:t>
            </a:r>
            <a:r>
              <a:rPr lang="en-US" dirty="0"/>
              <a:t>rip</a:t>
            </a:r>
            <a:r>
              <a:rPr lang="ru-RU" dirty="0"/>
              <a:t> имеют префикс </a:t>
            </a:r>
            <a:r>
              <a:rPr lang="en-US" dirty="0"/>
              <a:t>r</a:t>
            </a:r>
          </a:p>
          <a:p>
            <a:r>
              <a:rPr lang="ru-RU" dirty="0"/>
              <a:t>Имена первых восьми регистров аналогичны </a:t>
            </a:r>
            <a:r>
              <a:rPr lang="en-US" dirty="0"/>
              <a:t>x86 (</a:t>
            </a:r>
            <a:r>
              <a:rPr lang="en-US" dirty="0" err="1"/>
              <a:t>rax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…)</a:t>
            </a:r>
          </a:p>
          <a:p>
            <a:r>
              <a:rPr lang="ru-RU" dirty="0"/>
              <a:t>Новые восемь регистров обозначаются просто цифрами: </a:t>
            </a:r>
            <a:r>
              <a:rPr lang="en-US" dirty="0"/>
              <a:t>r8..r15</a:t>
            </a:r>
          </a:p>
          <a:p>
            <a:r>
              <a:rPr lang="ru-RU" dirty="0"/>
              <a:t>«Нумерованные» регистры нельзя использовать как 32-битные</a:t>
            </a:r>
          </a:p>
          <a:p>
            <a:r>
              <a:rPr lang="ru-RU" dirty="0"/>
              <a:t>Команды </a:t>
            </a:r>
            <a:r>
              <a:rPr lang="en-US" dirty="0"/>
              <a:t>x64 </a:t>
            </a:r>
            <a:r>
              <a:rPr lang="ru-RU" dirty="0"/>
              <a:t>отличаются от команд </a:t>
            </a:r>
            <a:r>
              <a:rPr lang="en-US" dirty="0"/>
              <a:t>x86 </a:t>
            </a:r>
            <a:r>
              <a:rPr lang="ru-RU" dirty="0"/>
              <a:t>тем, что обязаны иметь </a:t>
            </a:r>
            <a:r>
              <a:rPr lang="en-US" dirty="0"/>
              <a:t>REX, VEX </a:t>
            </a:r>
            <a:r>
              <a:rPr lang="ru-RU" dirty="0"/>
              <a:t>или </a:t>
            </a:r>
            <a:r>
              <a:rPr lang="en-US" dirty="0"/>
              <a:t>XOP </a:t>
            </a:r>
            <a:r>
              <a:rPr lang="ru-RU" dirty="0"/>
              <a:t>префиксы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5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F8F11-BA1B-529F-9187-FDE3FFA1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REX </a:t>
            </a:r>
            <a:r>
              <a:rPr lang="ru-RU" dirty="0"/>
              <a:t>префикс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1CF919-F312-9992-5DFD-0DBFE2F52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Выполняет две функции</a:t>
            </a:r>
          </a:p>
          <a:p>
            <a:r>
              <a:rPr lang="ru-RU" sz="2000" dirty="0"/>
              <a:t>Указывает, что это 64-битная команда</a:t>
            </a:r>
          </a:p>
          <a:p>
            <a:r>
              <a:rPr lang="ru-RU" sz="2000" dirty="0"/>
              <a:t>Содержит по одному биту для каждого из номеров регистров, которые могут встречаться в командах </a:t>
            </a:r>
            <a:r>
              <a:rPr lang="en-US" sz="2000" dirty="0"/>
              <a:t>x86</a:t>
            </a:r>
            <a:endParaRPr lang="ru-RU" sz="2000" dirty="0"/>
          </a:p>
          <a:p>
            <a:pPr lvl="1"/>
            <a:r>
              <a:rPr lang="ru-RU" sz="1600" dirty="0"/>
              <a:t>регистр, </a:t>
            </a:r>
          </a:p>
          <a:p>
            <a:pPr lvl="1"/>
            <a:r>
              <a:rPr lang="ru-RU" sz="1600" dirty="0"/>
              <a:t>регистр из </a:t>
            </a:r>
            <a:r>
              <a:rPr lang="en-US" sz="1600" dirty="0"/>
              <a:t>mod/rm </a:t>
            </a:r>
            <a:r>
              <a:rPr lang="ru-RU" sz="1600" dirty="0"/>
              <a:t>поля, </a:t>
            </a:r>
          </a:p>
          <a:p>
            <a:pPr lvl="1"/>
            <a:r>
              <a:rPr lang="ru-RU" sz="1600" dirty="0"/>
              <a:t>индексный регистр </a:t>
            </a:r>
            <a:r>
              <a:rPr lang="en-US" sz="1600" dirty="0"/>
              <a:t>SIB </a:t>
            </a:r>
            <a:r>
              <a:rPr lang="ru-RU" sz="1600" dirty="0"/>
              <a:t>байта,</a:t>
            </a:r>
          </a:p>
          <a:p>
            <a:pPr lvl="1"/>
            <a:r>
              <a:rPr lang="ru-RU" sz="1600" dirty="0"/>
              <a:t>базовый регистр </a:t>
            </a:r>
            <a:r>
              <a:rPr lang="en-US" sz="1600" dirty="0"/>
              <a:t>SIB </a:t>
            </a:r>
            <a:r>
              <a:rPr lang="ru-RU" sz="1600" dirty="0"/>
              <a:t>байта</a:t>
            </a:r>
          </a:p>
          <a:p>
            <a:r>
              <a:rPr lang="ru-RU" sz="2000" dirty="0"/>
              <a:t>Благодаря этому, количество регистров увеличено до 16</a:t>
            </a:r>
          </a:p>
          <a:p>
            <a:r>
              <a:rPr lang="ru-RU" sz="2000" dirty="0"/>
              <a:t>Также, добавлен режим адресации для данных относительно </a:t>
            </a:r>
            <a:r>
              <a:rPr lang="en-US" sz="2000" dirty="0"/>
              <a:t>RIP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33006756-238C-9214-9234-6CD9EBE65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200941"/>
            <a:ext cx="4788505" cy="172386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8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D3FE0-9C89-1A80-8A86-E01B2443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Слабонервным просьба выйти из аудитории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89BEAA-025E-DDCA-8639-755AF4102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682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839C0-6A18-670D-5B2D-2E7FD0D1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говорите, что вас не предупреждали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3AD79-91A5-C50A-4DBF-EE3CBDDE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94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1380F-46AF-A953-B5F9-09FC1C5E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Схема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кодирования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команд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amd6</a:t>
            </a:r>
            <a:r>
              <a:rPr lang="ru-RU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8B197C5-E07A-F46F-E901-F64A66E35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4224" y="0"/>
            <a:ext cx="6092692" cy="6839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62BF1-CFDA-07D0-BE99-CD1555B5BC44}"/>
              </a:ext>
            </a:extLst>
          </p:cNvPr>
          <p:cNvSpPr txBox="1"/>
          <p:nvPr/>
        </p:nvSpPr>
        <p:spPr>
          <a:xfrm>
            <a:off x="550892" y="5614988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/>
              <a:t>https://</a:t>
            </a:r>
            <a:r>
              <a:rPr lang="en" dirty="0" err="1"/>
              <a:t>www.amd.com</a:t>
            </a:r>
            <a:r>
              <a:rPr lang="en" dirty="0"/>
              <a:t>/system/files/</a:t>
            </a:r>
            <a:r>
              <a:rPr lang="en" dirty="0" err="1"/>
              <a:t>TechDocs</a:t>
            </a:r>
            <a:r>
              <a:rPr lang="en" dirty="0"/>
              <a:t>/24594.pdf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313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67ACA-4258-BCB0-0653-1B5F3FD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так сложно?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5EAC8-7C9F-BD3D-A9D2-9ED968506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Свободных кодов команд в </a:t>
            </a:r>
            <a:r>
              <a:rPr lang="en-US" dirty="0"/>
              <a:t>x86</a:t>
            </a:r>
            <a:r>
              <a:rPr lang="ru-RU" dirty="0"/>
              <a:t> к 2003 году</a:t>
            </a:r>
            <a:r>
              <a:rPr lang="en-US" dirty="0"/>
              <a:t> </a:t>
            </a:r>
            <a:r>
              <a:rPr lang="ru-RU" dirty="0"/>
              <a:t>почти не осталось</a:t>
            </a:r>
          </a:p>
          <a:p>
            <a:r>
              <a:rPr lang="ru-RU" dirty="0"/>
              <a:t>Единственный способ расширить код команды – «спереди»,  используя префиксное кодирование</a:t>
            </a:r>
          </a:p>
          <a:p>
            <a:r>
              <a:rPr lang="ru-RU" dirty="0"/>
              <a:t>Иными словами, взять ранее неиспользовавшиеся коды и назвать их префиксами, которые обозначают команды с более длинными кодами </a:t>
            </a:r>
          </a:p>
          <a:p>
            <a:r>
              <a:rPr lang="ru-RU" dirty="0"/>
              <a:t>похоже на код Хаффмана или </a:t>
            </a:r>
            <a:r>
              <a:rPr lang="en-US" dirty="0"/>
              <a:t>utf-8, </a:t>
            </a:r>
            <a:r>
              <a:rPr lang="ru-RU" dirty="0"/>
              <a:t>только менее регулярно</a:t>
            </a:r>
          </a:p>
        </p:txBody>
      </p:sp>
    </p:spTree>
    <p:extLst>
      <p:ext uri="{BB962C8B-B14F-4D97-AF65-F5344CB8AC3E}">
        <p14:creationId xmlns:p14="http://schemas.microsoft.com/office/powerpoint/2010/main" val="1451474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350E-B7EF-D743-454C-3F0BB956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Самое занятное в этой картинке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F19F18-7569-9CFF-0811-B87F3EAF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разработке </a:t>
            </a:r>
            <a:r>
              <a:rPr lang="en-US" dirty="0"/>
              <a:t>CISC </a:t>
            </a:r>
            <a:r>
              <a:rPr lang="ru-RU" dirty="0"/>
              <a:t>процессоров, одной из целей заявлялось компактное кодирование команд</a:t>
            </a:r>
          </a:p>
          <a:p>
            <a:r>
              <a:rPr lang="en-US" dirty="0"/>
              <a:t>8086 </a:t>
            </a:r>
            <a:r>
              <a:rPr lang="ru-RU" dirty="0"/>
              <a:t>и </a:t>
            </a:r>
            <a:r>
              <a:rPr lang="en-US" dirty="0"/>
              <a:t>x86 </a:t>
            </a:r>
            <a:r>
              <a:rPr lang="ru-RU" dirty="0"/>
              <a:t>действительно имели более короткие команды, чем типичные </a:t>
            </a:r>
            <a:r>
              <a:rPr lang="en-US" dirty="0"/>
              <a:t>RISC</a:t>
            </a:r>
            <a:endParaRPr lang="ru-RU" dirty="0"/>
          </a:p>
          <a:p>
            <a:r>
              <a:rPr lang="ru-RU" dirty="0"/>
              <a:t>Команды </a:t>
            </a:r>
            <a:r>
              <a:rPr lang="en-US" dirty="0"/>
              <a:t>x64 </a:t>
            </a:r>
            <a:r>
              <a:rPr lang="ru-RU" dirty="0"/>
              <a:t>со всеми обязательными префиксами довольно длинные</a:t>
            </a:r>
            <a:r>
              <a:rPr lang="en-US" dirty="0"/>
              <a:t>, </a:t>
            </a:r>
            <a:r>
              <a:rPr lang="ru-RU" dirty="0"/>
              <a:t>от 3 до 5 байт даже без адресных полей</a:t>
            </a:r>
          </a:p>
          <a:p>
            <a:r>
              <a:rPr lang="ru-RU" dirty="0"/>
              <a:t>За счет этого достигается возможность смешивать в одной программе команды разных поколений архитектуры</a:t>
            </a:r>
          </a:p>
          <a:p>
            <a:r>
              <a:rPr lang="ru-RU" dirty="0"/>
              <a:t>Учитывая, что большинство ОС это толком не поддерживает </a:t>
            </a:r>
            <a:br>
              <a:rPr lang="en-US" dirty="0"/>
            </a:br>
            <a:r>
              <a:rPr lang="en-US" dirty="0"/>
              <a:t>- ??? -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27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9A11-CEE1-F0EB-8B00-43EA0A0F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обратная совместимость оказалась важна?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BBC6A3-8D70-25B6-F7B4-BF2FC8523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процессор в линейке </a:t>
            </a:r>
            <a:r>
              <a:rPr lang="en-US" dirty="0"/>
              <a:t>8085-8086-386 </a:t>
            </a:r>
            <a:r>
              <a:rPr lang="ru-RU" dirty="0"/>
              <a:t>делался более или менее на пределе тогдашних технологических возможностей</a:t>
            </a:r>
          </a:p>
          <a:p>
            <a:r>
              <a:rPr lang="ru-RU" dirty="0"/>
              <a:t>Пространства для развития в архитектуру не закладывали</a:t>
            </a:r>
          </a:p>
          <a:p>
            <a:r>
              <a:rPr lang="ru-RU" dirty="0"/>
              <a:t>Каждый процессор в линейке был достаточно популярен</a:t>
            </a:r>
          </a:p>
          <a:p>
            <a:r>
              <a:rPr lang="en-US" dirty="0"/>
              <a:t>Int=l </a:t>
            </a:r>
            <a:r>
              <a:rPr lang="ru-RU" dirty="0"/>
              <a:t>понимал, что самый простой способ продать новый процессор – научить его исполнять старые программы</a:t>
            </a:r>
          </a:p>
          <a:p>
            <a:r>
              <a:rPr lang="ru-RU" dirty="0"/>
              <a:t>Позитивная сторона: процессоры хорошо продаются</a:t>
            </a:r>
          </a:p>
          <a:p>
            <a:r>
              <a:rPr lang="ru-RU" dirty="0"/>
              <a:t>Негативная сторона: чтобы понять, почему </a:t>
            </a:r>
            <a:r>
              <a:rPr lang="en-US" dirty="0"/>
              <a:t>x64 (IA32e/amd64) </a:t>
            </a:r>
            <a:r>
              <a:rPr lang="ru-RU" dirty="0"/>
              <a:t>такой, нужно хотя бы вкратце изучить всю предысторию</a:t>
            </a:r>
          </a:p>
        </p:txBody>
      </p:sp>
    </p:spTree>
    <p:extLst>
      <p:ext uri="{BB962C8B-B14F-4D97-AF65-F5344CB8AC3E}">
        <p14:creationId xmlns:p14="http://schemas.microsoft.com/office/powerpoint/2010/main" val="396510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36224-AF05-6E97-00B7-6F5034D2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Предыстория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891BD-461D-EB94-AA08-4214679C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Первый процессор </a:t>
            </a:r>
            <a:r>
              <a:rPr lang="en-US" dirty="0"/>
              <a:t>Intel – 4004 (1971).  </a:t>
            </a:r>
            <a:r>
              <a:rPr lang="ru-RU" dirty="0"/>
              <a:t>Первоначально разрабатывался как комплект микросхем для программируемого калькулятора.  Довольно странная по современным меркам система команд.  Например, из арифметических флагов там был только перенос.</a:t>
            </a:r>
          </a:p>
          <a:p>
            <a:r>
              <a:rPr lang="ru-RU" dirty="0"/>
              <a:t>Разрабатывавшийся почти параллельно </a:t>
            </a:r>
            <a:r>
              <a:rPr lang="en-US" dirty="0"/>
              <a:t>8008 </a:t>
            </a:r>
            <a:r>
              <a:rPr lang="ru-RU" dirty="0"/>
              <a:t>(</a:t>
            </a:r>
            <a:r>
              <a:rPr lang="en-US" dirty="0"/>
              <a:t>MCS-8) </a:t>
            </a:r>
            <a:r>
              <a:rPr lang="ru-RU" dirty="0"/>
              <a:t>предназначался для контроллера видеотерминала.  Уже похож на </a:t>
            </a:r>
            <a:r>
              <a:rPr lang="en-US" dirty="0"/>
              <a:t>8080/8085</a:t>
            </a:r>
          </a:p>
          <a:p>
            <a:r>
              <a:rPr lang="en-US" dirty="0"/>
              <a:t>8080/8085 –</a:t>
            </a:r>
            <a:r>
              <a:rPr lang="ru-RU" dirty="0"/>
              <a:t> 8-разрядные микропроцессоры с одинаковой </a:t>
            </a:r>
            <a:r>
              <a:rPr lang="en-US" dirty="0"/>
              <a:t>ISA (</a:t>
            </a:r>
            <a:r>
              <a:rPr lang="ru-RU" dirty="0"/>
              <a:t>усовершенствования 8085 почти чисто электрические), получившие широкое применение во множестве отраслей, в том числе для создания микрокомпьютеров.  </a:t>
            </a:r>
            <a:endParaRPr lang="en-US" dirty="0"/>
          </a:p>
          <a:p>
            <a:r>
              <a:rPr lang="ru-RU" dirty="0" err="1"/>
              <a:t>Бинарно</a:t>
            </a:r>
            <a:r>
              <a:rPr lang="ru-RU" dirty="0"/>
              <a:t> несовместимы с 8008, но была заявлена совместимость по ассемблеру</a:t>
            </a:r>
          </a:p>
        </p:txBody>
      </p:sp>
    </p:spTree>
    <p:extLst>
      <p:ext uri="{BB962C8B-B14F-4D97-AF65-F5344CB8AC3E}">
        <p14:creationId xmlns:p14="http://schemas.microsoft.com/office/powerpoint/2010/main" val="98549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DA942-93F6-9C8E-EC06-94AC8BD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ru-RU" sz="4000"/>
              <a:t>8008 (</a:t>
            </a:r>
            <a:r>
              <a:rPr lang="en-US" sz="4000"/>
              <a:t>MCS-8)</a:t>
            </a:r>
            <a:endParaRPr lang="ru-RU" sz="400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03CFBD2B-8ACC-6194-A304-15F7FEEC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 dirty="0"/>
              <a:t>7 8-</a:t>
            </a:r>
            <a:r>
              <a:rPr lang="ru-RU" sz="2000" dirty="0"/>
              <a:t>битных регистров</a:t>
            </a:r>
            <a:r>
              <a:rPr lang="en-US" sz="2000" dirty="0"/>
              <a:t> </a:t>
            </a:r>
            <a:r>
              <a:rPr lang="ru-RU" sz="2000" dirty="0"/>
              <a:t>(называются </a:t>
            </a:r>
            <a:r>
              <a:rPr lang="en-US" sz="2000" dirty="0"/>
              <a:t>scratch pad)</a:t>
            </a:r>
          </a:p>
          <a:p>
            <a:r>
              <a:rPr lang="en-US" sz="2000" dirty="0"/>
              <a:t>3-</a:t>
            </a:r>
            <a:r>
              <a:rPr lang="ru-RU" sz="2000" dirty="0"/>
              <a:t>битовое поле номера регистра в команде</a:t>
            </a:r>
          </a:p>
          <a:p>
            <a:r>
              <a:rPr lang="ru-RU" sz="2000" dirty="0"/>
              <a:t>Аккумуляторная архитектура </a:t>
            </a:r>
            <a:r>
              <a:rPr lang="en-US" sz="2000" dirty="0"/>
              <a:t>(Add b -&gt; </a:t>
            </a:r>
            <a:r>
              <a:rPr lang="en-US" sz="2000" dirty="0" err="1"/>
              <a:t>a:EA+b</a:t>
            </a:r>
            <a:r>
              <a:rPr lang="en-US" sz="2000" dirty="0"/>
              <a:t>)</a:t>
            </a:r>
            <a:endParaRPr lang="ru-RU" sz="2000" dirty="0"/>
          </a:p>
          <a:p>
            <a:r>
              <a:rPr lang="ru-RU" sz="2000" dirty="0"/>
              <a:t>14-битный адрес</a:t>
            </a:r>
            <a:r>
              <a:rPr lang="en-US" sz="2000" dirty="0"/>
              <a:t> (16 </a:t>
            </a:r>
            <a:r>
              <a:rPr lang="ru-RU" sz="2000" dirty="0"/>
              <a:t>кбайт ОЗУ и ПЗУ)</a:t>
            </a:r>
          </a:p>
          <a:p>
            <a:r>
              <a:rPr lang="ru-RU" sz="2000" dirty="0"/>
              <a:t>Для адресации ОЗУ используется регистровая пара, доступная как 8-битные регистры </a:t>
            </a:r>
            <a:r>
              <a:rPr lang="en-US" sz="2000" dirty="0"/>
              <a:t>H </a:t>
            </a:r>
            <a:r>
              <a:rPr lang="ru-RU" sz="2000" dirty="0"/>
              <a:t>и </a:t>
            </a:r>
            <a:r>
              <a:rPr lang="en-US" sz="2000" dirty="0"/>
              <a:t>L</a:t>
            </a:r>
          </a:p>
          <a:p>
            <a:r>
              <a:rPr lang="ru-RU" sz="2000" dirty="0"/>
              <a:t>«регистр» №7 – это не регистр, а обращение к памяти с адресом в регистровой паре </a:t>
            </a:r>
            <a:r>
              <a:rPr lang="en-US" sz="2000" dirty="0"/>
              <a:t>H+L</a:t>
            </a:r>
            <a:endParaRPr lang="ru-RU" sz="2000" dirty="0"/>
          </a:p>
          <a:p>
            <a:r>
              <a:rPr lang="ru-RU" sz="2000" dirty="0"/>
              <a:t>Стек вызовов регистровый с 8 14-битными регистрами (один из них </a:t>
            </a:r>
            <a:r>
              <a:rPr lang="en-US" sz="2000" dirty="0"/>
              <a:t>PC)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1E90F0D-BB91-79AB-99E4-F4511B79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" r="87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379C9DA-3741-41A6-EF18-EED3664B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15" y="428623"/>
            <a:ext cx="2794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4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98350-8533-13B4-0064-67BD897E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8080 (1984)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718B3-59CD-A6C2-7C26-F2B8B7C2D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16-битная шина адреса</a:t>
            </a:r>
          </a:p>
          <a:p>
            <a:r>
              <a:rPr lang="ru-RU" dirty="0"/>
              <a:t>Регистр флагов вместо четырех </a:t>
            </a:r>
            <a:r>
              <a:rPr lang="en-US" dirty="0"/>
              <a:t>D-</a:t>
            </a:r>
            <a:r>
              <a:rPr lang="ru-RU" dirty="0"/>
              <a:t>триггеров в 8008</a:t>
            </a:r>
            <a:endParaRPr lang="en-US" dirty="0"/>
          </a:p>
          <a:p>
            <a:r>
              <a:rPr lang="ru-RU" dirty="0"/>
              <a:t>Команды перехода больше похожи на </a:t>
            </a:r>
            <a:r>
              <a:rPr lang="en-US" dirty="0"/>
              <a:t>PDP-11 </a:t>
            </a:r>
            <a:endParaRPr lang="ru-RU" dirty="0"/>
          </a:p>
          <a:p>
            <a:pPr lvl="1"/>
            <a:r>
              <a:rPr lang="ru-RU" dirty="0"/>
              <a:t>доступны переходы по комбинациям флагов, такие, как знаковое сравнение</a:t>
            </a:r>
          </a:p>
          <a:p>
            <a:r>
              <a:rPr lang="ru-RU" dirty="0"/>
              <a:t>Регистр </a:t>
            </a:r>
            <a:r>
              <a:rPr lang="en-US" dirty="0"/>
              <a:t>SP</a:t>
            </a:r>
            <a:r>
              <a:rPr lang="ru-RU" dirty="0"/>
              <a:t> и стек в памяти</a:t>
            </a:r>
          </a:p>
          <a:p>
            <a:r>
              <a:rPr lang="ru-RU" dirty="0"/>
              <a:t>Мнемоники команд уже более похожи на те ассемблеры, которые мы изучали (и на </a:t>
            </a:r>
            <a:r>
              <a:rPr lang="en-US" dirty="0"/>
              <a:t>PDP-11)</a:t>
            </a:r>
          </a:p>
          <a:p>
            <a:r>
              <a:rPr lang="ru-RU" dirty="0"/>
              <a:t>Есть команды 16-битной арифметики над регистровыми парами, в том числе сложение </a:t>
            </a:r>
            <a:r>
              <a:rPr lang="en-US" dirty="0"/>
              <a:t>HL </a:t>
            </a:r>
            <a:r>
              <a:rPr lang="ru-RU" dirty="0"/>
              <a:t>и </a:t>
            </a:r>
            <a:r>
              <a:rPr lang="en-US" dirty="0"/>
              <a:t>SP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43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4A3A4-0A95-B735-E85F-A69182E6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Регистры 8080</a:t>
            </a:r>
          </a:p>
        </p:txBody>
      </p:sp>
      <p:pic>
        <p:nvPicPr>
          <p:cNvPr id="6" name="Объект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60C09F7-A4F5-5D33-549D-48F124E6C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367" y="1825625"/>
            <a:ext cx="6285266" cy="4351338"/>
          </a:xfrm>
        </p:spPr>
      </p:pic>
    </p:spTree>
    <p:extLst>
      <p:ext uri="{BB962C8B-B14F-4D97-AF65-F5344CB8AC3E}">
        <p14:creationId xmlns:p14="http://schemas.microsoft.com/office/powerpoint/2010/main" val="39253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A0D52-29FF-930D-D787-0F8B9604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8086</a:t>
            </a:r>
            <a:r>
              <a:rPr lang="en-US" dirty="0"/>
              <a:t>/</a:t>
            </a:r>
            <a:r>
              <a:rPr lang="ru-RU" dirty="0"/>
              <a:t>8088 (</a:t>
            </a:r>
            <a:r>
              <a:rPr lang="en-US" dirty="0" err="1"/>
              <a:t>iAPX</a:t>
            </a:r>
            <a:r>
              <a:rPr lang="en-US" dirty="0"/>
              <a:t> 86) - 1978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BDEA6-454E-1707-525A-02372C1D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16-</a:t>
            </a:r>
            <a:r>
              <a:rPr lang="ru-RU" dirty="0"/>
              <a:t>битный процессор</a:t>
            </a:r>
          </a:p>
          <a:p>
            <a:r>
              <a:rPr lang="ru-RU" dirty="0"/>
              <a:t>Совместимость по ассемблеру с 8080</a:t>
            </a:r>
          </a:p>
          <a:p>
            <a:r>
              <a:rPr lang="ru-RU" dirty="0"/>
              <a:t>8 16-битных регистров общего назначения, включая </a:t>
            </a:r>
            <a:r>
              <a:rPr lang="en-US" dirty="0"/>
              <a:t>SP </a:t>
            </a:r>
            <a:r>
              <a:rPr lang="ru-RU" dirty="0"/>
              <a:t>но не </a:t>
            </a:r>
            <a:r>
              <a:rPr lang="en-US" dirty="0"/>
              <a:t>PC</a:t>
            </a:r>
            <a:r>
              <a:rPr lang="ru-RU" dirty="0"/>
              <a:t>, </a:t>
            </a:r>
            <a:br>
              <a:rPr lang="en-US" dirty="0"/>
            </a:br>
            <a:r>
              <a:rPr lang="ru-RU" dirty="0"/>
              <a:t>4 «сегментных» регистра</a:t>
            </a:r>
          </a:p>
          <a:p>
            <a:r>
              <a:rPr lang="ru-RU" dirty="0"/>
              <a:t>16-битные команды, в команде есть 2-битное поле режима адресации</a:t>
            </a:r>
            <a:endParaRPr lang="en-US" dirty="0"/>
          </a:p>
          <a:p>
            <a:r>
              <a:rPr lang="ru-RU" dirty="0"/>
              <a:t>Один из операндов обязан быть в регистре, второй может быть как в регистре, так и в памяти в зависимости от режима адресации</a:t>
            </a:r>
          </a:p>
          <a:p>
            <a:r>
              <a:rPr lang="ru-RU" dirty="0"/>
              <a:t>Некоторые команды, например </a:t>
            </a:r>
            <a:r>
              <a:rPr lang="en-US" dirty="0"/>
              <a:t>ADD</a:t>
            </a:r>
            <a:r>
              <a:rPr lang="ru-RU" dirty="0"/>
              <a:t>, имеют однобайтовые формы с одним операндом в регистре (вторым операндом служит </a:t>
            </a:r>
            <a:r>
              <a:rPr lang="en-US" dirty="0"/>
              <a:t>ax)</a:t>
            </a:r>
          </a:p>
          <a:p>
            <a:r>
              <a:rPr lang="ru-RU" dirty="0"/>
              <a:t>Операнд-константа кодируется отдельными командами</a:t>
            </a:r>
            <a:endParaRPr lang="en-US" dirty="0"/>
          </a:p>
          <a:p>
            <a:pPr lvl="1"/>
            <a:r>
              <a:rPr lang="ru-RU" dirty="0"/>
              <a:t>Не все арифметические и логические операции имеют форму с таким операндом</a:t>
            </a:r>
          </a:p>
        </p:txBody>
      </p:sp>
    </p:spTree>
    <p:extLst>
      <p:ext uri="{BB962C8B-B14F-4D97-AF65-F5344CB8AC3E}">
        <p14:creationId xmlns:p14="http://schemas.microsoft.com/office/powerpoint/2010/main" val="33299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8FF55-3264-9E26-E002-0A01802E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8086</a:t>
            </a:r>
            <a:r>
              <a:rPr lang="en-US" dirty="0"/>
              <a:t>/8088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61194-79C3-D233-A2DA-D015C61AB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Опциональный сопроцессор с плавающей точкой с 80битными регистрами (8087)</a:t>
            </a:r>
          </a:p>
          <a:p>
            <a:r>
              <a:rPr lang="ru-RU" dirty="0"/>
              <a:t>Команды могут иметь префиксы </a:t>
            </a:r>
            <a:br>
              <a:rPr lang="ru-RU" dirty="0"/>
            </a:br>
            <a:r>
              <a:rPr lang="ru-RU" dirty="0"/>
              <a:t>замены сегмента, блокировки шины, повторения</a:t>
            </a:r>
          </a:p>
          <a:p>
            <a:r>
              <a:rPr lang="ru-RU" dirty="0"/>
              <a:t>«Сегментные регистры» образуют с индексными регистрами нечто вроде регистровых пар, так что адрес имеет ширину 20 бит, а не 16 – можно адресовать до мегабайта памяти.</a:t>
            </a:r>
          </a:p>
          <a:p>
            <a:pPr lvl="1"/>
            <a:r>
              <a:rPr lang="ru-RU" dirty="0"/>
              <a:t>Значение сегментного регистра сдвигается влево на 4 бита</a:t>
            </a:r>
          </a:p>
          <a:p>
            <a:pPr lvl="1"/>
            <a:r>
              <a:rPr lang="ru-RU" dirty="0"/>
              <a:t>И складывается с эффективным адресом операнда</a:t>
            </a:r>
          </a:p>
          <a:p>
            <a:pPr lvl="1"/>
            <a:r>
              <a:rPr lang="ru-RU" dirty="0"/>
              <a:t>В большинстве ситуаций, сегментный регистр выбирается в зависимости от базового: </a:t>
            </a:r>
            <a:r>
              <a:rPr lang="en-US" dirty="0"/>
              <a:t>DS </a:t>
            </a:r>
            <a:r>
              <a:rPr lang="ru-RU" dirty="0"/>
              <a:t>с </a:t>
            </a:r>
            <a:r>
              <a:rPr lang="en-US" dirty="0"/>
              <a:t>bx, </a:t>
            </a:r>
            <a:r>
              <a:rPr lang="en-US" dirty="0" err="1"/>
              <a:t>si</a:t>
            </a:r>
            <a:r>
              <a:rPr lang="en-US" dirty="0"/>
              <a:t>, di; SS</a:t>
            </a:r>
            <a:r>
              <a:rPr lang="ru-RU" dirty="0"/>
              <a:t> с </a:t>
            </a:r>
            <a:r>
              <a:rPr lang="en-US" dirty="0"/>
              <a:t>bp, </a:t>
            </a:r>
            <a:r>
              <a:rPr lang="en-US" dirty="0" err="1"/>
              <a:t>sp</a:t>
            </a:r>
            <a:r>
              <a:rPr lang="en-US" dirty="0"/>
              <a:t>, CS </a:t>
            </a:r>
            <a:r>
              <a:rPr lang="ru-RU" dirty="0"/>
              <a:t>с </a:t>
            </a:r>
            <a:r>
              <a:rPr lang="en-US" dirty="0" err="1"/>
              <a:t>ip</a:t>
            </a:r>
            <a:endParaRPr lang="en-US" dirty="0"/>
          </a:p>
          <a:p>
            <a:pPr lvl="1"/>
            <a:r>
              <a:rPr lang="ru-RU" dirty="0"/>
              <a:t>С префиксом замены сегмента можно использовать любой сегмент</a:t>
            </a:r>
          </a:p>
        </p:txBody>
      </p:sp>
    </p:spTree>
    <p:extLst>
      <p:ext uri="{BB962C8B-B14F-4D97-AF65-F5344CB8AC3E}">
        <p14:creationId xmlns:p14="http://schemas.microsoft.com/office/powerpoint/2010/main" val="3679272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2066</Words>
  <Application>Microsoft Macintosh PowerPoint</Application>
  <PresentationFormat>Широкоэкранный</PresentationFormat>
  <Paragraphs>195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Helvetica</vt:lpstr>
      <vt:lpstr>Тема Office</vt:lpstr>
      <vt:lpstr>x86/x64 Дизайн и эволюция</vt:lpstr>
      <vt:lpstr>Почему «дизайн и эволюция»?</vt:lpstr>
      <vt:lpstr>Почему обратная совместимость оказалась важна?</vt:lpstr>
      <vt:lpstr>Предыстория</vt:lpstr>
      <vt:lpstr>8008 (MCS-8)</vt:lpstr>
      <vt:lpstr>8080 (1984)</vt:lpstr>
      <vt:lpstr>Регистры 8080</vt:lpstr>
      <vt:lpstr>8086/8088 (iAPX 86) - 1978</vt:lpstr>
      <vt:lpstr>8086/8088</vt:lpstr>
      <vt:lpstr>8086</vt:lpstr>
      <vt:lpstr>Пример вариантов формата команды</vt:lpstr>
      <vt:lpstr>Коды режимов адресации</vt:lpstr>
      <vt:lpstr>80286</vt:lpstr>
      <vt:lpstr>80386 (1987)</vt:lpstr>
      <vt:lpstr>Регистры 80386</vt:lpstr>
      <vt:lpstr>Формат команд x86</vt:lpstr>
      <vt:lpstr>Режимы адресации 80386</vt:lpstr>
      <vt:lpstr>Коды режимов адресации</vt:lpstr>
      <vt:lpstr>Дальнейшее развитие x86</vt:lpstr>
      <vt:lpstr>x64 (x86_64, IA32e, amd64)</vt:lpstr>
      <vt:lpstr>Регистры AMD64 </vt:lpstr>
      <vt:lpstr>REX префикс</vt:lpstr>
      <vt:lpstr>Слабонервным просьба выйти из аудитории</vt:lpstr>
      <vt:lpstr>Не говорите, что вас не предупреждали</vt:lpstr>
      <vt:lpstr>Схема кодирования команд amd64</vt:lpstr>
      <vt:lpstr>Почему так сложно?</vt:lpstr>
      <vt:lpstr>Самое занятное в этой картинке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x86/x64 Дизайн и эволюция</dc:title>
  <dc:subject/>
  <dc:creator>Dmitry Irtegov</dc:creator>
  <cp:keywords/>
  <dc:description/>
  <cp:lastModifiedBy>Dmitry Irtegov</cp:lastModifiedBy>
  <cp:revision>4</cp:revision>
  <dcterms:created xsi:type="dcterms:W3CDTF">2023-04-24T16:38:50Z</dcterms:created>
  <dcterms:modified xsi:type="dcterms:W3CDTF">2025-04-29T18:45:12Z</dcterms:modified>
  <cp:category/>
</cp:coreProperties>
</file>