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41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5371E-F638-D7C7-CD83-210DD2730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5C058C-C88A-391B-8EA1-A54795010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53341-1098-578A-73A8-5BAE32B8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A9C852-1CF1-3994-47CC-3F9443A0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AC8DE-CEA5-F9F7-54C3-C9F0FC3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9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B3E87-07B8-8F4F-9AC1-473DB2EF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16D3CE-1BFF-4910-413F-42BFBD3F3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F84A3-0867-1BDA-B20C-289C898F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4D1042-D1A0-BF61-48BB-FB5871C5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71721-9C2F-8FDF-AF67-415BC042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8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6AC312-5B7D-C1F1-340D-6A4943F58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58F5C8-9195-F5E7-5A1A-C49CD8429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0F842-6B48-0868-DCA9-6958239D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48CF2-ECAC-B7A9-1B98-9F9C3CE8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594E5-1A1A-11F2-769B-E1E9FDA8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8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03064-6758-D2C0-417C-D0112000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676193-8AC9-8EE9-B36F-FD3188AC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4EFC7-4EE8-48C8-007C-488C968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40588-221E-65EE-FB00-80C1FB87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3BB083-5D16-9170-8391-0B149350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6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C2421-E94E-B8AA-EBBC-AB55217D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6533E-E9D6-6ACF-3E48-043648D64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937A85-9D2E-BB19-63E0-91594A5C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E8825-5945-5707-1A95-C82BA83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EEF9A-E4C4-A37E-6492-4A4B42EB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6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B40D8-8A24-ACF7-A06C-45697F7A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53C26-DB6B-B685-295D-346CA40F0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EAEEBC-2997-3FDF-C6D4-7A549EA17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575DDC-90F3-3576-B328-FC74E5B0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B4CAC1-6646-0124-DAD7-1C8AA7D3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8FD0B9-AB45-EAF4-6277-6832D4C5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5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A59F5-B948-C07C-5559-6BCF6784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307BC-B1FF-F963-1E6A-08AD9694B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2BB056-09E8-8F75-85BD-1575FA0E5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9A5BE8-5602-8F19-4511-9F81A2293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D6DF97-70F3-0D21-D96E-39AE3552C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2311B8-4DFF-A423-180D-1051087D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D47B3B-03E8-FC97-F536-E8FC72B2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686E8-240B-6F2E-776F-2DF3A69D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5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A987C-2712-9326-11D2-19C8ED51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2F4E8-566E-9CC2-62F5-C62E3BD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B23D56-EAA9-5C29-4F74-21E8FEF5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2C3FAA-2BCA-6F5D-0295-AAAA46A5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8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0E3A63-7DE7-5BB5-4504-BD01DCCE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6AC802-06D9-6BC3-A977-6E3CAE3A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2C1170-7786-051D-FCBB-68D1C93A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7A150-C555-EB5B-55D5-B5F90577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B9A8CF-E0AF-DE64-89DC-A88A80BE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173D36-331A-C413-2B6A-41D770E95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797A90-7909-AF66-E485-CE951037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2337BB-D489-2885-05EB-7E1DBD21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7FADEC-DAF9-BB6B-7330-086BB5E8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2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C43BE-5397-7002-BA61-BD4E6992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7FE715-FBF0-5A0B-9B97-C63830FA1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9DF19A-93D4-5934-794B-ED15F1356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4E33D-A4AD-7B74-18AB-DBEA185D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34D96A-89D1-E973-9316-73C8D067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074563-2FCE-71FC-525D-FE53458E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1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C9736-F5E6-6572-50AC-D6BC7574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65759-36B9-B32E-DFA7-E40AA804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0F4F6-9AF1-5249-D0B3-FBF7D4BC5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3F7D8-A0C9-5D42-A40E-A9289959AA5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EDCD1C-C1B6-118B-9066-4AD879C47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231E3-717C-69F2-C1B6-DD411A544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F567-712F-4D48-850F-F3C95DC8E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0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069CC-12D0-9064-1E81-51902FE95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 Instruction Set Computers</a:t>
            </a:r>
            <a:br>
              <a:rPr lang="en-US" dirty="0"/>
            </a:br>
            <a:r>
              <a:rPr lang="en-US" dirty="0"/>
              <a:t>PDP-11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73064-06F3-ECA1-7027-7F8BC7563E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Курс «Цифровые платформы»</a:t>
            </a:r>
          </a:p>
          <a:p>
            <a:r>
              <a:rPr lang="ru-RU" dirty="0"/>
              <a:t>ФИТ</a:t>
            </a:r>
            <a:r>
              <a:rPr lang="en-US" dirty="0"/>
              <a:t>/</a:t>
            </a:r>
            <a:r>
              <a:rPr lang="ru-RU" dirty="0"/>
              <a:t>ВКИ НГУ</a:t>
            </a:r>
          </a:p>
          <a:p>
            <a:r>
              <a:rPr lang="ru-RU" dirty="0"/>
              <a:t>Д.В. </a:t>
            </a:r>
            <a:r>
              <a:rPr lang="ru-RU" dirty="0" err="1"/>
              <a:t>Иртегов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A5135-D453-77AE-5FB1-4FCBC93E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 одноадресной и двухадресной команд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92AC43-8E4E-6F69-327A-241CFB719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00" y="3990975"/>
            <a:ext cx="6807200" cy="2501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664577-43FA-0F62-8762-DA19224DC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50" y="1336675"/>
            <a:ext cx="69215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8245D-2F4A-D7A9-11BC-95CADDA9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Режимы адресации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2E10A-F3B6-C1C2-087A-2D85C872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0 – </a:t>
            </a:r>
            <a:r>
              <a:rPr lang="en-US" dirty="0"/>
              <a:t>Rx            </a:t>
            </a:r>
            <a:r>
              <a:rPr lang="ru-RU" dirty="0"/>
              <a:t>регистровый (сам регистр)</a:t>
            </a:r>
          </a:p>
          <a:p>
            <a:r>
              <a:rPr lang="ru-RU" dirty="0"/>
              <a:t>1 – </a:t>
            </a:r>
            <a:r>
              <a:rPr lang="en-US" dirty="0"/>
              <a:t>(Rx)         </a:t>
            </a:r>
            <a:r>
              <a:rPr lang="ru-RU" dirty="0"/>
              <a:t>косвенный регистровый (адрес = регистр)</a:t>
            </a:r>
          </a:p>
          <a:p>
            <a:r>
              <a:rPr lang="ru-RU" dirty="0"/>
              <a:t>2 – </a:t>
            </a:r>
            <a:r>
              <a:rPr lang="en-US" dirty="0"/>
              <a:t>(Rx)+       </a:t>
            </a:r>
            <a:r>
              <a:rPr lang="ru-RU" dirty="0" err="1"/>
              <a:t>автоинкремент</a:t>
            </a:r>
            <a:r>
              <a:rPr lang="ru-RU" dirty="0"/>
              <a:t> (адрес = регистр, регистр++)</a:t>
            </a:r>
          </a:p>
          <a:p>
            <a:r>
              <a:rPr lang="ru-RU" dirty="0"/>
              <a:t>3 – </a:t>
            </a:r>
            <a:r>
              <a:rPr lang="en-US" dirty="0"/>
              <a:t>@(Rx)+   </a:t>
            </a:r>
            <a:r>
              <a:rPr lang="ru-RU" dirty="0"/>
              <a:t>косвенный с </a:t>
            </a:r>
            <a:r>
              <a:rPr lang="ru-RU" dirty="0" err="1"/>
              <a:t>автоинкрементом</a:t>
            </a:r>
            <a:r>
              <a:rPr lang="ru-RU" dirty="0"/>
              <a:t> </a:t>
            </a:r>
          </a:p>
          <a:p>
            <a:r>
              <a:rPr lang="ru-RU" dirty="0"/>
              <a:t>4 – </a:t>
            </a:r>
            <a:r>
              <a:rPr lang="en-US" dirty="0"/>
              <a:t>-(Rx)        </a:t>
            </a:r>
            <a:r>
              <a:rPr lang="ru-RU" dirty="0" err="1"/>
              <a:t>автодекремент</a:t>
            </a:r>
            <a:r>
              <a:rPr lang="ru-RU" dirty="0"/>
              <a:t> (адрес = регистр, --регистр)</a:t>
            </a:r>
          </a:p>
          <a:p>
            <a:r>
              <a:rPr lang="ru-RU" dirty="0"/>
              <a:t>5 – </a:t>
            </a:r>
            <a:r>
              <a:rPr lang="en-US" dirty="0"/>
              <a:t>@-(Rx)    </a:t>
            </a:r>
            <a:r>
              <a:rPr lang="ru-RU" dirty="0"/>
              <a:t>косвенный с </a:t>
            </a:r>
            <a:r>
              <a:rPr lang="ru-RU" dirty="0" err="1"/>
              <a:t>автодекрементом</a:t>
            </a:r>
            <a:endParaRPr lang="ru-RU" dirty="0"/>
          </a:p>
          <a:p>
            <a:r>
              <a:rPr lang="ru-RU" dirty="0"/>
              <a:t>6 – </a:t>
            </a:r>
            <a:r>
              <a:rPr lang="en-US" dirty="0"/>
              <a:t>YY(Rx)     </a:t>
            </a:r>
            <a:r>
              <a:rPr lang="ru-RU" dirty="0"/>
              <a:t>индексный (адрес = регистр+16-битное </a:t>
            </a:r>
            <a:r>
              <a:rPr lang="en-US" dirty="0"/>
              <a:t>YY</a:t>
            </a:r>
            <a:r>
              <a:rPr lang="ru-RU" dirty="0"/>
              <a:t>)</a:t>
            </a:r>
          </a:p>
          <a:p>
            <a:r>
              <a:rPr lang="ru-RU" dirty="0"/>
              <a:t>7 – </a:t>
            </a:r>
            <a:r>
              <a:rPr lang="en-US" dirty="0"/>
              <a:t>@YY(Rx) </a:t>
            </a:r>
            <a:r>
              <a:rPr lang="ru-RU" dirty="0"/>
              <a:t>косвенный индексный</a:t>
            </a:r>
          </a:p>
        </p:txBody>
      </p:sp>
    </p:spTree>
    <p:extLst>
      <p:ext uri="{BB962C8B-B14F-4D97-AF65-F5344CB8AC3E}">
        <p14:creationId xmlns:p14="http://schemas.microsoft.com/office/powerpoint/2010/main" val="410930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F60F4-29C0-D1F0-4ACC-CC3800F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 же самое в виде картинок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F463999-17EA-32E1-C6C5-2A9C948ED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704718"/>
              </p:ext>
            </p:extLst>
          </p:nvPr>
        </p:nvGraphicFramePr>
        <p:xfrm>
          <a:off x="838200" y="1825625"/>
          <a:ext cx="10458691" cy="41584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291">
                  <a:extLst>
                    <a:ext uri="{9D8B030D-6E8A-4147-A177-3AD203B41FA5}">
                      <a16:colId xmlns:a16="http://schemas.microsoft.com/office/drawing/2014/main" val="2164232944"/>
                    </a:ext>
                  </a:extLst>
                </a:gridCol>
                <a:gridCol w="2291787">
                  <a:extLst>
                    <a:ext uri="{9D8B030D-6E8A-4147-A177-3AD203B41FA5}">
                      <a16:colId xmlns:a16="http://schemas.microsoft.com/office/drawing/2014/main" val="3410286744"/>
                    </a:ext>
                  </a:extLst>
                </a:gridCol>
                <a:gridCol w="7766613">
                  <a:extLst>
                    <a:ext uri="{9D8B030D-6E8A-4147-A177-3AD203B41FA5}">
                      <a16:colId xmlns:a16="http://schemas.microsoft.com/office/drawing/2014/main" val="3531189991"/>
                    </a:ext>
                  </a:extLst>
                </a:gridCol>
              </a:tblGrid>
              <a:tr h="1039622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регистровый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346378"/>
                  </a:ext>
                </a:extLst>
              </a:tr>
              <a:tr h="1039622">
                <a:tc>
                  <a:txBody>
                    <a:bodyPr/>
                    <a:lstStyle/>
                    <a:p>
                      <a:r>
                        <a:rPr lang="ru-RU" dirty="0"/>
                        <a:t>1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Косвенно-регистровый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31663"/>
                  </a:ext>
                </a:extLst>
              </a:tr>
              <a:tr h="1039622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Автоинкремент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159853"/>
                  </a:ext>
                </a:extLst>
              </a:tr>
              <a:tr h="1039622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Косвенный </a:t>
                      </a:r>
                      <a:r>
                        <a:rPr lang="ru-RU" sz="2400" dirty="0" err="1"/>
                        <a:t>автоинкремент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98267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D52A4-BBF5-61F7-3FD0-8945D4F99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45" y="1825625"/>
            <a:ext cx="2540000" cy="546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8C9183-2978-8E33-C0CD-FE0F3DFAC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0" y="2856937"/>
            <a:ext cx="4089400" cy="520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CF6EBA-1691-434D-30A3-945738196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455" y="3904869"/>
            <a:ext cx="5194300" cy="1028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42004D-4021-0D68-8E97-476947B16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00" y="4988750"/>
            <a:ext cx="5448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5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F60F4-29C0-D1F0-4ACC-CC3800F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 же самое в виде картинок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F463999-17EA-32E1-C6C5-2A9C948ED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227056"/>
              </p:ext>
            </p:extLst>
          </p:nvPr>
        </p:nvGraphicFramePr>
        <p:xfrm>
          <a:off x="838200" y="1825625"/>
          <a:ext cx="10458691" cy="41584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9268">
                  <a:extLst>
                    <a:ext uri="{9D8B030D-6E8A-4147-A177-3AD203B41FA5}">
                      <a16:colId xmlns:a16="http://schemas.microsoft.com/office/drawing/2014/main" val="2164232944"/>
                    </a:ext>
                  </a:extLst>
                </a:gridCol>
                <a:gridCol w="2372810">
                  <a:extLst>
                    <a:ext uri="{9D8B030D-6E8A-4147-A177-3AD203B41FA5}">
                      <a16:colId xmlns:a16="http://schemas.microsoft.com/office/drawing/2014/main" val="3410286744"/>
                    </a:ext>
                  </a:extLst>
                </a:gridCol>
                <a:gridCol w="7766613">
                  <a:extLst>
                    <a:ext uri="{9D8B030D-6E8A-4147-A177-3AD203B41FA5}">
                      <a16:colId xmlns:a16="http://schemas.microsoft.com/office/drawing/2014/main" val="3531189991"/>
                    </a:ext>
                  </a:extLst>
                </a:gridCol>
              </a:tblGrid>
              <a:tr h="1039622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Автодекремент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346378"/>
                  </a:ext>
                </a:extLst>
              </a:tr>
              <a:tr h="1039622">
                <a:tc>
                  <a:txBody>
                    <a:bodyPr/>
                    <a:lstStyle/>
                    <a:p>
                      <a:r>
                        <a:rPr lang="ru-RU" dirty="0"/>
                        <a:t>5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Косвенный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автодекремент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31663"/>
                  </a:ext>
                </a:extLst>
              </a:tr>
              <a:tr h="1039622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Индексный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159853"/>
                  </a:ext>
                </a:extLst>
              </a:tr>
              <a:tr h="1039622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Косвенный индексный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98267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5EF3BE-45F0-444E-C492-3A22B87D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745869"/>
            <a:ext cx="5397500" cy="800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BB4875-7695-4CA4-22FC-264B80E16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0" y="2953131"/>
            <a:ext cx="6807200" cy="660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D017A5-5C75-9E11-0097-3F2487D06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0" y="3865078"/>
            <a:ext cx="4914900" cy="850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D2D384-BE56-C53C-E120-2F08F78E7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00" y="4934964"/>
            <a:ext cx="6146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7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EF9A1-BCCC-9061-BEAF-1014642D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Чего не хватает?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9EC27-7B25-CD86-B72E-6046D4746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Нет базово-индексной адресации (как </a:t>
            </a:r>
            <a:r>
              <a:rPr lang="en-US" dirty="0" err="1"/>
              <a:t>ld</a:t>
            </a:r>
            <a:r>
              <a:rPr lang="en-US" dirty="0"/>
              <a:t> </a:t>
            </a:r>
            <a:r>
              <a:rPr lang="en-US" dirty="0" err="1"/>
              <a:t>rd</a:t>
            </a:r>
            <a:r>
              <a:rPr lang="en-US" dirty="0"/>
              <a:t>, rs1, rs2)</a:t>
            </a:r>
            <a:r>
              <a:rPr lang="ru-RU" dirty="0"/>
              <a:t> вообще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Операнда-константы</a:t>
            </a:r>
          </a:p>
          <a:p>
            <a:pPr lvl="1"/>
            <a:r>
              <a:rPr lang="ru-RU" dirty="0"/>
              <a:t>Реализуется как (</a:t>
            </a:r>
            <a:r>
              <a:rPr lang="en-US" dirty="0"/>
              <a:t>PC)+</a:t>
            </a:r>
          </a:p>
          <a:p>
            <a:pPr lvl="1"/>
            <a:endParaRPr lang="en-US" dirty="0"/>
          </a:p>
          <a:p>
            <a:r>
              <a:rPr lang="ru-RU" dirty="0"/>
              <a:t>Абсолютного адреса</a:t>
            </a:r>
          </a:p>
          <a:p>
            <a:pPr lvl="1"/>
            <a:r>
              <a:rPr lang="ru-RU" dirty="0"/>
              <a:t>Реализуется как </a:t>
            </a:r>
            <a:r>
              <a:rPr lang="en-US" dirty="0"/>
              <a:t>@(PC)+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ARM </a:t>
            </a:r>
            <a:r>
              <a:rPr lang="ru-RU" dirty="0"/>
              <a:t>тоже использует адресацию относительно </a:t>
            </a:r>
            <a:r>
              <a:rPr lang="en-US" dirty="0"/>
              <a:t>PC </a:t>
            </a:r>
            <a:br>
              <a:rPr lang="ru-RU" dirty="0"/>
            </a:br>
            <a:r>
              <a:rPr lang="ru-RU" dirty="0"/>
              <a:t>для загрузки констант </a:t>
            </a:r>
            <a:br>
              <a:rPr lang="ru-RU" dirty="0"/>
            </a:br>
            <a:r>
              <a:rPr lang="ru-RU" dirty="0"/>
              <a:t>(но не использует для этого </a:t>
            </a:r>
            <a:r>
              <a:rPr lang="ru-RU" dirty="0" err="1"/>
              <a:t>постиндексацию</a:t>
            </a:r>
            <a:r>
              <a:rPr lang="ru-RU" dirty="0"/>
              <a:t>)</a:t>
            </a:r>
            <a:endParaRPr lang="en-US" dirty="0"/>
          </a:p>
          <a:p>
            <a:pPr lvl="1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97AF78-D230-D8AD-0A9D-8E944AEB5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52" y="2547144"/>
            <a:ext cx="4070352" cy="10175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815A77-942D-AAE7-5F84-3B86223F9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585" y="3808810"/>
            <a:ext cx="3990686" cy="7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6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FCB75-83A5-09D4-EA91-48308DC2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программы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75BF92-3899-D175-48B0-009EEA82A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598414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8A245-BCAB-506D-ED8B-030BA3F8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Чуть более интересная программа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81EE76-6140-2483-7869-25B9456B8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574" y="1690687"/>
            <a:ext cx="9870873" cy="43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9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A3A3B-F9BB-2FA7-0B67-86DA1968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Следующий шаг</a:t>
            </a:r>
            <a:r>
              <a:rPr lang="en-US" sz="5400"/>
              <a:t>: DEC VAX</a:t>
            </a:r>
            <a:endParaRPr lang="ru-RU" sz="5400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48D39-5F43-CA19-9CEB-707EF9BE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32-</a:t>
            </a:r>
            <a:r>
              <a:rPr lang="ru-RU" sz="2200" dirty="0"/>
              <a:t>битный родственник </a:t>
            </a:r>
            <a:r>
              <a:rPr lang="en-US" sz="2200" dirty="0"/>
              <a:t>PDP-11</a:t>
            </a:r>
          </a:p>
          <a:p>
            <a:r>
              <a:rPr lang="ru-RU" sz="2200" dirty="0"/>
              <a:t>Самая сложная коммерчески применявшаяся </a:t>
            </a:r>
            <a:r>
              <a:rPr lang="en-US" sz="2200" dirty="0"/>
              <a:t>ISA</a:t>
            </a:r>
          </a:p>
          <a:p>
            <a:r>
              <a:rPr lang="ru-RU" sz="2200" dirty="0"/>
              <a:t>Формат команд проще описывать как синтаксис, чем как команды </a:t>
            </a:r>
            <a:r>
              <a:rPr lang="en-US" sz="2200" dirty="0"/>
              <a:t>load/store </a:t>
            </a:r>
            <a:r>
              <a:rPr lang="ru-RU" sz="2200" dirty="0"/>
              <a:t>процессоров или </a:t>
            </a:r>
            <a:r>
              <a:rPr lang="en-US" sz="2200" dirty="0"/>
              <a:t>PDP-11</a:t>
            </a:r>
            <a:endParaRPr lang="ru-RU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BE7A29-CCF9-CE5E-F9AB-6550B139E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r="1258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6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DDE92-2875-E774-6301-9AB27878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информация о </a:t>
            </a:r>
            <a:r>
              <a:rPr lang="en-US" dirty="0"/>
              <a:t>VAX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09EF0-11FA-48DC-9E32-F44F05DF3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32</a:t>
            </a:r>
            <a:r>
              <a:rPr lang="ru-RU" dirty="0"/>
              <a:t>-битные указатели</a:t>
            </a:r>
          </a:p>
          <a:p>
            <a:r>
              <a:rPr lang="ru-RU" dirty="0"/>
              <a:t>Поддержка 8- 16- и 32-разрядных данных в регистрах</a:t>
            </a:r>
          </a:p>
          <a:p>
            <a:r>
              <a:rPr lang="ru-RU" dirty="0"/>
              <a:t>Поддержка 8- 16-, 32-, 64- и 128-разрядных данных и данных переменной длины (строки, упакованные десятичные числа) в памяти</a:t>
            </a:r>
          </a:p>
          <a:p>
            <a:r>
              <a:rPr lang="ru-RU" dirty="0"/>
              <a:t>16 </a:t>
            </a:r>
            <a:r>
              <a:rPr lang="en-US" dirty="0"/>
              <a:t>32-</a:t>
            </a:r>
            <a:r>
              <a:rPr lang="ru-RU" dirty="0"/>
              <a:t>битных регистров общего назначения, включая </a:t>
            </a:r>
            <a:r>
              <a:rPr lang="en-US" dirty="0"/>
              <a:t>PC</a:t>
            </a:r>
            <a:r>
              <a:rPr lang="ru-RU" dirty="0"/>
              <a:t>, </a:t>
            </a:r>
            <a:r>
              <a:rPr lang="en-US" dirty="0"/>
              <a:t>SP</a:t>
            </a:r>
            <a:r>
              <a:rPr lang="ru-RU" dirty="0"/>
              <a:t>, </a:t>
            </a:r>
            <a:r>
              <a:rPr lang="en-US" dirty="0"/>
              <a:t>AP,</a:t>
            </a:r>
            <a:r>
              <a:rPr lang="ru-RU" dirty="0"/>
              <a:t> </a:t>
            </a:r>
            <a:r>
              <a:rPr lang="en-US" dirty="0"/>
              <a:t>FP</a:t>
            </a:r>
            <a:endParaRPr lang="ru-RU" dirty="0"/>
          </a:p>
          <a:p>
            <a:r>
              <a:rPr lang="ru-RU" dirty="0"/>
              <a:t>Не все регистры поддерживают 8- и 16-битные операции</a:t>
            </a:r>
            <a:endParaRPr lang="en-US" dirty="0"/>
          </a:p>
          <a:p>
            <a:r>
              <a:rPr lang="ru-RU" dirty="0"/>
              <a:t>Почти все команды могут иметь операнды как в памяти, так и в регистрах</a:t>
            </a:r>
          </a:p>
          <a:p>
            <a:r>
              <a:rPr lang="ru-RU" dirty="0"/>
              <a:t>16 режимов адресации</a:t>
            </a:r>
            <a:endParaRPr lang="en-US" dirty="0"/>
          </a:p>
          <a:p>
            <a:r>
              <a:rPr lang="ru-RU" dirty="0"/>
              <a:t>Не все режимы адресации допустимы во всех ситуациях </a:t>
            </a:r>
          </a:p>
        </p:txBody>
      </p:sp>
    </p:spTree>
    <p:extLst>
      <p:ext uri="{BB962C8B-B14F-4D97-AF65-F5344CB8AC3E}">
        <p14:creationId xmlns:p14="http://schemas.microsoft.com/office/powerpoint/2010/main" val="134906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09829-0834-93E5-75C9-A688DD6D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 команды </a:t>
            </a:r>
            <a:r>
              <a:rPr lang="en-US" dirty="0"/>
              <a:t>VAX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E51FB4-201C-C166-773A-D37E19975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65" y="1794499"/>
            <a:ext cx="10362524" cy="43513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Команда без операндов: 1 байт </a:t>
            </a:r>
          </a:p>
          <a:p>
            <a:r>
              <a:rPr lang="ru-RU" dirty="0"/>
              <a:t>Команда с расширенным кодом операции: </a:t>
            </a:r>
            <a:br>
              <a:rPr lang="ru-RU" dirty="0"/>
            </a:br>
            <a:r>
              <a:rPr lang="ru-RU" dirty="0"/>
              <a:t>байт  </a:t>
            </a:r>
            <a:r>
              <a:rPr lang="en-US" dirty="0"/>
              <a:t>FC-FF </a:t>
            </a:r>
            <a:r>
              <a:rPr lang="ru-RU" dirty="0"/>
              <a:t>и код операции</a:t>
            </a:r>
          </a:p>
          <a:p>
            <a:r>
              <a:rPr lang="ru-RU" dirty="0"/>
              <a:t>Команда с операндами: </a:t>
            </a:r>
            <a:endParaRPr lang="en-US" dirty="0"/>
          </a:p>
          <a:p>
            <a:r>
              <a:rPr lang="ru-RU" dirty="0"/>
              <a:t>Команды могут иметь до пяти операндов</a:t>
            </a:r>
          </a:p>
          <a:p>
            <a:r>
              <a:rPr lang="ru-RU" dirty="0"/>
              <a:t>Есть команды с переменным числом операндов</a:t>
            </a:r>
          </a:p>
          <a:p>
            <a:r>
              <a:rPr lang="ru-RU" dirty="0"/>
              <a:t>Основные команды имеют два или три операнда</a:t>
            </a:r>
          </a:p>
          <a:p>
            <a:r>
              <a:rPr lang="ru-RU" dirty="0"/>
              <a:t>Каждый операнд кодируется битовой строкой от 1 до 6 байт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28634-6375-80A3-C21D-4A7A5D87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90688"/>
            <a:ext cx="1295400" cy="749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6E170-1AE8-AEB5-1FBA-636C2FE7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2439988"/>
            <a:ext cx="2527300" cy="6223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836B14-9C8A-F573-11F5-6DAFB2B11E57}"/>
              </a:ext>
            </a:extLst>
          </p:cNvPr>
          <p:cNvSpPr/>
          <p:nvPr/>
        </p:nvSpPr>
        <p:spPr>
          <a:xfrm>
            <a:off x="7033460" y="3259381"/>
            <a:ext cx="1102895" cy="300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op2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9F85FF-AACB-E5E1-4AA9-948A4C3AD8BD}"/>
              </a:ext>
            </a:extLst>
          </p:cNvPr>
          <p:cNvSpPr/>
          <p:nvPr/>
        </p:nvSpPr>
        <p:spPr>
          <a:xfrm>
            <a:off x="8136355" y="3262683"/>
            <a:ext cx="1102895" cy="300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op1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F1FD2C-5EF4-854E-4578-9F32FDDBDBE8}"/>
              </a:ext>
            </a:extLst>
          </p:cNvPr>
          <p:cNvSpPr/>
          <p:nvPr/>
        </p:nvSpPr>
        <p:spPr>
          <a:xfrm>
            <a:off x="9239250" y="3265985"/>
            <a:ext cx="1102895" cy="300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opcode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A1475D-C75B-2C87-A115-DFF4FB0B799D}"/>
              </a:ext>
            </a:extLst>
          </p:cNvPr>
          <p:cNvSpPr/>
          <p:nvPr/>
        </p:nvSpPr>
        <p:spPr>
          <a:xfrm>
            <a:off x="5925552" y="3256079"/>
            <a:ext cx="1102895" cy="300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28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C3038-6FBD-32B0-42EA-7867718A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</a:t>
            </a:r>
            <a:r>
              <a:rPr lang="en-US" dirty="0"/>
              <a:t>CISC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B82E9-6942-397E-0289-E894B6BFC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Complex Instruction Set Computer</a:t>
            </a:r>
          </a:p>
          <a:p>
            <a:r>
              <a:rPr lang="ru-RU" dirty="0"/>
              <a:t>Ругательный термин, придуманный разработчиками </a:t>
            </a:r>
            <a:r>
              <a:rPr lang="en-US" dirty="0"/>
              <a:t>RISC (load/store)</a:t>
            </a:r>
            <a:endParaRPr lang="ru-RU" dirty="0"/>
          </a:p>
          <a:p>
            <a:r>
              <a:rPr lang="ru-RU" dirty="0"/>
              <a:t>Формальное определение – все, что не </a:t>
            </a:r>
            <a:r>
              <a:rPr lang="en-US" dirty="0"/>
              <a:t>load/store</a:t>
            </a:r>
          </a:p>
          <a:p>
            <a:r>
              <a:rPr lang="ru-RU" dirty="0"/>
              <a:t>Философский вопрос – можно ли считать </a:t>
            </a:r>
            <a:r>
              <a:rPr lang="en-US" dirty="0"/>
              <a:t>CISC </a:t>
            </a:r>
            <a:r>
              <a:rPr lang="ru-RU" dirty="0"/>
              <a:t>компьютеры «второго поколения» (</a:t>
            </a:r>
            <a:r>
              <a:rPr lang="en-US" dirty="0"/>
              <a:t>IBM 700/7000, CDC 1604, </a:t>
            </a:r>
            <a:r>
              <a:rPr lang="ru-RU" dirty="0"/>
              <a:t>БЭСМ-6)</a:t>
            </a:r>
            <a:r>
              <a:rPr lang="en-US" dirty="0"/>
              <a:t> </a:t>
            </a:r>
            <a:r>
              <a:rPr lang="ru-RU" dirty="0"/>
              <a:t>и первые 8битные микропроцессоры? (по-моему нет)</a:t>
            </a:r>
            <a:endParaRPr lang="en-US" dirty="0"/>
          </a:p>
          <a:p>
            <a:r>
              <a:rPr lang="ru-RU" dirty="0"/>
              <a:t>Популярные </a:t>
            </a:r>
            <a:r>
              <a:rPr lang="en-US" dirty="0"/>
              <a:t>CISC </a:t>
            </a:r>
            <a:r>
              <a:rPr lang="ru-RU" dirty="0"/>
              <a:t>архитектуры</a:t>
            </a:r>
            <a:r>
              <a:rPr lang="en-US" dirty="0"/>
              <a:t>:</a:t>
            </a:r>
            <a:endParaRPr lang="ru-RU" dirty="0"/>
          </a:p>
          <a:p>
            <a:pPr lvl="1"/>
            <a:r>
              <a:rPr lang="en-US" dirty="0"/>
              <a:t>IBM 360/370/390/</a:t>
            </a:r>
            <a:r>
              <a:rPr lang="en-US" dirty="0" err="1"/>
              <a:t>Zsystem</a:t>
            </a:r>
            <a:endParaRPr lang="en-US" dirty="0"/>
          </a:p>
          <a:p>
            <a:pPr lvl="1"/>
            <a:r>
              <a:rPr lang="en-US" dirty="0"/>
              <a:t>DEC PDP-11</a:t>
            </a:r>
          </a:p>
          <a:p>
            <a:pPr lvl="1"/>
            <a:r>
              <a:rPr lang="en-US" dirty="0"/>
              <a:t>DEC VAX</a:t>
            </a:r>
          </a:p>
          <a:p>
            <a:pPr lvl="1"/>
            <a:r>
              <a:rPr lang="en-US" dirty="0"/>
              <a:t>Intel 8086/x86/amd64</a:t>
            </a:r>
          </a:p>
          <a:p>
            <a:pPr lvl="1"/>
            <a:r>
              <a:rPr lang="en-US" dirty="0"/>
              <a:t>Motorola MC680x0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79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553E6-7C71-DEAD-C535-8AD6EAA6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 операнда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BB44F4-2E2E-B055-9D65-29C9689F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Первый байт операнда состоит из двух 4-битных полей: номера регистра и кода режима адресации</a:t>
            </a:r>
          </a:p>
          <a:p>
            <a:r>
              <a:rPr lang="ru-RU" dirty="0"/>
              <a:t>В зависимости от режима адресации, могут быть добавлены дополнительные поля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04F92-7D66-9420-C798-82E3744C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27" y="3996406"/>
            <a:ext cx="3166746" cy="17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7A6B0-E01A-0D18-50BA-5DDEECA2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Режимы адресации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9426B-A18C-74CF-F500-419EAA21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2BB1E-215B-525A-06CB-49B6193B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7" y="1825625"/>
            <a:ext cx="10864785" cy="42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6415E-C290-91D2-8619-C3AEE362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означают буковки в таблице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591853-54DF-9F8C-FB1F-450D498C8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7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3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9644C-A573-1D0E-8D5F-4BB790BE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ru-RU" sz="4000"/>
              <a:t>Самый интересный режим адресации 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6F134-7B1F-0352-422B-D36E7AA1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1146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" dirty="0">
                <a:effectLst/>
                <a:latin typeface="Lucida Console" panose="020B0609040504020204" pitchFamily="49" charset="0"/>
              </a:rPr>
              <a:t>OA = BOA + {size * (Rx)}</a:t>
            </a:r>
            <a:br>
              <a:rPr lang="en" dirty="0">
                <a:latin typeface="Lucida Console" panose="020B0609040504020204" pitchFamily="49" charset="0"/>
              </a:rPr>
            </a:br>
            <a:r>
              <a:rPr lang="en" dirty="0">
                <a:effectLst/>
                <a:latin typeface="Lucida Console" panose="020B0609040504020204" pitchFamily="49" charset="0"/>
              </a:rPr>
              <a:t>operand = (OA)</a:t>
            </a:r>
            <a:endParaRPr lang="en-US" sz="4000" dirty="0">
              <a:latin typeface="Lucida Console" panose="020B0609040504020204" pitchFamily="49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E477EA-63E6-FB84-DD04-52E818DE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4" y="2606629"/>
            <a:ext cx="10515595" cy="34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61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F5C72-F7D3-5FDF-04D1-F0A89BC5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3000"/>
              <a:t>Команда с переменным числом операндов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0E1C5-A154-F02F-6051-1C3BE84D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" sz="2200">
                <a:effectLst/>
                <a:latin typeface="Arial" panose="020B0604020202020204" pitchFamily="34" charset="0"/>
              </a:rPr>
              <a:t>Cas</a:t>
            </a:r>
            <a:r>
              <a:rPr lang="en-US" sz="2200">
                <a:latin typeface="Arial" panose="020B0604020202020204" pitchFamily="34" charset="0"/>
              </a:rPr>
              <a:t>e</a:t>
            </a:r>
          </a:p>
          <a:p>
            <a:pPr marL="0" indent="0">
              <a:buNone/>
            </a:pPr>
            <a:r>
              <a:rPr lang="en" sz="2200">
                <a:effectLst/>
                <a:latin typeface="Lucida Console" panose="020B0609040504020204" pitchFamily="49" charset="0"/>
              </a:rPr>
              <a:t>opcode selector.rx. base.rx. limit.rx.</a:t>
            </a:r>
            <a:br>
              <a:rPr lang="en" sz="2200">
                <a:latin typeface="Lucida Console" panose="020B0609040504020204" pitchFamily="49" charset="0"/>
              </a:rPr>
            </a:br>
            <a:r>
              <a:rPr lang="en" sz="2200">
                <a:effectLst/>
                <a:latin typeface="Lucida Console" panose="020B0609040504020204" pitchFamily="49" charset="0"/>
              </a:rPr>
              <a:t>displ[</a:t>
            </a:r>
            <a:r>
              <a:rPr lang="en" sz="2200">
                <a:latin typeface="Lucida Console" panose="020B0609040504020204" pitchFamily="49" charset="0"/>
              </a:rPr>
              <a:t>0].</a:t>
            </a:r>
            <a:r>
              <a:rPr lang="en" sz="2200">
                <a:effectLst/>
                <a:latin typeface="Lucida Console" panose="020B0609040504020204" pitchFamily="49" charset="0"/>
              </a:rPr>
              <a:t>bw ..... displ[limit</a:t>
            </a:r>
            <a:r>
              <a:rPr lang="en-US" sz="2200">
                <a:latin typeface="Lucida Console" panose="020B0609040504020204" pitchFamily="49" charset="0"/>
              </a:rPr>
              <a:t>]</a:t>
            </a:r>
            <a:r>
              <a:rPr lang="en" sz="2200">
                <a:effectLst/>
                <a:latin typeface="Lucida Console" panose="020B0609040504020204" pitchFamily="49" charset="0"/>
              </a:rPr>
              <a:t>.bw</a:t>
            </a:r>
            <a:endParaRPr lang="ru-RU" sz="2200">
              <a:latin typeface="Lucida Console" panose="020B0609040504020204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930C2-6528-F731-51A7-79E478B2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29" y="640080"/>
            <a:ext cx="502005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7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2B8B8-FF84-C951-B3EF-62C29CBD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общего у популярных </a:t>
            </a:r>
            <a:r>
              <a:rPr lang="en-US" dirty="0"/>
              <a:t>CISC?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AC3DA-A8F3-9508-3CAC-DF4DBED7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Регистры общего назначения (</a:t>
            </a:r>
            <a:r>
              <a:rPr lang="en-US" dirty="0"/>
              <a:t>general purpose register)</a:t>
            </a:r>
            <a:br>
              <a:rPr lang="en-US" dirty="0"/>
            </a:br>
            <a:r>
              <a:rPr lang="ru-RU" dirty="0"/>
              <a:t>могут хранить как данные, так и адреса</a:t>
            </a:r>
          </a:p>
          <a:p>
            <a:pPr lvl="1"/>
            <a:r>
              <a:rPr lang="ru-RU" dirty="0"/>
              <a:t>Это отличает их от компьютеров второго поколения, где были отдельные арифметические и индексные (адресные) регистры</a:t>
            </a:r>
          </a:p>
          <a:p>
            <a:r>
              <a:rPr lang="ru-RU" dirty="0"/>
              <a:t>Много «режимов адресации»</a:t>
            </a:r>
          </a:p>
          <a:p>
            <a:pPr lvl="1"/>
            <a:r>
              <a:rPr lang="ru-RU" dirty="0"/>
              <a:t>Все команды могут иметь операнды в памяти.  Например, команда </a:t>
            </a:r>
            <a:r>
              <a:rPr lang="en-US" dirty="0"/>
              <a:t>ADD </a:t>
            </a:r>
            <a:r>
              <a:rPr lang="ru-RU" dirty="0"/>
              <a:t>может сложить не только регистр с регистром, но и регистр с памятью</a:t>
            </a:r>
          </a:p>
          <a:p>
            <a:pPr lvl="1"/>
            <a:r>
              <a:rPr lang="ru-RU" dirty="0"/>
              <a:t>Способ формирования адреса в памяти может быть довольно сложным (это мы видели и в </a:t>
            </a:r>
            <a:r>
              <a:rPr lang="en-US" dirty="0"/>
              <a:t>ARM)</a:t>
            </a:r>
          </a:p>
          <a:p>
            <a:r>
              <a:rPr lang="ru-RU" dirty="0"/>
              <a:t>Команды переменной длины</a:t>
            </a:r>
            <a:endParaRPr lang="en-US" dirty="0"/>
          </a:p>
          <a:p>
            <a:r>
              <a:rPr lang="ru-RU" dirty="0"/>
              <a:t>Память с байтовой адресацией</a:t>
            </a:r>
          </a:p>
        </p:txBody>
      </p:sp>
    </p:spTree>
    <p:extLst>
      <p:ext uri="{BB962C8B-B14F-4D97-AF65-F5344CB8AC3E}">
        <p14:creationId xmlns:p14="http://schemas.microsoft.com/office/powerpoint/2010/main" val="89410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C87EE-BDE7-08E5-30C9-6DFF0D6A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PDP-11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D1AE7-DC75-C03F-C37F-4F8EAAB84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Первый компьютер семейства выпущен в 1970 году</a:t>
            </a:r>
          </a:p>
          <a:p>
            <a:r>
              <a:rPr lang="ru-RU" dirty="0"/>
              <a:t>Первый компьютер </a:t>
            </a:r>
            <a:r>
              <a:rPr lang="en-US" dirty="0"/>
              <a:t>DEC </a:t>
            </a:r>
            <a:r>
              <a:rPr lang="ru-RU" dirty="0"/>
              <a:t>с байтовой адресацией</a:t>
            </a:r>
          </a:p>
          <a:p>
            <a:r>
              <a:rPr lang="ru-RU" dirty="0"/>
              <a:t>Одна из последних </a:t>
            </a:r>
            <a:r>
              <a:rPr lang="en-US" dirty="0"/>
              <a:t>ISA, </a:t>
            </a:r>
            <a:r>
              <a:rPr lang="ru-RU" dirty="0"/>
              <a:t>ориентированных на человека </a:t>
            </a:r>
            <a:br>
              <a:rPr lang="ru-RU" dirty="0"/>
            </a:br>
            <a:r>
              <a:rPr lang="ru-RU" dirty="0"/>
              <a:t>большинство более поздних предполагают, что код пишет компилятор</a:t>
            </a:r>
          </a:p>
          <a:p>
            <a:r>
              <a:rPr lang="ru-RU" dirty="0"/>
              <a:t>Семейство включает как «шкафы» на дискретных компонентах, так и микросхемы (</a:t>
            </a:r>
            <a:r>
              <a:rPr lang="en-US" dirty="0"/>
              <a:t>LSI-11, F11/J11)</a:t>
            </a:r>
            <a:endParaRPr lang="ru-RU" dirty="0"/>
          </a:p>
          <a:p>
            <a:r>
              <a:rPr lang="ru-RU" dirty="0"/>
              <a:t>Клонировались в СССР</a:t>
            </a:r>
            <a:r>
              <a:rPr lang="en-US" dirty="0"/>
              <a:t>/</a:t>
            </a:r>
            <a:r>
              <a:rPr lang="ru-RU" dirty="0"/>
              <a:t>СЭВ (СМ-4, Электроника-60)</a:t>
            </a:r>
          </a:p>
          <a:p>
            <a:r>
              <a:rPr lang="ru-RU" dirty="0"/>
              <a:t>Широко использовались в промышленных контроллерах, например в станках с ЧПУ и промышленных роботах</a:t>
            </a:r>
          </a:p>
          <a:p>
            <a:r>
              <a:rPr lang="en-US" dirty="0"/>
              <a:t>DEC </a:t>
            </a:r>
            <a:r>
              <a:rPr lang="ru-RU" dirty="0"/>
              <a:t>прекратил производство в 1997 году</a:t>
            </a:r>
            <a:r>
              <a:rPr lang="en-US" dirty="0"/>
              <a:t>;</a:t>
            </a:r>
            <a:r>
              <a:rPr lang="ru-RU" dirty="0"/>
              <a:t> мелкосерийное производство по заказу продолжается до сих пор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74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C128B-E622-A2AE-C0E8-215BF3E7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PDP-11/</a:t>
            </a:r>
            <a:r>
              <a:rPr lang="ru-RU" dirty="0"/>
              <a:t>7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147E579-0086-836B-26DA-E6CF0161E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ru-RU" sz="2000" dirty="0"/>
              <a:t>Сам компьютер – это модуль в шкафу на заднем плане</a:t>
            </a:r>
          </a:p>
          <a:p>
            <a:r>
              <a:rPr lang="ru-RU" sz="2000" dirty="0"/>
              <a:t>Еще два шкафа – это лентопротяжки </a:t>
            </a:r>
          </a:p>
          <a:p>
            <a:r>
              <a:rPr lang="ru-RU" sz="2000" dirty="0"/>
              <a:t>На первом плане – видеотерминал и телетайп</a:t>
            </a:r>
            <a:endParaRPr lang="en-US" sz="20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691132C-89FC-7298-63AB-EB487599D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r="19559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64912-A4BA-37F4-4B87-7E7618C8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ru-RU" sz="4000" dirty="0"/>
              <a:t>Просто картинка из документации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F64E2B-2787-AF6A-A5EF-DFB44F81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5391016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https://</a:t>
            </a:r>
            <a:r>
              <a:rPr lang="en-US" sz="2000" dirty="0" err="1"/>
              <a:t>bitsavers.org</a:t>
            </a:r>
            <a:r>
              <a:rPr lang="en-US" sz="2000" dirty="0"/>
              <a:t>/pdf/dec/pdp11/handbooks/PDP11_Handbook1979.pdf</a:t>
            </a:r>
          </a:p>
        </p:txBody>
      </p:sp>
      <p:pic>
        <p:nvPicPr>
          <p:cNvPr id="4" name="Объект 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D8C8E60-813A-6454-60AC-E900D735F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07" y="643234"/>
            <a:ext cx="4255904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551CA-8DCC-9AA9-FC2A-C414ACE8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PDP-11/23 </a:t>
            </a:r>
            <a:r>
              <a:rPr lang="ru-RU" dirty="0"/>
              <a:t>и </a:t>
            </a:r>
            <a:r>
              <a:rPr lang="en-US" dirty="0"/>
              <a:t>J11</a:t>
            </a:r>
            <a:endParaRPr lang="ru-RU" dirty="0"/>
          </a:p>
        </p:txBody>
      </p:sp>
      <p:pic>
        <p:nvPicPr>
          <p:cNvPr id="2054" name="Picture 6" descr="DEC &quot;Jaws-11&quot; (J11) Chipset">
            <a:extLst>
              <a:ext uri="{FF2B5EF4-FFF2-40B4-BE49-F238E27FC236}">
                <a16:creationId xmlns:a16="http://schemas.microsoft.com/office/drawing/2014/main" id="{5EB55D47-75C1-39E4-90CC-81A738CB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69" y="2800350"/>
            <a:ext cx="5636855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B43F68B-5868-039F-362F-1388A23C2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5879920" cy="35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6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A50B4-64D5-F3B6-9635-595E4277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PDP-11 ISA (Instruction Set Architecture)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B7FBD-1B81-84EA-F2AA-825E18D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16-</a:t>
            </a:r>
            <a:r>
              <a:rPr lang="ru-RU" dirty="0"/>
              <a:t>битные данные и адреса</a:t>
            </a:r>
          </a:p>
          <a:p>
            <a:r>
              <a:rPr lang="ru-RU" dirty="0"/>
              <a:t>Байтовая адресация, 64кб памяти доступно одновременно</a:t>
            </a:r>
          </a:p>
          <a:p>
            <a:r>
              <a:rPr lang="ru-RU" dirty="0"/>
              <a:t>Старшие модели имели диспетчер памяти, позволявший использовать до 4Мб ОЗУ</a:t>
            </a:r>
          </a:p>
          <a:p>
            <a:r>
              <a:rPr lang="ru-RU" dirty="0"/>
              <a:t>8 регистров общего назначения, включая </a:t>
            </a:r>
            <a:r>
              <a:rPr lang="en-US" dirty="0"/>
              <a:t>PC </a:t>
            </a:r>
            <a:r>
              <a:rPr lang="ru-RU" dirty="0"/>
              <a:t>и </a:t>
            </a:r>
            <a:r>
              <a:rPr lang="en-US" dirty="0"/>
              <a:t>SP</a:t>
            </a:r>
          </a:p>
          <a:p>
            <a:r>
              <a:rPr lang="en-US" dirty="0"/>
              <a:t>8 </a:t>
            </a:r>
            <a:r>
              <a:rPr lang="ru-RU" dirty="0"/>
              <a:t>«режимов адресации»</a:t>
            </a:r>
          </a:p>
          <a:p>
            <a:r>
              <a:rPr lang="ru-RU" dirty="0"/>
              <a:t>Двухадресные команды</a:t>
            </a:r>
          </a:p>
          <a:p>
            <a:r>
              <a:rPr lang="ru-RU" dirty="0"/>
              <a:t>Почти все команды обработки данных имеют байтовую и 16-битную формы</a:t>
            </a:r>
          </a:p>
          <a:p>
            <a:r>
              <a:rPr lang="ru-RU" dirty="0"/>
              <a:t>Опциональный сопроцессор с плавающей точкой</a:t>
            </a:r>
          </a:p>
        </p:txBody>
      </p:sp>
    </p:spTree>
    <p:extLst>
      <p:ext uri="{BB962C8B-B14F-4D97-AF65-F5344CB8AC3E}">
        <p14:creationId xmlns:p14="http://schemas.microsoft.com/office/powerpoint/2010/main" val="357262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E235D-7C09-8F5F-9A1A-F0B418CA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Логическая структура процессора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0FC130-8C71-E251-EA7C-4F2C4B92D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46115"/>
            <a:ext cx="6780700" cy="47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57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844</Words>
  <Application>Microsoft Macintosh PowerPoint</Application>
  <PresentationFormat>Широкоэкранный</PresentationFormat>
  <Paragraphs>123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Lucida Console</vt:lpstr>
      <vt:lpstr>Тема Office</vt:lpstr>
      <vt:lpstr>Complex Instruction Set Computers PDP-11</vt:lpstr>
      <vt:lpstr>Что такое CISC</vt:lpstr>
      <vt:lpstr>Что общего у популярных CISC?</vt:lpstr>
      <vt:lpstr>PDP-11</vt:lpstr>
      <vt:lpstr>PDP-11/70</vt:lpstr>
      <vt:lpstr>Просто картинка из документации</vt:lpstr>
      <vt:lpstr>PDP-11/23 и J11</vt:lpstr>
      <vt:lpstr>PDP-11 ISA (Instruction Set Architecture)</vt:lpstr>
      <vt:lpstr>Логическая структура процессора</vt:lpstr>
      <vt:lpstr>Форматы одноадресной и двухадресной команд</vt:lpstr>
      <vt:lpstr>Режимы адресации</vt:lpstr>
      <vt:lpstr>То же самое в виде картинок</vt:lpstr>
      <vt:lpstr>То же самое в виде картинок</vt:lpstr>
      <vt:lpstr>Чего не хватает?</vt:lpstr>
      <vt:lpstr>Пример программы</vt:lpstr>
      <vt:lpstr>Чуть более интересная программа</vt:lpstr>
      <vt:lpstr>Следующий шаг: DEC VAX</vt:lpstr>
      <vt:lpstr>Основная информация о VAX</vt:lpstr>
      <vt:lpstr>Синтаксис команды VAX</vt:lpstr>
      <vt:lpstr>Синтаксис операнда</vt:lpstr>
      <vt:lpstr>Режимы адресации</vt:lpstr>
      <vt:lpstr>Что означают буковки в таблице</vt:lpstr>
      <vt:lpstr>Самый интересный режим адресации 4</vt:lpstr>
      <vt:lpstr>Команда с переменным числом операндов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Instruction Set Computers PDP-11</dc:title>
  <dc:subject/>
  <dc:creator>Dmitry Irtegov</dc:creator>
  <cp:keywords/>
  <dc:description/>
  <cp:lastModifiedBy>Dmitry Irtegov</cp:lastModifiedBy>
  <cp:revision>3</cp:revision>
  <dcterms:created xsi:type="dcterms:W3CDTF">2023-03-25T04:56:32Z</dcterms:created>
  <dcterms:modified xsi:type="dcterms:W3CDTF">2023-03-27T05:22:08Z</dcterms:modified>
  <cp:category/>
</cp:coreProperties>
</file>