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72" r:id="rId12"/>
    <p:sldId id="265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FE26F-1E86-9945-89CE-91D5EB7B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114FBF-67DA-8441-8968-9B9B414A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1066D-2299-244F-BA34-D80E15E4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A9168-E642-884E-AFC8-DA213A69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A6354-5F02-2F46-B50E-81A9104B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3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6A054-A4A7-AB41-BCA8-8508A2D9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CC6CAC-0F0C-0C4B-A3D6-B8F0DC8B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0D59C-EDA2-AA42-9032-CFC9D2D3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FCD0A-57A5-CB4C-97C5-909DABFA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EBC3F-822F-4C4D-9FED-A66FAB9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C25EE6-BDAE-274D-BE69-DC2646E75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99ECA5-9E50-1A48-B8E5-F24F660E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D97E7-999D-E645-B9ED-9F98581C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C4A97-7CE4-774C-8783-35690A2B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ABF22-6484-1442-AF63-86F0D253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A25B-06DE-574C-9E17-4758D196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54A8B-5E84-754D-A5CA-30BDAD7F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9F9F8-31E0-3643-8339-D1004251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BD1B7-4E01-3244-AA36-E53D78D8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103B6-FC39-A04A-AEA5-05AC984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3049C-C030-E642-8F0B-A380A362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23424-1ADE-0D48-813E-B64CC68FA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676C7-6978-644B-A31B-A8309477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7C293-C4A4-D444-BE43-F8C76382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6F338-7CA7-E745-9970-141ED70E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02071-E38C-C743-96E8-0D2FA973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A1A18-931B-0445-AD21-216EF1E9B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84DB4C-C9BC-EA49-B60F-5DAB32BCB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B44A4-A730-E841-82D6-480B9023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099EF1-570F-4D43-ACDF-74A9EB1A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DAEA66-567B-6C46-91F8-D31B2565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1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BBA26-4E12-7B43-91A4-E082F84A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D99511-2BA8-7943-AAE9-AC234ECD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5F1B7A-C7B7-2F49-BD66-C3399657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DE0C7-05C6-B34C-BE6B-43C77940B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2CA993-3CA3-0A49-861E-AA370E9E6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DF92EF-CC81-1A4D-AF7E-784196E2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5F0416-6CAE-814E-84D1-6CA115AE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40B6AD-0C0C-2E46-9E95-94DEA1D3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6B51-1EF4-3443-A42D-126AE6D5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8A4726-632E-7B46-959B-C68A15A4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057326-860E-534A-9498-C383D984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5EB650-B9C2-4342-A8C1-6B0EB311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DCE2EE-0FC7-FD44-B38D-5BBEF78F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9CCD50-B3FB-AC46-97EE-93D31D3A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7C66C-C86D-214B-9958-4F2640C1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1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5FCD5-30C1-6042-836C-20FF2A15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94028-3CBF-414D-AAA8-7A927E18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DB9E6C-3435-5B4D-BB54-1AAF2783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2BEBF-05C9-9441-B8E9-C2D2001B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34389-F011-984E-B32A-33572704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A93F91-35BF-204E-9CB4-8678637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97313-176C-B14E-A54D-E7F550B4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3BD78C-FF77-E946-BA7C-6A0745B34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F94395-405E-D249-8AF7-912B6DFCF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7C87A-07BD-1A4D-9ABD-11912DEA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E53A21-CBC1-7E4A-A3CB-561D82F0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FA714-6F5B-E547-B048-5EAE31C3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1E65D-F26C-0D46-8335-FA7B1AC4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83E53-7755-7F41-ACEE-A45588380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8C95A-FD26-AC4E-94DF-F7B591BB3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1DA8-55F2-B34B-BB6C-665BAB1207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6909-0610-1042-98DD-FBCB668D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86539-A040-A142-92CD-F17F2942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C95A-389D-A64D-90AA-726A2B91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249F-3583-B642-910F-6BF33E2D5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Жесткие диски</a:t>
            </a:r>
            <a:br>
              <a:rPr lang="ru-RU" dirty="0"/>
            </a:br>
            <a:r>
              <a:rPr lang="ru-RU" dirty="0"/>
              <a:t>и </a:t>
            </a:r>
            <a:r>
              <a:rPr lang="en-US" dirty="0"/>
              <a:t>SSD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E01C5C-2421-154C-8552-A13400139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0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AAB7A-B774-8B41-AE19-6E533BA3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Дисковые массивы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6B6AD-E319-8142-8502-BDD5A144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RAID – Redundant Array of Inexpensive Disks</a:t>
            </a:r>
          </a:p>
          <a:p>
            <a:r>
              <a:rPr lang="ru-RU" sz="3200" dirty="0"/>
              <a:t>Может быть реализован </a:t>
            </a:r>
            <a:endParaRPr lang="en-US" sz="3200" dirty="0"/>
          </a:p>
          <a:p>
            <a:pPr lvl="1"/>
            <a:r>
              <a:rPr lang="ru-RU" sz="2800" dirty="0" err="1"/>
              <a:t>Программно</a:t>
            </a:r>
            <a:r>
              <a:rPr lang="ru-RU" sz="2800" dirty="0"/>
              <a:t> (на уровне драйверов диска)</a:t>
            </a:r>
            <a:endParaRPr lang="en-US" sz="2800" dirty="0"/>
          </a:p>
          <a:p>
            <a:pPr lvl="1"/>
            <a:r>
              <a:rPr lang="ru-RU" sz="2800" dirty="0" err="1"/>
              <a:t>Аппаратно</a:t>
            </a:r>
            <a:r>
              <a:rPr lang="ru-RU" sz="2800" dirty="0"/>
              <a:t> (плата контроллера)</a:t>
            </a:r>
          </a:p>
          <a:p>
            <a:pPr lvl="1"/>
            <a:r>
              <a:rPr lang="ru-RU" sz="2800" dirty="0"/>
              <a:t>В отдельном корпусе (обычно используется для доступа </a:t>
            </a:r>
            <a:r>
              <a:rPr lang="en-US" sz="2800" dirty="0"/>
              <a:t>iSCSI/NFS)</a:t>
            </a:r>
            <a:endParaRPr lang="ru-RU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39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1F117-A04B-134C-A4C8-5DCFD395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851C1-9458-D44A-880E-D65A4C20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логическое объединение двух или более дисков</a:t>
            </a:r>
          </a:p>
          <a:p>
            <a:pPr lvl="1"/>
            <a:r>
              <a:rPr lang="ru-RU" sz="3200" dirty="0"/>
              <a:t>Строго говоря, не </a:t>
            </a:r>
            <a:r>
              <a:rPr lang="en-US" sz="3200" dirty="0"/>
              <a:t>RAID, </a:t>
            </a:r>
            <a:r>
              <a:rPr lang="ru-RU" sz="3200" dirty="0"/>
              <a:t>так как не избыточно</a:t>
            </a:r>
          </a:p>
          <a:p>
            <a:pPr lvl="1"/>
            <a:r>
              <a:rPr lang="ru-RU" sz="3200" dirty="0"/>
              <a:t>Повышает производительность</a:t>
            </a:r>
          </a:p>
          <a:p>
            <a:pPr lvl="1"/>
            <a:r>
              <a:rPr lang="ru-RU" sz="3200" dirty="0"/>
              <a:t>Увеличивает единичный объем</a:t>
            </a:r>
          </a:p>
          <a:p>
            <a:pPr lvl="1"/>
            <a:r>
              <a:rPr lang="ru-RU" sz="3200" dirty="0"/>
              <a:t>Вероятность отказа всего массива </a:t>
            </a:r>
            <a:r>
              <a:rPr lang="en-US" sz="3200" dirty="0"/>
              <a:t>~= N*P, </a:t>
            </a:r>
            <a:br>
              <a:rPr lang="en-US" sz="3200" dirty="0"/>
            </a:br>
            <a:r>
              <a:rPr lang="ru-RU" sz="3200" dirty="0"/>
              <a:t>где </a:t>
            </a:r>
            <a:r>
              <a:rPr lang="en-US" sz="3200" dirty="0"/>
              <a:t>N – </a:t>
            </a:r>
            <a:r>
              <a:rPr lang="ru-RU" sz="3200" dirty="0"/>
              <a:t>количество дисков, </a:t>
            </a:r>
            <a:br>
              <a:rPr lang="ru-RU" sz="3200" dirty="0"/>
            </a:br>
            <a:r>
              <a:rPr lang="en-US" sz="3200" dirty="0"/>
              <a:t>P – </a:t>
            </a:r>
            <a:r>
              <a:rPr lang="ru-RU" sz="3200" dirty="0"/>
              <a:t>вероятность отказа одного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0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11FC1-4EC5-194C-B2D7-59E249B6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JBOD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0A4E-13E1-0B4D-BCC0-3CE2B3C5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Bunch Of</a:t>
            </a:r>
            <a:r>
              <a:rPr lang="ru-RU" dirty="0"/>
              <a:t> </a:t>
            </a:r>
            <a:r>
              <a:rPr lang="en-US" dirty="0"/>
              <a:t>Disks, </a:t>
            </a:r>
            <a:br>
              <a:rPr lang="ru-RU" dirty="0"/>
            </a:br>
            <a:r>
              <a:rPr lang="ru-RU" dirty="0"/>
              <a:t>также известно как конкатенация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EB73AB-5471-7C41-9A84-2C9DB76F7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8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6CE55-6F65-5E45-B118-DC232F81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 0 (striping)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8A82A3-2C3A-174C-A6A4-0F4D98CC2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336" y="492573"/>
            <a:ext cx="382251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22067-587E-024D-9D4C-A83EAB52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 1 (зеркало)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C38BC2-BAC2-F24B-9000-90BA7E51B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336" y="492573"/>
            <a:ext cx="382251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372B9-2922-BA40-8DB8-009541A2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RAID 4</a:t>
            </a:r>
            <a:endParaRPr lang="ru-RU" sz="2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506674-73DC-4E01-A03B-9AD841A1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92500"/>
          </a:bodyPr>
          <a:lstStyle/>
          <a:p>
            <a:r>
              <a:rPr lang="ru-RU" dirty="0"/>
              <a:t>Минимум 3 диска</a:t>
            </a:r>
          </a:p>
          <a:p>
            <a:r>
              <a:rPr lang="ru-RU" dirty="0"/>
              <a:t>На одном диске размещена четность </a:t>
            </a:r>
            <a:br>
              <a:rPr lang="en-US" dirty="0"/>
            </a:br>
            <a:r>
              <a:rPr lang="en-US" dirty="0"/>
              <a:t>XOR A1..A3</a:t>
            </a:r>
          </a:p>
          <a:p>
            <a:r>
              <a:rPr lang="ru-RU" dirty="0"/>
              <a:t>Запись в любой из секторов требует записи на диск с четностью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E79F2-3064-274B-9203-37B80BDE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763" y="1033467"/>
            <a:ext cx="6250769" cy="46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3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99DCD-91E0-CD4C-AEB9-2BAD1CF5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RAID 5</a:t>
            </a:r>
            <a:endParaRPr lang="ru-RU" sz="2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0DA2A8-05D0-40A6-917A-BD464C1F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ru-RU" sz="3200" dirty="0"/>
              <a:t>Четность распределена по всем дискам</a:t>
            </a:r>
            <a:endParaRPr lang="en-US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E4F38A-D7E6-C845-81D4-21110F38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763" y="1033467"/>
            <a:ext cx="6250769" cy="46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0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D133-1C79-D845-A43B-733EDB4E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Многоуровневые </a:t>
            </a:r>
            <a:r>
              <a:rPr lang="en-US" dirty="0"/>
              <a:t>RAID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FC6D1-4A81-B94D-B098-39E49BC9E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50 – JBOD </a:t>
            </a:r>
            <a:r>
              <a:rPr lang="ru-RU" dirty="0"/>
              <a:t>или </a:t>
            </a:r>
            <a:r>
              <a:rPr lang="en-US" dirty="0"/>
              <a:t>stripe set </a:t>
            </a:r>
            <a:r>
              <a:rPr lang="ru-RU" dirty="0"/>
              <a:t>из двух массивов </a:t>
            </a:r>
            <a:r>
              <a:rPr lang="en-US" dirty="0"/>
              <a:t>RAID5 </a:t>
            </a:r>
            <a:endParaRPr lang="ru-RU" dirty="0"/>
          </a:p>
          <a:p>
            <a:r>
              <a:rPr lang="en-US" dirty="0"/>
              <a:t>RAID 10 – </a:t>
            </a:r>
            <a:r>
              <a:rPr lang="ru-RU" dirty="0"/>
              <a:t>зеркало из двух </a:t>
            </a:r>
            <a:r>
              <a:rPr lang="en-US" dirty="0"/>
              <a:t>stripe set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8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E0D76-B289-6D46-94A0-27EC7699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Устройство жесткого диска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F13E47-F50A-1C4E-BE50-ADC36962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822" y="1092419"/>
            <a:ext cx="6553545" cy="46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ACD7D-08E3-1945-A480-BEE5C61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ru-RU" sz="2800"/>
              <a:t>Геометрия диска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2C2A2D-2E7B-4B93-82D9-48EC3E6E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ru-RU" sz="2400" dirty="0"/>
              <a:t>Цилиндр – все дорожки, соответствующие одному положению блока головок</a:t>
            </a:r>
          </a:p>
          <a:p>
            <a:r>
              <a:rPr lang="ru-RU" sz="2400" dirty="0"/>
              <a:t>Сектор – минимальная единица записи</a:t>
            </a:r>
            <a:br>
              <a:rPr lang="ru-RU" sz="2400" dirty="0"/>
            </a:br>
            <a:r>
              <a:rPr lang="ru-RU" sz="2400" dirty="0"/>
              <a:t>(обычно 512 байт)</a:t>
            </a:r>
            <a:endParaRPr lang="en-US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FB77FF-D14F-FF49-BBA7-CB26AF3D6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7994" y="643467"/>
            <a:ext cx="503030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CE692-3CFE-3048-AE7B-F27AE0E4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12360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Секторы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11CAC6B-9507-4868-8034-0157CFED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2353056"/>
            <a:ext cx="3147848" cy="312283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Преамбула обычно содержит </a:t>
            </a:r>
          </a:p>
          <a:p>
            <a:pPr lvl="1"/>
            <a:r>
              <a:rPr lang="ru-RU" sz="1800" dirty="0">
                <a:solidFill>
                  <a:srgbClr val="FFFFFF"/>
                </a:solidFill>
              </a:rPr>
              <a:t>синхросигнал (маркер начала записи), </a:t>
            </a:r>
          </a:p>
          <a:p>
            <a:pPr lvl="1"/>
            <a:r>
              <a:rPr lang="ru-RU" sz="1800" dirty="0">
                <a:solidFill>
                  <a:srgbClr val="FFFFFF"/>
                </a:solidFill>
              </a:rPr>
              <a:t>номер дорожки (для обнаружения ошибок позиционирования головки)</a:t>
            </a:r>
          </a:p>
          <a:p>
            <a:pPr lvl="1"/>
            <a:r>
              <a:rPr lang="ru-RU" sz="1800" dirty="0">
                <a:solidFill>
                  <a:srgbClr val="FFFFFF"/>
                </a:solidFill>
              </a:rPr>
              <a:t>номер сектора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5FA671-1D18-3C43-8074-B77C30A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539" y="1829836"/>
            <a:ext cx="6331994" cy="32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D2C0F-B1E7-B34B-A60A-D9839941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Производительность жесткого диска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862F6-8025-B949-AD2B-DBA245C5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Скорость передачи данных (напр. если подключить диск </a:t>
            </a:r>
            <a:r>
              <a:rPr lang="en-US" dirty="0"/>
              <a:t>SATA 3 </a:t>
            </a:r>
            <a:r>
              <a:rPr lang="ru-RU" dirty="0"/>
              <a:t>к контроллеру </a:t>
            </a:r>
            <a:r>
              <a:rPr lang="en-US" dirty="0"/>
              <a:t>SATA 2, </a:t>
            </a:r>
            <a:r>
              <a:rPr lang="ru-RU" dirty="0"/>
              <a:t>скорость будет как у </a:t>
            </a:r>
            <a:r>
              <a:rPr lang="en-US" dirty="0"/>
              <a:t>SATA 2)</a:t>
            </a:r>
          </a:p>
          <a:p>
            <a:r>
              <a:rPr lang="ru-RU" dirty="0"/>
              <a:t>Скорость чтения сектора (определяется плотностью записи и скоростью вращения)</a:t>
            </a:r>
          </a:p>
          <a:p>
            <a:r>
              <a:rPr lang="ru-RU" dirty="0"/>
              <a:t>Ротационная задержка (время подлета нужного сектора к головке)</a:t>
            </a:r>
          </a:p>
          <a:p>
            <a:r>
              <a:rPr lang="ru-RU" dirty="0"/>
              <a:t>Задержка подачи головки</a:t>
            </a:r>
          </a:p>
          <a:p>
            <a:pPr lvl="1"/>
            <a:r>
              <a:rPr lang="ru-RU" dirty="0"/>
              <a:t>Современные диски сначала приблизительно кидают головку в нужную область, затем малыми движениями ищут нужную дорожку</a:t>
            </a:r>
          </a:p>
        </p:txBody>
      </p:sp>
    </p:spTree>
    <p:extLst>
      <p:ext uri="{BB962C8B-B14F-4D97-AF65-F5344CB8AC3E}">
        <p14:creationId xmlns:p14="http://schemas.microsoft.com/office/powerpoint/2010/main" val="292424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31A9A-E5E7-B941-84FA-B3965BB5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проблемы жестких дисков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4D579-C327-824E-AE49-B7EC0037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Чувствительность к ударам и вибрациям («посадка головок»)</a:t>
            </a:r>
          </a:p>
          <a:p>
            <a:r>
              <a:rPr lang="ru-RU" dirty="0"/>
              <a:t>Шум</a:t>
            </a:r>
          </a:p>
          <a:p>
            <a:r>
              <a:rPr lang="ru-RU" dirty="0"/>
              <a:t>Нагрев</a:t>
            </a:r>
          </a:p>
          <a:p>
            <a:r>
              <a:rPr lang="ru-RU" dirty="0"/>
              <a:t>Механический износ</a:t>
            </a:r>
          </a:p>
          <a:p>
            <a:r>
              <a:rPr lang="ru-RU" dirty="0"/>
              <a:t>Большое энергопотребление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208047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CDB46-FCF7-6642-A391-41DAF16D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3CFDE-E114-9B4E-9669-403F9A41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Флэш-память – это электрически стираемое ПЗУ с блочным стиранием</a:t>
            </a:r>
          </a:p>
          <a:p>
            <a:r>
              <a:rPr lang="ru-RU" dirty="0"/>
              <a:t>Бесшумные, быстрые, нет движущихся деталей</a:t>
            </a:r>
          </a:p>
          <a:p>
            <a:r>
              <a:rPr lang="ru-RU" dirty="0"/>
              <a:t>Все виды ЭСПЗУ страдают ограничением на число циклов записи</a:t>
            </a:r>
          </a:p>
          <a:p>
            <a:r>
              <a:rPr lang="ru-RU" dirty="0"/>
              <a:t>Решение: </a:t>
            </a:r>
            <a:r>
              <a:rPr lang="en-US" dirty="0"/>
              <a:t>wear leveling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1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85B1A-191D-5A45-A327-B2E4B7ED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Wear leveling – пример структуры SSD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D2E0EC-0340-7D49-9C83-A72818AFF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822" y="1634742"/>
            <a:ext cx="6553545" cy="3596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F0361-B719-184D-BA17-A4B10241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7952" y="914400"/>
            <a:ext cx="2703292" cy="14798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656DE2E-EBF6-7443-A38E-9DAE5E52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4" y="1398635"/>
            <a:ext cx="7032956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2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C2656-A466-2E4D-8CEF-A87D170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Wear leveling – </a:t>
            </a:r>
            <a:r>
              <a:rPr lang="ru-RU" sz="3200">
                <a:solidFill>
                  <a:srgbClr val="FFFFFF"/>
                </a:solidFill>
              </a:rPr>
              <a:t>сборка мусора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91359A-8F87-4153-BF81-D8C779F7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1F7499-D0B8-EC42-AE8F-A5BFB0A2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8" y="613782"/>
            <a:ext cx="7739662" cy="54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8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</Words>
  <Application>Microsoft Macintosh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Жесткие диски и SSD</vt:lpstr>
      <vt:lpstr>Устройство жесткого диска</vt:lpstr>
      <vt:lpstr>Геометрия диска</vt:lpstr>
      <vt:lpstr>Секторы</vt:lpstr>
      <vt:lpstr>Производительность жесткого диска</vt:lpstr>
      <vt:lpstr>Другие проблемы жестких дисков </vt:lpstr>
      <vt:lpstr>Solid State Drive</vt:lpstr>
      <vt:lpstr>Wear leveling – пример структуры SSD</vt:lpstr>
      <vt:lpstr>Wear leveling – сборка мусора</vt:lpstr>
      <vt:lpstr>Дисковые массивы</vt:lpstr>
      <vt:lpstr>RAID 0</vt:lpstr>
      <vt:lpstr>JBOD</vt:lpstr>
      <vt:lpstr>RAID 0 (striping)</vt:lpstr>
      <vt:lpstr>RAID 1 (зеркало)</vt:lpstr>
      <vt:lpstr>RAID 4</vt:lpstr>
      <vt:lpstr>RAID 5</vt:lpstr>
      <vt:lpstr>Многоуровневые RAID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Жесткие диски и SSD</dc:title>
  <dc:creator>Dmitry Irtegov</dc:creator>
  <cp:lastModifiedBy>Dmitry Irtegov</cp:lastModifiedBy>
  <cp:revision>2</cp:revision>
  <dcterms:created xsi:type="dcterms:W3CDTF">2019-10-17T19:33:17Z</dcterms:created>
  <dcterms:modified xsi:type="dcterms:W3CDTF">2019-10-17T19:40:20Z</dcterms:modified>
</cp:coreProperties>
</file>