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34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3EEE6-EE9B-ECEB-12E0-7E029584E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9CEE12-3C76-C20E-6444-A38258B25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65B79-22E2-C842-B82F-B56EC7F7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DE28D-72CA-11F4-0B84-A59A0195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0000E-E9FA-B853-2CB7-8588B96B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0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71F0-422A-F87D-A392-047D677D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93B21-8644-B556-45C8-5501D8741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A6CB8-ECF6-E137-DCA8-CA566536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B4870-6914-7448-59EE-0A7C79A1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862FE-CB0A-E885-DAF8-FE4622C9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9286C-AADD-5BB5-9DBE-42C96D075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D7D76-962E-ACE4-9F74-D5624A942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F5C58-5177-8B93-3F80-FAA676EB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A3602-F666-BB6A-AABE-80A4DF85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CBE04-73CE-C1E6-9C40-19CDDA2F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3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8510D-A3A8-05FE-9350-6608F03A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52979-2E3D-75D1-CFD6-F0BBBDD00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24B2C-AE6D-E8AE-9D9F-CC2B7CD3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7821F-6727-886B-2D41-E60A6DBA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EC526-C561-AA6D-1115-16FA4F7A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74113-8251-5469-6FC0-FBF93110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132869-E802-32A9-2DB6-3C678B4AD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4B192B-B85C-2607-97B5-551093FD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B06F4-56D9-92F0-D715-712896F3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4686B-5F83-0F76-967E-DEDE72C3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4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93397-EB57-BD6A-CFD6-215F5F08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E4804-5FD0-AEF7-C5EC-4551B96F5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FAFD51-FABC-D990-1BAA-27B5AA9D9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7A601-7115-D5B0-5D84-6FD55E9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8FB8F-2991-66AB-E4A0-C525B045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0714DA-26E1-316B-C4B8-9708924E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D842A-E2F3-9BA8-B516-8544073B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3B8B0-A657-A164-7292-09E6F0F4C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F3A75B-0673-39DA-2D78-B80E5B7F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A70833-1584-2351-5BE2-6E8BB0E0F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0DF1A0-4D27-B1ED-4EF7-AE2D71D58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16309C-1F7C-4FE8-9E83-E8BF9748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E9DB8A-ECE0-F029-35A4-F1EC0EA7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55D37-ECBE-3191-BE37-05688329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A7ED6-B5F6-E208-E3F0-015BE0ED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FCFB26-99D1-B0A8-F441-F9BDC21E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981BC-E808-990F-B1FE-14D94AFD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920908-5436-05FF-1612-157C108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7DA318-2FBA-EBCD-8446-EE363528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0C41C5-4D1A-BE8A-8B8C-25BAF08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55847-01DA-EB57-D8D4-7F4CD24E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9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8FD58-473C-3088-937F-7A9739D2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FC904-577E-FFBD-8FE4-0ECE02DB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843FC-AD84-A2FF-C57C-8E1BCC249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89514-D839-7B61-F0A7-C302C893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AF044B-DC7C-FFFC-E93A-A73319C3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8B30C3-0D48-1AA4-4F93-76C85EDA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3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6A0F6-52FF-9F2E-0A69-4900F79E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238A0-56E5-B890-452F-58E47C692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4EA9DB-0420-0BC0-D4A5-16E5563E8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9EE9B-FD4A-8B67-6FC8-D2FCB32C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EE1B0C-2345-45C1-6F4C-DD392BA0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A537C2-80F8-7159-5B3E-65BED4CF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8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D175D-99C4-93B9-A4C6-1DCAB190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253BC-7DA2-ACA2-B8DC-414794E0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34EAE-9181-5051-E0FE-BA9C60088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8ADF6-4CDC-6340-84F8-6CD780AC65A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207B5-5604-5690-3054-8B29A98F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86FCD-FE8A-4AF2-BE15-85E5DFA01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CE3AF-6E2D-544C-8FC9-AFC589C2F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software/bash/manual/bas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9699919799/" TargetMode="External"/><Relationship Id="rId2" Type="http://schemas.openxmlformats.org/officeDocument/2006/relationships/hyperlink" Target="https://man7.org/linux/man-pages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4AA94-35CA-3B89-5D00-0CF6F2926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Работа в командной строке </a:t>
            </a:r>
            <a:r>
              <a:rPr lang="en-US" dirty="0"/>
              <a:t>Unix/Linux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FD09D9-4DEF-7AAA-5013-1F5B1C88D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Иртегов</a:t>
            </a:r>
            <a:r>
              <a:rPr lang="ru-RU" dirty="0"/>
              <a:t> Д.В.</a:t>
            </a:r>
          </a:p>
          <a:p>
            <a:r>
              <a:rPr lang="ru-RU" dirty="0"/>
              <a:t>НГУ 2025</a:t>
            </a:r>
          </a:p>
        </p:txBody>
      </p:sp>
    </p:spTree>
    <p:extLst>
      <p:ext uri="{BB962C8B-B14F-4D97-AF65-F5344CB8AC3E}">
        <p14:creationId xmlns:p14="http://schemas.microsoft.com/office/powerpoint/2010/main" val="117458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04DE9-C5DE-5A91-C5A8-3680606B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6A2BD-4178-D63C-409D-925008348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Имена команд и аргументы команд чувствительны к регистру букв </a:t>
            </a:r>
            <a:r>
              <a:rPr lang="en-US" dirty="0"/>
              <a:t>(s </a:t>
            </a:r>
            <a:r>
              <a:rPr lang="ru-RU" dirty="0"/>
              <a:t>и </a:t>
            </a:r>
            <a:r>
              <a:rPr lang="en-US" dirty="0"/>
              <a:t>S – </a:t>
            </a:r>
            <a:r>
              <a:rPr lang="ru-RU" dirty="0"/>
              <a:t>это разные буквы)</a:t>
            </a:r>
          </a:p>
          <a:p>
            <a:r>
              <a:rPr lang="ru-RU" dirty="0"/>
              <a:t>Имена файлов в </a:t>
            </a:r>
            <a:r>
              <a:rPr lang="en-US" dirty="0"/>
              <a:t>Unix </a:t>
            </a:r>
            <a:r>
              <a:rPr lang="ru-RU" dirty="0"/>
              <a:t>тоже чувствительны к регистру </a:t>
            </a:r>
            <a:br>
              <a:rPr lang="ru-RU" dirty="0"/>
            </a:br>
            <a:r>
              <a:rPr lang="en-US" dirty="0"/>
              <a:t>(</a:t>
            </a:r>
            <a:r>
              <a:rPr lang="en-US" dirty="0" err="1"/>
              <a:t>hello.c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Hello.C</a:t>
            </a:r>
            <a:r>
              <a:rPr lang="en-US" dirty="0"/>
              <a:t> – </a:t>
            </a:r>
            <a:r>
              <a:rPr lang="ru-RU" dirty="0"/>
              <a:t>это разные файлы)</a:t>
            </a:r>
          </a:p>
          <a:p>
            <a:r>
              <a:rPr lang="ru-RU" dirty="0"/>
              <a:t>Некоторые символы для </a:t>
            </a:r>
            <a:r>
              <a:rPr lang="en-US" dirty="0"/>
              <a:t>Bash </a:t>
            </a:r>
            <a:r>
              <a:rPr lang="ru-RU" dirty="0"/>
              <a:t>имеют специальное значение.  Два из них мы видели – это пробел и перевод строки.</a:t>
            </a:r>
          </a:p>
          <a:p>
            <a:r>
              <a:rPr lang="ru-RU" dirty="0"/>
              <a:t>На самом деле, их больше. Все они перечислены в системном руководстве </a:t>
            </a:r>
            <a:r>
              <a:rPr lang="en-US" dirty="0"/>
              <a:t>bash (man bash) </a:t>
            </a:r>
            <a:r>
              <a:rPr lang="ru-RU" dirty="0"/>
              <a:t>или на сайте документации </a:t>
            </a:r>
            <a:br>
              <a:rPr lang="en-US" dirty="0"/>
            </a:br>
            <a:r>
              <a:rPr lang="en-US" dirty="0">
                <a:hlinkClick r:id="rId2"/>
              </a:rPr>
              <a:t>https://www.gnu.org/software/bash/manual/bash.html</a:t>
            </a:r>
            <a:endParaRPr lang="en-US" dirty="0"/>
          </a:p>
          <a:p>
            <a:r>
              <a:rPr lang="ru-RU" dirty="0"/>
              <a:t>Если вам нужно использовать такой символ в составе команды или аргумента, вам нужно его «</a:t>
            </a:r>
            <a:r>
              <a:rPr lang="ru-RU" dirty="0" err="1"/>
              <a:t>заэкранировать</a:t>
            </a:r>
            <a:r>
              <a:rPr lang="ru-RU" dirty="0"/>
              <a:t>» при помощи кавычек или символа \ (</a:t>
            </a:r>
            <a:r>
              <a:rPr lang="en-US" dirty="0"/>
              <a:t>ASCII Backslash)</a:t>
            </a:r>
          </a:p>
          <a:p>
            <a:r>
              <a:rPr lang="ru-RU" dirty="0"/>
              <a:t>Разумеется, сами кавычки и \ также являются специальными символами</a:t>
            </a:r>
          </a:p>
        </p:txBody>
      </p:sp>
    </p:spTree>
    <p:extLst>
      <p:ext uri="{BB962C8B-B14F-4D97-AF65-F5344CB8AC3E}">
        <p14:creationId xmlns:p14="http://schemas.microsoft.com/office/powerpoint/2010/main" val="48223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A9DB3-AAD2-A30D-2D23-D004CB68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ru-RU" sz="3600"/>
              <a:t>Команд сотни, </a:t>
            </a:r>
            <a:br>
              <a:rPr lang="ru-RU" sz="3600"/>
            </a:br>
            <a:r>
              <a:rPr lang="ru-RU" sz="3600"/>
              <a:t>где по ним найти информацию?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электроника, текст, снимок экрана, диспл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21FBAB-ABA0-677F-08FF-E1BCB29B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3" r="-1" b="-1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B26B6-745D-0A83-0030-90881570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697" y="1721922"/>
            <a:ext cx="4218432" cy="4617094"/>
          </a:xfrm>
        </p:spPr>
        <p:txBody>
          <a:bodyPr anchor="ctr">
            <a:normAutofit lnSpcReduction="10000"/>
          </a:bodyPr>
          <a:lstStyle/>
          <a:p>
            <a:pPr marL="423863" indent="-319088">
              <a:buSzPct val="45000"/>
              <a:buFont typeface="Wingdings" pitchFamily="2" charset="2"/>
              <a:buChar char=""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en-US" altLang="ru-RU" sz="1800" dirty="0"/>
              <a:t>Man – </a:t>
            </a:r>
            <a:r>
              <a:rPr lang="ru-RU" altLang="ru-RU" sz="1800" dirty="0"/>
              <a:t>системное руководство</a:t>
            </a:r>
          </a:p>
          <a:p>
            <a:pPr marL="423863" indent="-319088">
              <a:buSzPct val="45000"/>
              <a:buFont typeface="Wingdings" pitchFamily="2" charset="2"/>
              <a:buChar char=""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Формат команды</a:t>
            </a:r>
            <a:br>
              <a:rPr lang="ru-RU" altLang="ru-RU" sz="1800" dirty="0"/>
            </a:br>
            <a:r>
              <a:rPr lang="ru-RU" altLang="ru-RU" sz="1800" dirty="0"/>
              <a:t>  </a:t>
            </a:r>
            <a:r>
              <a:rPr lang="ru-RU" altLang="ru-RU" sz="1800" dirty="0" err="1"/>
              <a:t>man</a:t>
            </a:r>
            <a:r>
              <a:rPr lang="ru-RU" altLang="ru-RU" sz="1800" dirty="0"/>
              <a:t> </a:t>
            </a:r>
            <a:r>
              <a:rPr lang="en-US" altLang="ru-RU" sz="1800" dirty="0"/>
              <a:t>ls</a:t>
            </a:r>
            <a:br>
              <a:rPr lang="ru-RU" altLang="ru-RU" sz="1800" dirty="0"/>
            </a:br>
            <a:r>
              <a:rPr lang="ru-RU" altLang="ru-RU" sz="1800" dirty="0"/>
              <a:t>	или</a:t>
            </a:r>
            <a:br>
              <a:rPr lang="ru-RU" altLang="ru-RU" sz="1800" dirty="0"/>
            </a:br>
            <a:r>
              <a:rPr lang="ru-RU" altLang="ru-RU" sz="1800" dirty="0"/>
              <a:t>  </a:t>
            </a:r>
            <a:r>
              <a:rPr lang="ru-RU" altLang="ru-RU" sz="1800" dirty="0" err="1"/>
              <a:t>man</a:t>
            </a:r>
            <a:r>
              <a:rPr lang="ru-RU" altLang="ru-RU" sz="1800" dirty="0"/>
              <a:t> </a:t>
            </a:r>
            <a:r>
              <a:rPr lang="en-US" altLang="ru-RU" sz="1800" dirty="0"/>
              <a:t>1</a:t>
            </a:r>
            <a:r>
              <a:rPr lang="ru-RU" altLang="ru-RU" sz="1800" dirty="0"/>
              <a:t> </a:t>
            </a:r>
            <a:r>
              <a:rPr lang="ru-RU" altLang="ru-RU" sz="1800" dirty="0" err="1"/>
              <a:t>write</a:t>
            </a:r>
            <a:endParaRPr lang="ru-RU" altLang="ru-RU" sz="1800" dirty="0"/>
          </a:p>
          <a:p>
            <a:pPr marL="423863" indent="-319088">
              <a:buSzPct val="45000"/>
              <a:buFont typeface="Wingdings" pitchFamily="2" charset="2"/>
              <a:buChar char=""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Поиск по заголовкам</a:t>
            </a:r>
            <a:br>
              <a:rPr lang="ru-RU" altLang="ru-RU" sz="1800" dirty="0"/>
            </a:br>
            <a:r>
              <a:rPr lang="ru-RU" altLang="ru-RU" sz="1800" dirty="0"/>
              <a:t>  </a:t>
            </a:r>
            <a:r>
              <a:rPr lang="ru-RU" altLang="ru-RU" sz="1800" dirty="0" err="1"/>
              <a:t>apropos</a:t>
            </a:r>
            <a:r>
              <a:rPr lang="ru-RU" altLang="ru-RU" sz="1800" dirty="0"/>
              <a:t> </a:t>
            </a:r>
            <a:r>
              <a:rPr lang="ru-RU" altLang="ru-RU" sz="1800" dirty="0" err="1"/>
              <a:t>write</a:t>
            </a:r>
            <a:endParaRPr lang="ru-RU" altLang="ru-RU" sz="1800" dirty="0"/>
          </a:p>
          <a:p>
            <a:pPr marL="423863" indent="-319088">
              <a:buSzPct val="45000"/>
              <a:buFont typeface="Wingdings" pitchFamily="2" charset="2"/>
              <a:buChar char=""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По нему самому тоже есть руководство</a:t>
            </a:r>
            <a:br>
              <a:rPr lang="ru-RU" altLang="ru-RU" sz="1800" dirty="0"/>
            </a:br>
            <a:r>
              <a:rPr lang="en-US" altLang="ru-RU" sz="1800" dirty="0"/>
              <a:t> man man</a:t>
            </a:r>
            <a:endParaRPr lang="ru-RU" altLang="ru-RU" sz="1800" dirty="0"/>
          </a:p>
          <a:p>
            <a:pPr marL="423863" indent="-319088">
              <a:buSzPct val="45000"/>
              <a:buFont typeface="Wingdings" pitchFamily="2" charset="2"/>
              <a:buChar char=""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Номера секций</a:t>
            </a:r>
            <a:r>
              <a:rPr lang="en-US" altLang="ru-RU" sz="1800" dirty="0"/>
              <a:t> </a:t>
            </a:r>
            <a:r>
              <a:rPr lang="ru-RU" altLang="ru-RU" sz="1800" dirty="0"/>
              <a:t>(</a:t>
            </a:r>
            <a:r>
              <a:rPr lang="en-US" altLang="ru-RU" sz="1800" dirty="0"/>
              <a:t>Linux)</a:t>
            </a:r>
            <a:endParaRPr lang="ru-RU" altLang="ru-RU" sz="1800" dirty="0"/>
          </a:p>
          <a:p>
            <a:pPr marL="534988" lvl="1" indent="0">
              <a:buSzPct val="45000"/>
              <a:buNone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1 – команды </a:t>
            </a:r>
            <a:r>
              <a:rPr lang="ru-RU" altLang="ru-RU" sz="1800" dirty="0" err="1"/>
              <a:t>shell</a:t>
            </a:r>
            <a:endParaRPr lang="ru-RU" altLang="ru-RU" sz="1800" dirty="0"/>
          </a:p>
          <a:p>
            <a:pPr marL="534988" lvl="1" indent="0">
              <a:buSzPct val="45000"/>
              <a:buNone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2 – системные вызовы</a:t>
            </a:r>
          </a:p>
          <a:p>
            <a:pPr marL="534988" lvl="1" indent="0">
              <a:buSzPct val="45000"/>
              <a:buNone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3 – библиотечные функции</a:t>
            </a:r>
          </a:p>
          <a:p>
            <a:pPr marL="534988" lvl="1" indent="0">
              <a:buSzPct val="45000"/>
              <a:buNone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5 – форматы файлов</a:t>
            </a:r>
          </a:p>
          <a:p>
            <a:pPr marL="534988" lvl="1" indent="0">
              <a:buSzPct val="45000"/>
              <a:buNone/>
              <a:tabLst>
                <a:tab pos="708025" algn="l"/>
                <a:tab pos="1431925" algn="l"/>
                <a:tab pos="2155825" algn="l"/>
                <a:tab pos="2879725" algn="l"/>
                <a:tab pos="3603625" algn="l"/>
                <a:tab pos="4327525" algn="l"/>
                <a:tab pos="5051425" algn="l"/>
                <a:tab pos="5775325" algn="l"/>
                <a:tab pos="6499225" algn="l"/>
                <a:tab pos="7223125" algn="l"/>
                <a:tab pos="7947025" algn="l"/>
                <a:tab pos="8670925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ru-RU" altLang="ru-RU" sz="1800" dirty="0"/>
              <a:t>8 – команды администратора</a:t>
            </a:r>
            <a:endParaRPr lang="ru-RU" alt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7027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3ED0F-D6D7-2658-2A8A-950798B0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про </a:t>
            </a:r>
            <a:r>
              <a:rPr lang="en-US" dirty="0"/>
              <a:t>man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CD59D-2A71-A703-4FCD-691D66C8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Каждая секция имеет страницу </a:t>
            </a:r>
            <a:r>
              <a:rPr lang="en-US" dirty="0"/>
              <a:t>intro</a:t>
            </a:r>
            <a:br>
              <a:rPr lang="en-US" dirty="0"/>
            </a:br>
            <a:r>
              <a:rPr lang="en-US" dirty="0"/>
              <a:t> man 1 intro</a:t>
            </a:r>
          </a:p>
          <a:p>
            <a:r>
              <a:rPr lang="ru-RU" dirty="0"/>
              <a:t>Там много интересного</a:t>
            </a:r>
          </a:p>
          <a:p>
            <a:r>
              <a:rPr lang="ru-RU" dirty="0"/>
              <a:t>Страницы руководства для стандартных команд </a:t>
            </a:r>
            <a:r>
              <a:rPr lang="en-US" dirty="0"/>
              <a:t>Linux </a:t>
            </a:r>
            <a:br>
              <a:rPr lang="en-US" dirty="0"/>
            </a:br>
            <a:r>
              <a:rPr lang="ru-RU" dirty="0"/>
              <a:t>есть на сайте</a:t>
            </a:r>
            <a:r>
              <a:rPr lang="en-US" dirty="0"/>
              <a:t> </a:t>
            </a:r>
            <a:r>
              <a:rPr lang="en" dirty="0">
                <a:hlinkClick r:id="rId2"/>
              </a:rPr>
              <a:t>https://man7.org/linux/man-pages/index.html</a:t>
            </a:r>
            <a:endParaRPr lang="en" dirty="0"/>
          </a:p>
          <a:p>
            <a:pPr lvl="1"/>
            <a:r>
              <a:rPr lang="ru-RU" dirty="0"/>
              <a:t>Эти страницы могут не точно совпадать с теми, что стоят в вашем дистрибутиве.  В случае расхождений лучше верить вашему локальному </a:t>
            </a:r>
            <a:r>
              <a:rPr lang="en-US" dirty="0"/>
              <a:t>man</a:t>
            </a:r>
          </a:p>
          <a:p>
            <a:pPr lvl="1"/>
            <a:r>
              <a:rPr lang="ru-RU" dirty="0"/>
              <a:t>В вашей системе могут быть установлены команды, по которым нету страниц на сайте </a:t>
            </a:r>
            <a:r>
              <a:rPr lang="en-US" dirty="0"/>
              <a:t>man7.org, </a:t>
            </a:r>
            <a:r>
              <a:rPr lang="ru-RU" dirty="0"/>
              <a:t>например </a:t>
            </a:r>
            <a:r>
              <a:rPr lang="en-US" dirty="0" err="1"/>
              <a:t>gcc</a:t>
            </a:r>
            <a:r>
              <a:rPr lang="en-US" dirty="0"/>
              <a:t>, docker, </a:t>
            </a:r>
            <a:r>
              <a:rPr lang="en-US" dirty="0" err="1"/>
              <a:t>qemu</a:t>
            </a:r>
            <a:br>
              <a:rPr lang="en-US" dirty="0"/>
            </a:br>
            <a:r>
              <a:rPr lang="ru-RU" dirty="0"/>
              <a:t>Локальный </a:t>
            </a:r>
            <a:r>
              <a:rPr lang="en-US" dirty="0"/>
              <a:t>man </a:t>
            </a:r>
            <a:r>
              <a:rPr lang="ru-RU" dirty="0"/>
              <a:t>по таким командам обычно есть (если вы их правильно ставили)</a:t>
            </a:r>
          </a:p>
          <a:p>
            <a:pPr lvl="1"/>
            <a:r>
              <a:rPr lang="ru-RU" dirty="0"/>
              <a:t>Если искать </a:t>
            </a:r>
            <a:r>
              <a:rPr lang="ru-RU" dirty="0" err="1"/>
              <a:t>гуглем</a:t>
            </a:r>
            <a:r>
              <a:rPr lang="ru-RU" dirty="0"/>
              <a:t>, например, </a:t>
            </a:r>
            <a:r>
              <a:rPr lang="en-US" dirty="0"/>
              <a:t>man ls</a:t>
            </a:r>
            <a:r>
              <a:rPr lang="ru-RU" dirty="0"/>
              <a:t>, можно найти страницы руководств по другим ОС (</a:t>
            </a:r>
            <a:r>
              <a:rPr lang="en-US" dirty="0"/>
              <a:t>MacOS, Solaris, FreeBSD) </a:t>
            </a:r>
            <a:r>
              <a:rPr lang="ru-RU" dirty="0"/>
              <a:t>или просто левые сайты, где лежат какие-то старые или плохо переведенные на русский язык страницы от неизвестно чего</a:t>
            </a:r>
            <a:endParaRPr lang="en-US" dirty="0"/>
          </a:p>
          <a:p>
            <a:r>
              <a:rPr lang="ru-RU" dirty="0"/>
              <a:t>Также есть сайт стандарта </a:t>
            </a:r>
            <a:r>
              <a:rPr lang="en-US" dirty="0"/>
              <a:t>POSIX: </a:t>
            </a:r>
            <a:r>
              <a:rPr lang="en-US" dirty="0">
                <a:hlinkClick r:id="rId3"/>
              </a:rPr>
              <a:t>https://pubs.opengroup.org/onlinepubs/9699919799/</a:t>
            </a:r>
            <a:endParaRPr lang="en-US" dirty="0"/>
          </a:p>
          <a:p>
            <a:pPr lvl="1"/>
            <a:r>
              <a:rPr lang="ru-RU" dirty="0"/>
              <a:t>Там тоже есть страницы в формате </a:t>
            </a:r>
            <a:r>
              <a:rPr lang="en-US" dirty="0"/>
              <a:t>man </a:t>
            </a:r>
            <a:r>
              <a:rPr lang="ru-RU" dirty="0"/>
              <a:t>для стандартных команд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E7200-29F4-13CE-F2BD-A2B86EE0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команды </a:t>
            </a:r>
            <a:r>
              <a:rPr lang="en-US" dirty="0"/>
              <a:t>POSIX </a:t>
            </a:r>
            <a:br>
              <a:rPr lang="en-US" dirty="0"/>
            </a:br>
            <a:r>
              <a:rPr lang="ru-RU" dirty="0"/>
              <a:t>отличаются от команд </a:t>
            </a:r>
            <a:r>
              <a:rPr lang="en-US" dirty="0"/>
              <a:t>Linux?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534DD-F0AD-9B15-A894-71B7712E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Команд </a:t>
            </a:r>
            <a:r>
              <a:rPr lang="en-US" dirty="0"/>
              <a:t>POSIX </a:t>
            </a:r>
            <a:r>
              <a:rPr lang="ru-RU" dirty="0"/>
              <a:t>как таковых не существует</a:t>
            </a:r>
          </a:p>
          <a:p>
            <a:r>
              <a:rPr lang="ru-RU" dirty="0"/>
              <a:t>Это стандартный (в данном случае, минимальный) набор опций, которые обязана поддерживать команда, чтобы система в целом считалась соответствующей стандарту </a:t>
            </a:r>
            <a:r>
              <a:rPr lang="en-US" dirty="0"/>
              <a:t>POSIX</a:t>
            </a:r>
          </a:p>
          <a:p>
            <a:r>
              <a:rPr lang="ru-RU" dirty="0"/>
              <a:t>Стандарт </a:t>
            </a:r>
            <a:r>
              <a:rPr lang="en-US" dirty="0"/>
              <a:t>POSIX </a:t>
            </a:r>
            <a:r>
              <a:rPr lang="ru-RU" dirty="0"/>
              <a:t>поддерживается </a:t>
            </a:r>
            <a:r>
              <a:rPr lang="en-US" dirty="0"/>
              <a:t>Linux, MacOS, </a:t>
            </a:r>
            <a:r>
              <a:rPr lang="en-US" dirty="0" err="1"/>
              <a:t>OpenSolaris</a:t>
            </a:r>
            <a:r>
              <a:rPr lang="en-US" dirty="0"/>
              <a:t> </a:t>
            </a:r>
            <a:r>
              <a:rPr lang="ru-RU" dirty="0"/>
              <a:t>и еще рядом операционных систем</a:t>
            </a:r>
          </a:p>
          <a:p>
            <a:r>
              <a:rPr lang="ru-RU" dirty="0"/>
              <a:t>Стандартные команды </a:t>
            </a:r>
            <a:r>
              <a:rPr lang="en-US" dirty="0"/>
              <a:t>Linux </a:t>
            </a:r>
            <a:r>
              <a:rPr lang="ru-RU" dirty="0"/>
              <a:t>реализованы в рамках проекта </a:t>
            </a:r>
            <a:r>
              <a:rPr lang="en-US" dirty="0"/>
              <a:t>GNU </a:t>
            </a:r>
            <a:r>
              <a:rPr lang="en-US" dirty="0" err="1"/>
              <a:t>Coreutils</a:t>
            </a:r>
            <a:r>
              <a:rPr lang="en-US" dirty="0"/>
              <a:t> </a:t>
            </a:r>
            <a:r>
              <a:rPr lang="ru-RU" dirty="0"/>
              <a:t>и имеют опции, которых нету в стандарте </a:t>
            </a:r>
            <a:r>
              <a:rPr lang="en-US" dirty="0"/>
              <a:t>POSIX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59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3C17-B9E7-A3C5-D5A3-6EAA4930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Вернемся к формату команд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EFDA3-D565-3775-87C2-49FB485B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27" y="4560976"/>
            <a:ext cx="10356770" cy="1611223"/>
          </a:xfrm>
        </p:spPr>
        <p:txBody>
          <a:bodyPr anchor="ctr">
            <a:normAutofit lnSpcReduction="10000"/>
          </a:bodyPr>
          <a:lstStyle/>
          <a:p>
            <a:r>
              <a:rPr lang="ru-RU" sz="1800" dirty="0"/>
              <a:t>Стандартные команды имеют простой формат</a:t>
            </a:r>
            <a:endParaRPr lang="en-US" sz="1800" dirty="0"/>
          </a:p>
          <a:p>
            <a:r>
              <a:rPr lang="ru-RU" sz="1800" dirty="0"/>
              <a:t>Опции – это аргументы, начинающиеся с - (</a:t>
            </a:r>
            <a:r>
              <a:rPr lang="en-US" sz="1800" dirty="0"/>
              <a:t>ASCII Dash)</a:t>
            </a:r>
          </a:p>
          <a:p>
            <a:r>
              <a:rPr lang="ru-RU" sz="1800" dirty="0"/>
              <a:t>Они меняют поведение команды</a:t>
            </a:r>
            <a:r>
              <a:rPr lang="en-US" sz="1800" dirty="0"/>
              <a:t>;</a:t>
            </a:r>
            <a:r>
              <a:rPr lang="ru-RU" sz="1800" dirty="0"/>
              <a:t> в случае </a:t>
            </a:r>
            <a:r>
              <a:rPr lang="en-US" sz="1800" dirty="0"/>
              <a:t>ls, </a:t>
            </a:r>
            <a:r>
              <a:rPr lang="ru-RU" sz="1800" dirty="0"/>
              <a:t>главным образом, формат вывода</a:t>
            </a:r>
            <a:endParaRPr lang="en-US" sz="1800" dirty="0"/>
          </a:p>
          <a:p>
            <a:r>
              <a:rPr lang="en-US" sz="1800" dirty="0"/>
              <a:t>GNU ls </a:t>
            </a:r>
            <a:r>
              <a:rPr lang="ru-RU" sz="1800" dirty="0"/>
              <a:t>имеет как однобуквенные опции, начинающиеся с одиночного </a:t>
            </a:r>
            <a:r>
              <a:rPr lang="en-US" sz="1800" dirty="0"/>
              <a:t>-,</a:t>
            </a:r>
            <a:br>
              <a:rPr lang="ru-RU" sz="1800" dirty="0"/>
            </a:br>
            <a:r>
              <a:rPr lang="ru-RU" sz="1800" dirty="0"/>
              <a:t>так и опции-слова, начинающиеся с двух </a:t>
            </a:r>
            <a:r>
              <a:rPr lang="en-US" sz="1800" dirty="0"/>
              <a:t>- </a:t>
            </a:r>
            <a:endParaRPr lang="ru-RU" sz="1800" dirty="0"/>
          </a:p>
        </p:txBody>
      </p:sp>
      <p:pic>
        <p:nvPicPr>
          <p:cNvPr id="7" name="Рисунок 6" descr="Изображение выглядит как текст, снимок экрана, диспл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CF7701-8DF3-FBC6-C27A-35C890C0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1568450"/>
            <a:ext cx="7772400" cy="29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E4490-816A-DB24-3F32-1D562C83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</a:t>
            </a:r>
          </a:p>
        </p:txBody>
      </p:sp>
      <p:pic>
        <p:nvPicPr>
          <p:cNvPr id="5" name="Объект 4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F87AB-3372-FFA8-208C-AFF9E034C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1046"/>
            <a:ext cx="10515600" cy="3880496"/>
          </a:xfrm>
        </p:spPr>
      </p:pic>
    </p:spTree>
    <p:extLst>
      <p:ext uri="{BB962C8B-B14F-4D97-AF65-F5344CB8AC3E}">
        <p14:creationId xmlns:p14="http://schemas.microsoft.com/office/powerpoint/2010/main" val="239414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F1EAD-E53A-A352-FB88-4FBDE342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варианты формата команд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8B731-C121-E735-0A51-E8ED21D5D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Команды </a:t>
            </a:r>
            <a:r>
              <a:rPr lang="en-US" dirty="0"/>
              <a:t>Linux </a:t>
            </a:r>
            <a:r>
              <a:rPr lang="ru-RU" dirty="0"/>
              <a:t>разрабатывались в разное время, </a:t>
            </a:r>
            <a:br>
              <a:rPr lang="ru-RU" dirty="0"/>
            </a:br>
            <a:r>
              <a:rPr lang="ru-RU" dirty="0"/>
              <a:t>начиная с 1970х годов.  </a:t>
            </a:r>
            <a:br>
              <a:rPr lang="en-US" dirty="0"/>
            </a:br>
            <a:r>
              <a:rPr lang="ru-RU" dirty="0"/>
              <a:t>Мода за это время менялась, поэтому команды, появившиеся позже, могут иметь более сложный формат</a:t>
            </a:r>
          </a:p>
          <a:p>
            <a:r>
              <a:rPr lang="ru-RU" dirty="0"/>
              <a:t>Например, </a:t>
            </a:r>
            <a:r>
              <a:rPr lang="en-US" dirty="0"/>
              <a:t>command subcommand [options] arguments</a:t>
            </a:r>
            <a:br>
              <a:rPr lang="en-US" dirty="0"/>
            </a:br>
            <a:r>
              <a:rPr lang="en-US" dirty="0"/>
              <a:t>  apt-get install </a:t>
            </a:r>
            <a:r>
              <a:rPr lang="en-US" dirty="0" err="1"/>
              <a:t>docker.io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systemctl</a:t>
            </a:r>
            <a:r>
              <a:rPr lang="en-US" dirty="0"/>
              <a:t> status docker</a:t>
            </a:r>
            <a:br>
              <a:rPr lang="en-US" dirty="0"/>
            </a:br>
            <a:r>
              <a:rPr lang="en-US" dirty="0"/>
              <a:t>  git checkout main</a:t>
            </a:r>
            <a:br>
              <a:rPr lang="en-US" dirty="0"/>
            </a:br>
            <a:r>
              <a:rPr lang="en-US" dirty="0"/>
              <a:t>  git commit -m “Updated readme” </a:t>
            </a:r>
            <a:r>
              <a:rPr lang="en-US" dirty="0" err="1"/>
              <a:t>README.md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E3E45-CE4F-5E4E-9D2A-DCE162E9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 команд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46538-3A9E-0511-3A4D-5573489B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вы набираете длинную команду, вы можете ошибиться</a:t>
            </a:r>
          </a:p>
          <a:p>
            <a:r>
              <a:rPr lang="ru-RU" dirty="0"/>
              <a:t>В </a:t>
            </a:r>
            <a:r>
              <a:rPr lang="en-US" dirty="0"/>
              <a:t>bash, </a:t>
            </a:r>
            <a:r>
              <a:rPr lang="ru-RU" dirty="0"/>
              <a:t>вы можете перемещаться по строке стрелочками влево-вправо и редактировать со вставкой, почти как в </a:t>
            </a:r>
            <a:r>
              <a:rPr lang="en-US" dirty="0"/>
              <a:t>notepad </a:t>
            </a:r>
            <a:r>
              <a:rPr lang="ru-RU" dirty="0"/>
              <a:t>или других </a:t>
            </a:r>
            <a:r>
              <a:rPr lang="en-US" dirty="0"/>
              <a:t>CUA </a:t>
            </a:r>
            <a:r>
              <a:rPr lang="ru-RU" dirty="0"/>
              <a:t>редакторах</a:t>
            </a:r>
          </a:p>
          <a:p>
            <a:r>
              <a:rPr lang="en-US" dirty="0"/>
              <a:t>[Home], Ctrl-A – </a:t>
            </a:r>
            <a:r>
              <a:rPr lang="ru-RU" dirty="0"/>
              <a:t>перемещение в начало строки</a:t>
            </a:r>
            <a:br>
              <a:rPr lang="ru-RU" dirty="0"/>
            </a:br>
            <a:r>
              <a:rPr lang="en-US" dirty="0"/>
              <a:t>[End], Ctrl-E – </a:t>
            </a:r>
            <a:r>
              <a:rPr lang="ru-RU" dirty="0"/>
              <a:t>в конец строки</a:t>
            </a:r>
          </a:p>
          <a:p>
            <a:r>
              <a:rPr lang="ru-RU" dirty="0"/>
              <a:t>Стрелка вверх позволяет «вспоминать» предыдущие команды, в том числе из предыдущих сессий</a:t>
            </a:r>
          </a:p>
        </p:txBody>
      </p:sp>
    </p:spTree>
    <p:extLst>
      <p:ext uri="{BB962C8B-B14F-4D97-AF65-F5344CB8AC3E}">
        <p14:creationId xmlns:p14="http://schemas.microsoft.com/office/powerpoint/2010/main" val="46502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B5D4B-A3BE-C5AB-DE96-5EE591CD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команды редактирования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75CBB-F495-90A6-3755-322DAC73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Backspace</a:t>
            </a:r>
            <a:r>
              <a:rPr lang="ru-RU" altLang="ru-RU" dirty="0"/>
              <a:t> (Ctrl-</a:t>
            </a:r>
            <a:r>
              <a:rPr lang="ru-RU" altLang="ru-RU" dirty="0" err="1"/>
              <a:t>h</a:t>
            </a:r>
            <a:r>
              <a:rPr lang="ru-RU" altLang="ru-RU" dirty="0"/>
              <a:t>) – стереть предыдущий символ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Ctrl-</a:t>
            </a:r>
            <a:r>
              <a:rPr lang="ru-RU" altLang="ru-RU" dirty="0" err="1"/>
              <a:t>d</a:t>
            </a:r>
            <a:r>
              <a:rPr lang="ru-RU" altLang="ru-RU" dirty="0"/>
              <a:t>, </a:t>
            </a:r>
            <a:r>
              <a:rPr lang="en-US" altLang="ru-RU" dirty="0"/>
              <a:t>[</a:t>
            </a:r>
            <a:r>
              <a:rPr lang="ru-RU" altLang="ru-RU" dirty="0" err="1"/>
              <a:t>Delete</a:t>
            </a:r>
            <a:r>
              <a:rPr lang="en-US" altLang="ru-RU" dirty="0"/>
              <a:t>]</a:t>
            </a:r>
            <a:r>
              <a:rPr lang="ru-RU" altLang="ru-RU" dirty="0"/>
              <a:t> – стереть текущий символ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Ctrl-</a:t>
            </a:r>
            <a:r>
              <a:rPr lang="ru-RU" altLang="ru-RU" dirty="0" err="1"/>
              <a:t>t</a:t>
            </a:r>
            <a:r>
              <a:rPr lang="ru-RU" altLang="ru-RU" dirty="0"/>
              <a:t> – поменять местами соседние символы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Ctrl-</a:t>
            </a:r>
            <a:r>
              <a:rPr lang="ru-RU" altLang="ru-RU" dirty="0" err="1"/>
              <a:t>k</a:t>
            </a:r>
            <a:r>
              <a:rPr lang="ru-RU" altLang="ru-RU" dirty="0"/>
              <a:t> – стереть до конца строки (и скопировать в буфер)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Ctrl-</a:t>
            </a:r>
            <a:r>
              <a:rPr lang="ru-RU" altLang="ru-RU" dirty="0" err="1"/>
              <a:t>w</a:t>
            </a:r>
            <a:r>
              <a:rPr lang="ru-RU" altLang="ru-RU" dirty="0"/>
              <a:t> – стереть до начала предыдущего слова (и скопировать в буфер)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Ctrl-</a:t>
            </a:r>
            <a:r>
              <a:rPr lang="ru-RU" altLang="ru-RU" dirty="0" err="1"/>
              <a:t>y</a:t>
            </a:r>
            <a:r>
              <a:rPr lang="ru-RU" altLang="ru-RU" dirty="0"/>
              <a:t> – вставить буфер перед курсором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Ctrl-</a:t>
            </a:r>
            <a:r>
              <a:rPr lang="ru-RU" altLang="ru-RU" dirty="0" err="1"/>
              <a:t>u</a:t>
            </a:r>
            <a:r>
              <a:rPr lang="ru-RU" altLang="ru-RU" dirty="0"/>
              <a:t> – </a:t>
            </a:r>
            <a:r>
              <a:rPr lang="ru-RU" altLang="ru-RU" dirty="0" err="1"/>
              <a:t>Undo</a:t>
            </a:r>
            <a:endParaRPr lang="ru-RU" altLang="ru-RU" dirty="0"/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Enter (</a:t>
            </a:r>
            <a:r>
              <a:rPr lang="ru-RU" altLang="ru-RU" dirty="0" err="1"/>
              <a:t>Crtl-j</a:t>
            </a:r>
            <a:r>
              <a:rPr lang="ru-RU" altLang="ru-RU" dirty="0"/>
              <a:t>) – окончание редактирования, вставка перевода строки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8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4509-F21A-B7FB-401F-9BFA3933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Автодополнение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DD160-4B8A-95B6-B96A-528256117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ru-RU" dirty="0"/>
              <a:t>[</a:t>
            </a:r>
            <a:r>
              <a:rPr lang="ru-RU" altLang="ru-RU" dirty="0"/>
              <a:t>Tab</a:t>
            </a:r>
            <a:r>
              <a:rPr lang="en-US" altLang="ru-RU" dirty="0"/>
              <a:t>]</a:t>
            </a:r>
            <a:r>
              <a:rPr lang="ru-RU" altLang="ru-RU" dirty="0"/>
              <a:t> – дополнить аргумент</a:t>
            </a:r>
          </a:p>
          <a:p>
            <a:pPr marL="863600" lvl="1" indent="-323850">
              <a:buSzPct val="75000"/>
              <a:buFont typeface="Symbol" pitchFamily="2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a</a:t>
            </a:r>
            <a:r>
              <a:rPr lang="ru-RU" altLang="ru-RU" dirty="0" err="1">
                <a:solidFill>
                  <a:srgbClr val="FF3333"/>
                </a:solidFill>
              </a:rPr>
              <a:t>Tab</a:t>
            </a:r>
            <a:r>
              <a:rPr lang="ru-RU" altLang="ru-RU" dirty="0">
                <a:solidFill>
                  <a:srgbClr val="FF3333"/>
                </a:solidFill>
              </a:rPr>
              <a:t>  </a:t>
            </a:r>
            <a:r>
              <a:rPr lang="ru-RU" altLang="ru-RU" dirty="0"/>
              <a:t>файл, начинающийся с </a:t>
            </a:r>
            <a:r>
              <a:rPr lang="ru-RU" altLang="ru-RU" dirty="0" err="1"/>
              <a:t>a</a:t>
            </a:r>
            <a:endParaRPr lang="ru-RU" altLang="ru-RU" dirty="0"/>
          </a:p>
          <a:p>
            <a:pPr marL="863600" lvl="1" indent="-323850">
              <a:buSzPct val="75000"/>
              <a:buFont typeface="Symbol" pitchFamily="2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>
                <a:solidFill>
                  <a:srgbClr val="009900"/>
                </a:solidFill>
              </a:rPr>
              <a:t>$</a:t>
            </a:r>
            <a:r>
              <a:rPr lang="ru-RU" altLang="ru-RU" dirty="0" err="1"/>
              <a:t>a</a:t>
            </a:r>
            <a:r>
              <a:rPr lang="ru-RU" altLang="ru-RU" dirty="0" err="1">
                <a:solidFill>
                  <a:srgbClr val="FF3333"/>
                </a:solidFill>
              </a:rPr>
              <a:t>Tab</a:t>
            </a:r>
            <a:r>
              <a:rPr lang="ru-RU" altLang="ru-RU" dirty="0">
                <a:solidFill>
                  <a:srgbClr val="FF3333"/>
                </a:solidFill>
              </a:rPr>
              <a:t>  </a:t>
            </a:r>
            <a:r>
              <a:rPr lang="ru-RU" altLang="ru-RU" dirty="0"/>
              <a:t>команда, начинающаяся с </a:t>
            </a:r>
            <a:r>
              <a:rPr lang="ru-RU" altLang="ru-RU" dirty="0" err="1"/>
              <a:t>a</a:t>
            </a:r>
            <a:endParaRPr lang="ru-RU" altLang="ru-RU" dirty="0"/>
          </a:p>
          <a:p>
            <a:pPr marL="863600" lvl="1" indent="-323850">
              <a:buSzPct val="75000"/>
              <a:buFont typeface="Symbol" pitchFamily="2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$</a:t>
            </a:r>
            <a:r>
              <a:rPr lang="ru-RU" altLang="ru-RU" dirty="0" err="1"/>
              <a:t>V</a:t>
            </a:r>
            <a:r>
              <a:rPr lang="ru-RU" altLang="ru-RU" dirty="0" err="1">
                <a:solidFill>
                  <a:srgbClr val="FF3333"/>
                </a:solidFill>
              </a:rPr>
              <a:t>Tab</a:t>
            </a:r>
            <a:r>
              <a:rPr lang="ru-RU" altLang="ru-RU" dirty="0">
                <a:solidFill>
                  <a:srgbClr val="FF3333"/>
                </a:solidFill>
              </a:rPr>
              <a:t> </a:t>
            </a:r>
            <a:r>
              <a:rPr lang="ru-RU" altLang="ru-RU" dirty="0"/>
              <a:t>имя переменной, начинающейся с V</a:t>
            </a:r>
          </a:p>
          <a:p>
            <a:pPr marL="863600" lvl="1" indent="-323850">
              <a:buSzPct val="75000"/>
              <a:buFont typeface="Symbol" pitchFamily="2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~</a:t>
            </a:r>
            <a:r>
              <a:rPr lang="ru-RU" altLang="ru-RU" dirty="0" err="1"/>
              <a:t>a</a:t>
            </a:r>
            <a:r>
              <a:rPr lang="ru-RU" altLang="ru-RU" dirty="0" err="1">
                <a:solidFill>
                  <a:srgbClr val="FF3333"/>
                </a:solidFill>
              </a:rPr>
              <a:t>Tab</a:t>
            </a:r>
            <a:r>
              <a:rPr lang="ru-RU" altLang="ru-RU" dirty="0">
                <a:solidFill>
                  <a:srgbClr val="FF3333"/>
                </a:solidFill>
              </a:rPr>
              <a:t> </a:t>
            </a:r>
            <a:r>
              <a:rPr lang="ru-RU" altLang="ru-RU" dirty="0"/>
              <a:t>имя пользователя, начинающееся с </a:t>
            </a:r>
            <a:r>
              <a:rPr lang="ru-RU" altLang="ru-RU" dirty="0" err="1"/>
              <a:t>a</a:t>
            </a:r>
            <a:endParaRPr lang="ru-RU" altLang="ru-RU" dirty="0"/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В современных дистрибутивах </a:t>
            </a:r>
            <a:r>
              <a:rPr lang="en-US" altLang="ru-RU" dirty="0"/>
              <a:t>Linux </a:t>
            </a:r>
            <a:r>
              <a:rPr lang="ru-RU" altLang="ru-RU" dirty="0"/>
              <a:t>обычно устанавливается пакет </a:t>
            </a:r>
            <a:r>
              <a:rPr lang="en-US" altLang="ru-RU" dirty="0"/>
              <a:t>completions, </a:t>
            </a:r>
            <a:r>
              <a:rPr lang="ru-RU" altLang="ru-RU" dirty="0"/>
              <a:t>который включает «умное» </a:t>
            </a:r>
            <a:r>
              <a:rPr lang="ru-RU" altLang="ru-RU" dirty="0" err="1"/>
              <a:t>автодополнение</a:t>
            </a:r>
            <a:r>
              <a:rPr lang="ru-RU" altLang="ru-RU" dirty="0"/>
              <a:t> с учетом семантики и формата команды, </a:t>
            </a:r>
          </a:p>
          <a:p>
            <a:pPr marL="889000" lvl="1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например, для </a:t>
            </a:r>
            <a:r>
              <a:rPr lang="en-US" altLang="ru-RU" dirty="0"/>
              <a:t>apt-get install </a:t>
            </a:r>
            <a:r>
              <a:rPr lang="ru-RU" altLang="ru-RU" dirty="0"/>
              <a:t>он будет дополнять не файлы, а имена пакетов </a:t>
            </a:r>
          </a:p>
          <a:p>
            <a:pPr marL="889000" lvl="1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а для </a:t>
            </a:r>
            <a:r>
              <a:rPr lang="en-US" altLang="ru-RU" dirty="0"/>
              <a:t>git checkout - </a:t>
            </a:r>
            <a:r>
              <a:rPr lang="ru-RU" altLang="ru-RU" dirty="0"/>
              <a:t>имена веток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Alt-? – все возможные дополнения (показать, но не вставлять)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Alt-* – вставить все возможные дополнения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13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B7A5-44B5-2982-558B-D026E038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shell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119FC-E0B4-4A49-5D05-BFF6B9F0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 – </a:t>
            </a:r>
            <a:r>
              <a:rPr lang="ru-RU" dirty="0"/>
              <a:t>это программа, предоставляющая интерфейс командной строки и возможность исполнения скриптов</a:t>
            </a:r>
          </a:p>
          <a:p>
            <a:r>
              <a:rPr lang="ru-RU" dirty="0"/>
              <a:t>Ее также называют командный процессор, </a:t>
            </a:r>
            <a:br>
              <a:rPr lang="en-US" dirty="0"/>
            </a:br>
            <a:r>
              <a:rPr lang="en-US" dirty="0"/>
              <a:t>[</a:t>
            </a:r>
            <a:r>
              <a:rPr lang="ru-RU" dirty="0"/>
              <a:t>командная</a:t>
            </a:r>
            <a:r>
              <a:rPr lang="en-US" dirty="0"/>
              <a:t>]</a:t>
            </a:r>
            <a:r>
              <a:rPr lang="ru-RU" dirty="0"/>
              <a:t> оболочка (дословный перевод слова </a:t>
            </a:r>
            <a:r>
              <a:rPr lang="en-US" dirty="0"/>
              <a:t>shell)</a:t>
            </a:r>
          </a:p>
          <a:p>
            <a:r>
              <a:rPr lang="ru-RU" dirty="0"/>
              <a:t>Командная строка – это то, что </a:t>
            </a:r>
            <a:r>
              <a:rPr lang="en-US" dirty="0"/>
              <a:t>shell </a:t>
            </a:r>
            <a:r>
              <a:rPr lang="ru-RU" dirty="0"/>
              <a:t>делает, а не он сам</a:t>
            </a:r>
          </a:p>
          <a:p>
            <a:r>
              <a:rPr lang="ru-RU" dirty="0"/>
              <a:t>В </a:t>
            </a:r>
            <a:r>
              <a:rPr lang="en-US" dirty="0"/>
              <a:t>Unix-</a:t>
            </a:r>
            <a:r>
              <a:rPr lang="ru-RU" dirty="0"/>
              <a:t>системах есть несколько программ, которые можно использовать в качестве </a:t>
            </a:r>
            <a:r>
              <a:rPr lang="en-US" dirty="0"/>
              <a:t>shell</a:t>
            </a:r>
          </a:p>
          <a:p>
            <a:r>
              <a:rPr lang="ru-RU" dirty="0"/>
              <a:t>Мы будем изучать </a:t>
            </a:r>
            <a:r>
              <a:rPr lang="en-US" dirty="0"/>
              <a:t>bash, </a:t>
            </a:r>
            <a:r>
              <a:rPr lang="ru-RU" dirty="0"/>
              <a:t>но большая часть того, что мы изучим, применима также к </a:t>
            </a:r>
            <a:r>
              <a:rPr lang="en-US" dirty="0"/>
              <a:t>Bourne shell, </a:t>
            </a:r>
            <a:r>
              <a:rPr lang="en-US" dirty="0" err="1"/>
              <a:t>ksh</a:t>
            </a:r>
            <a:r>
              <a:rPr lang="en-US" dirty="0"/>
              <a:t>, dash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6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E1FD1-B7B6-D145-59F1-FED33391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полезные фенечки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3AE3A-57E0-2B79-7ABF-8BC305B53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~ - ваш домашний каталог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~</a:t>
            </a:r>
            <a:r>
              <a:rPr lang="ru-RU" altLang="ru-RU" dirty="0" err="1"/>
              <a:t>user</a:t>
            </a:r>
            <a:r>
              <a:rPr lang="ru-RU" altLang="ru-RU" dirty="0"/>
              <a:t> — домашний каталог пользователя </a:t>
            </a:r>
            <a:r>
              <a:rPr lang="ru-RU" altLang="ru-RU" dirty="0" err="1"/>
              <a:t>user</a:t>
            </a:r>
            <a:endParaRPr lang="ru-RU" altLang="ru-RU" dirty="0"/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~- - предыдущий каталог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!$ - последний аргумент предыдущей команды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history</a:t>
            </a:r>
            <a:r>
              <a:rPr lang="ru-RU" altLang="ru-RU" dirty="0"/>
              <a:t> — все запомненные предыдущие команды </a:t>
            </a:r>
            <a:br>
              <a:rPr lang="ru-RU" altLang="ru-RU" dirty="0"/>
            </a:br>
            <a:r>
              <a:rPr lang="ru-RU" altLang="ru-RU" dirty="0"/>
              <a:t>(по умолчанию ~1000)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/>
              <a:t>!434 — ранее введенная команда с номером 434 в истории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70BE7-2FE3-FD56-732A-086D46A3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нужно учиться работать в </a:t>
            </a:r>
            <a:r>
              <a:rPr lang="en-US" dirty="0"/>
              <a:t>shell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C7FA4-7AC8-A50F-3C56-288561F3B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ряде ситуаций, </a:t>
            </a:r>
            <a:r>
              <a:rPr lang="en-US" dirty="0"/>
              <a:t>shell – </a:t>
            </a:r>
            <a:r>
              <a:rPr lang="ru-RU" dirty="0"/>
              <a:t>это единственный доступный пользовательский интерфейс</a:t>
            </a:r>
          </a:p>
          <a:p>
            <a:pPr lvl="1"/>
            <a:r>
              <a:rPr lang="ru-RU" dirty="0"/>
              <a:t>Если графический интерфейс не установлен в системе или контейнере</a:t>
            </a:r>
          </a:p>
          <a:p>
            <a:pPr lvl="1"/>
            <a:r>
              <a:rPr lang="ru-RU" dirty="0"/>
              <a:t>Если у вас есть удаленный доступ только по </a:t>
            </a:r>
            <a:r>
              <a:rPr lang="en-US" dirty="0"/>
              <a:t>ssh, </a:t>
            </a:r>
            <a:r>
              <a:rPr lang="ru-RU" dirty="0"/>
              <a:t>но не по протоколам удаленного графического интерфейса</a:t>
            </a:r>
          </a:p>
          <a:p>
            <a:r>
              <a:rPr lang="ru-RU" dirty="0"/>
              <a:t>На </a:t>
            </a:r>
            <a:r>
              <a:rPr lang="en-US" dirty="0"/>
              <a:t>shell </a:t>
            </a:r>
            <a:r>
              <a:rPr lang="ru-RU" dirty="0"/>
              <a:t>можно писать скрипты, в графическом интерфейсе это либо невозможно, либо сложнее чем в </a:t>
            </a:r>
            <a:r>
              <a:rPr lang="en-US" dirty="0"/>
              <a:t>shell</a:t>
            </a:r>
          </a:p>
          <a:p>
            <a:r>
              <a:rPr lang="ru-RU" dirty="0"/>
              <a:t>Если вы умеете работать в </a:t>
            </a:r>
            <a:r>
              <a:rPr lang="en-US" dirty="0"/>
              <a:t>shell, </a:t>
            </a:r>
            <a:r>
              <a:rPr lang="ru-RU" dirty="0"/>
              <a:t>это удобно </a:t>
            </a:r>
          </a:p>
          <a:p>
            <a:pPr lvl="1"/>
            <a:r>
              <a:rPr lang="ru-RU" dirty="0"/>
              <a:t>и наоборот, если вам кажется, что в </a:t>
            </a:r>
            <a:r>
              <a:rPr lang="en-US" dirty="0"/>
              <a:t>shell </a:t>
            </a:r>
            <a:r>
              <a:rPr lang="ru-RU" dirty="0"/>
              <a:t>работать неудобно, </a:t>
            </a:r>
            <a:br>
              <a:rPr lang="ru-RU" dirty="0"/>
            </a:br>
            <a:r>
              <a:rPr lang="ru-RU" dirty="0"/>
              <a:t>скорее всего вы просто не умеете</a:t>
            </a:r>
          </a:p>
        </p:txBody>
      </p:sp>
    </p:spTree>
    <p:extLst>
      <p:ext uri="{BB962C8B-B14F-4D97-AF65-F5344CB8AC3E}">
        <p14:creationId xmlns:p14="http://schemas.microsoft.com/office/powerpoint/2010/main" val="281840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6BAE-1A7B-4618-4818-0E7B3466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запустить </a:t>
            </a:r>
            <a:r>
              <a:rPr lang="en-US" dirty="0"/>
              <a:t>shell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CEE1E-73CB-2AE1-2533-3B0FC4C3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Если вы в графическом окружении </a:t>
            </a:r>
            <a:r>
              <a:rPr lang="en-US" dirty="0"/>
              <a:t>Linux </a:t>
            </a:r>
            <a:r>
              <a:rPr lang="ru-RU" dirty="0"/>
              <a:t>или </a:t>
            </a:r>
            <a:r>
              <a:rPr lang="en-US" dirty="0"/>
              <a:t>MacOS</a:t>
            </a:r>
            <a:r>
              <a:rPr lang="ru-RU" dirty="0"/>
              <a:t>, </a:t>
            </a:r>
            <a:br>
              <a:rPr lang="en-US" dirty="0"/>
            </a:br>
            <a:r>
              <a:rPr lang="ru-RU" dirty="0"/>
              <a:t>запустите терминал</a:t>
            </a:r>
          </a:p>
          <a:p>
            <a:pPr lvl="1"/>
            <a:r>
              <a:rPr lang="ru-RU" dirty="0"/>
              <a:t>В разных окружениях это делается по-разному</a:t>
            </a:r>
            <a:br>
              <a:rPr lang="en-US" dirty="0"/>
            </a:br>
            <a:r>
              <a:rPr lang="ru-RU" dirty="0"/>
              <a:t>даже программа может называться по-другому, например </a:t>
            </a:r>
            <a:r>
              <a:rPr lang="en-US" dirty="0" err="1"/>
              <a:t>xterm</a:t>
            </a:r>
            <a:endParaRPr lang="en-US" dirty="0"/>
          </a:p>
          <a:p>
            <a:r>
              <a:rPr lang="ru-RU" dirty="0"/>
              <a:t>В </a:t>
            </a:r>
            <a:r>
              <a:rPr lang="en-US" dirty="0"/>
              <a:t>Linux</a:t>
            </a:r>
            <a:r>
              <a:rPr lang="ru-RU" dirty="0"/>
              <a:t> обычно доступна комбинация клавиш С</a:t>
            </a:r>
            <a:r>
              <a:rPr lang="en-US" dirty="0" err="1"/>
              <a:t>trl</a:t>
            </a:r>
            <a:r>
              <a:rPr lang="en-US" dirty="0"/>
              <a:t>-Alt-</a:t>
            </a:r>
            <a:r>
              <a:rPr lang="en-US" dirty="0" err="1"/>
              <a:t>Fn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(где </a:t>
            </a:r>
            <a:r>
              <a:rPr lang="en-US" dirty="0" err="1"/>
              <a:t>Fn</a:t>
            </a:r>
            <a:r>
              <a:rPr lang="en-US" dirty="0"/>
              <a:t> – </a:t>
            </a:r>
            <a:r>
              <a:rPr lang="ru-RU" dirty="0"/>
              <a:t>одна из «функциональных клавиш» </a:t>
            </a:r>
            <a:r>
              <a:rPr lang="en-US" dirty="0"/>
              <a:t>F1..F12), </a:t>
            </a:r>
            <a:r>
              <a:rPr lang="ru-RU" dirty="0"/>
              <a:t>которая переключается на одну из «виртуальных консолей», где вы можете увидеть текстовое приглашение </a:t>
            </a:r>
            <a:r>
              <a:rPr lang="en-US" dirty="0"/>
              <a:t>login:</a:t>
            </a:r>
          </a:p>
          <a:p>
            <a:r>
              <a:rPr lang="ru-RU" dirty="0"/>
              <a:t>Набрав в этом приглашении свое имя и пароль, вы попадаете в тот же самый </a:t>
            </a:r>
            <a:r>
              <a:rPr lang="en-US" dirty="0"/>
              <a:t>shell</a:t>
            </a:r>
          </a:p>
          <a:p>
            <a:r>
              <a:rPr lang="ru-RU" dirty="0"/>
              <a:t>Графическая оболочка висит на одном из этих же виртуальных терминалов, в современных </a:t>
            </a:r>
            <a:r>
              <a:rPr lang="en-US" dirty="0"/>
              <a:t>Linux </a:t>
            </a:r>
            <a:r>
              <a:rPr lang="ru-RU" dirty="0"/>
              <a:t>на </a:t>
            </a:r>
            <a:r>
              <a:rPr lang="en-US" dirty="0"/>
              <a:t>F1, </a:t>
            </a:r>
            <a:r>
              <a:rPr lang="ru-RU" dirty="0"/>
              <a:t>в старых иногда на </a:t>
            </a:r>
            <a:r>
              <a:rPr lang="en-US" dirty="0"/>
              <a:t>F6</a:t>
            </a:r>
            <a:r>
              <a:rPr lang="ru-RU" dirty="0"/>
              <a:t> или </a:t>
            </a:r>
            <a:r>
              <a:rPr lang="en-US" dirty="0"/>
              <a:t>F7</a:t>
            </a:r>
          </a:p>
        </p:txBody>
      </p:sp>
    </p:spTree>
    <p:extLst>
      <p:ext uri="{BB962C8B-B14F-4D97-AF65-F5344CB8AC3E}">
        <p14:creationId xmlns:p14="http://schemas.microsoft.com/office/powerpoint/2010/main" val="178909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C0F68-D4B1-DDDD-914D-9E1EF6B7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Вид окна терминала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текст, снимок экрана, программное обеспечение, Мультимедийное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AE4901-23E7-2E22-879D-3C7DCA48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458"/>
          <a:stretch/>
        </p:blipFill>
        <p:spPr>
          <a:xfrm>
            <a:off x="908303" y="2306306"/>
            <a:ext cx="6009855" cy="369417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516DB-A37E-4DE4-FF25-26230394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733" y="2018806"/>
            <a:ext cx="4193964" cy="4153394"/>
          </a:xfrm>
        </p:spPr>
        <p:txBody>
          <a:bodyPr anchor="ctr">
            <a:normAutofit/>
          </a:bodyPr>
          <a:lstStyle/>
          <a:p>
            <a:r>
              <a:rPr lang="ru-RU" sz="1300" dirty="0"/>
              <a:t>Оформление окна, шрифт и цвета в вашей ОС могут отличаться</a:t>
            </a:r>
          </a:p>
          <a:p>
            <a:r>
              <a:rPr lang="ru-RU" sz="1300" dirty="0"/>
              <a:t>Шрифт и цвета можно изменить в настройках вашего терминального приложения</a:t>
            </a:r>
          </a:p>
          <a:p>
            <a:r>
              <a:rPr lang="ru-RU" sz="1300" dirty="0"/>
              <a:t>Формат приглашения также настраивается, но уже в самом </a:t>
            </a:r>
            <a:r>
              <a:rPr lang="en-US" sz="1300" dirty="0"/>
              <a:t>shell; </a:t>
            </a:r>
            <a:r>
              <a:rPr lang="ru-RU" sz="1300" dirty="0"/>
              <a:t>в </a:t>
            </a:r>
            <a:r>
              <a:rPr lang="en-US" sz="1300" dirty="0"/>
              <a:t>Bash </a:t>
            </a:r>
            <a:r>
              <a:rPr lang="ru-RU" sz="1300" dirty="0"/>
              <a:t>это делается через переменную среды </a:t>
            </a:r>
            <a:r>
              <a:rPr lang="en-US" sz="1300" dirty="0"/>
              <a:t>PS1</a:t>
            </a:r>
          </a:p>
          <a:p>
            <a:r>
              <a:rPr lang="ru-RU" sz="1300" dirty="0"/>
              <a:t>В данном случае используются настройки по умолчанию дистрибутива </a:t>
            </a:r>
            <a:r>
              <a:rPr lang="en-US" sz="1300" dirty="0"/>
              <a:t>Debian; </a:t>
            </a:r>
            <a:r>
              <a:rPr lang="ru-RU" sz="1300" dirty="0"/>
              <a:t>приглашение состоит из </a:t>
            </a:r>
          </a:p>
          <a:p>
            <a:pPr lvl="1"/>
            <a:r>
              <a:rPr lang="ru-RU" sz="1300" dirty="0"/>
              <a:t>Имени пользователя (</a:t>
            </a:r>
            <a:r>
              <a:rPr lang="en-US" sz="1300" dirty="0" err="1"/>
              <a:t>dmitry</a:t>
            </a:r>
            <a:r>
              <a:rPr lang="en-US" sz="1300" dirty="0"/>
              <a:t>)</a:t>
            </a:r>
          </a:p>
          <a:p>
            <a:pPr lvl="1"/>
            <a:r>
              <a:rPr lang="ru-RU" sz="1300" dirty="0"/>
              <a:t>Имени машины (</a:t>
            </a:r>
            <a:r>
              <a:rPr lang="en-US" sz="1300" dirty="0" err="1"/>
              <a:t>fbrouter</a:t>
            </a:r>
            <a:r>
              <a:rPr lang="en-US" sz="1300" dirty="0"/>
              <a:t>)</a:t>
            </a:r>
          </a:p>
          <a:p>
            <a:pPr lvl="1"/>
            <a:r>
              <a:rPr lang="ru-RU" sz="1300" dirty="0"/>
              <a:t>Текущего каталога (</a:t>
            </a:r>
            <a:r>
              <a:rPr lang="en-US" sz="1300" dirty="0"/>
              <a:t>~, </a:t>
            </a:r>
            <a:r>
              <a:rPr lang="ru-RU" sz="1300" dirty="0"/>
              <a:t>домашний каталог)</a:t>
            </a:r>
          </a:p>
          <a:p>
            <a:pPr lvl="1"/>
            <a:r>
              <a:rPr lang="ru-RU" sz="1300" dirty="0"/>
              <a:t>Символа </a:t>
            </a:r>
            <a:r>
              <a:rPr lang="en-US" sz="1300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04020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EE1F4-CF61-23FB-103D-E0A38A00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Примечания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BC691-6E6C-36B0-94C8-321EA5EEB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самом деле, в терминале можно запустить любую программу (как это делать мы сейчас изучать не будем)</a:t>
            </a:r>
          </a:p>
          <a:p>
            <a:r>
              <a:rPr lang="ru-RU" dirty="0"/>
              <a:t>Если эта программа может принимать команды из стандартного потока ввода и выдавать что-то осмысленное в стандартный поток ввода, вы сможете с ней общаться</a:t>
            </a:r>
          </a:p>
          <a:p>
            <a:r>
              <a:rPr lang="ru-RU" dirty="0"/>
              <a:t>Примеры таких программ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 err="1"/>
              <a:t>mysql</a:t>
            </a:r>
            <a:endParaRPr lang="en-US" dirty="0"/>
          </a:p>
          <a:p>
            <a:pPr lvl="1"/>
            <a:r>
              <a:rPr lang="en-US" dirty="0" err="1"/>
              <a:t>haskel</a:t>
            </a:r>
            <a:endParaRPr lang="en-US" dirty="0"/>
          </a:p>
          <a:p>
            <a:pPr lvl="1"/>
            <a:r>
              <a:rPr lang="en-US" dirty="0"/>
              <a:t>vim</a:t>
            </a:r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30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11F5A-EFD9-9418-1914-049348DB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C32CC-1AB3-8516-5DA0-CE685325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Итак, мы попали в </a:t>
            </a:r>
            <a:r>
              <a:rPr lang="en-US" sz="4000"/>
              <a:t>shell. </a:t>
            </a:r>
            <a:r>
              <a:rPr lang="ru-RU" sz="4000"/>
              <a:t>И что теперь?</a:t>
            </a:r>
            <a:endParaRPr lang="ru-RU" sz="4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, снимок экрана, программное обеспечение, диспл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5EEA6D-60D8-711F-DA8F-CB75EDA1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04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2E4BC6-2B61-2E29-0F0C-332BA8D1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1800" dirty="0"/>
              <a:t>После приглашения вы можете набирать команду</a:t>
            </a:r>
          </a:p>
          <a:p>
            <a:r>
              <a:rPr lang="ru-RU" sz="1800" dirty="0"/>
              <a:t>Команда состоит из имени команды и аргументов</a:t>
            </a:r>
          </a:p>
          <a:p>
            <a:r>
              <a:rPr lang="ru-RU" sz="1800" dirty="0"/>
              <a:t>Команда и аргументы отделяются друг от друга пробелами</a:t>
            </a:r>
          </a:p>
          <a:p>
            <a:r>
              <a:rPr lang="ru-RU" sz="1800" dirty="0"/>
              <a:t>Список аргументов (возможно, пустой) заканчивается переводом строки</a:t>
            </a:r>
          </a:p>
          <a:p>
            <a:r>
              <a:rPr lang="ru-RU" sz="1800" dirty="0"/>
              <a:t>Вообще говоря, и команда и аргументы могут содержать произвольные символы</a:t>
            </a:r>
            <a:endParaRPr lang="en-US" sz="1800" dirty="0"/>
          </a:p>
          <a:p>
            <a:r>
              <a:rPr lang="ru-RU" sz="1800" dirty="0"/>
              <a:t>Для</a:t>
            </a:r>
            <a:r>
              <a:rPr lang="en-US" sz="1800" dirty="0"/>
              <a:t> </a:t>
            </a:r>
            <a:r>
              <a:rPr lang="ru-RU" sz="1800" dirty="0"/>
              <a:t>начала рассмотрим команды и аргументы, состоящие из буковок и символов -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085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ACBF-CDFD-10B1-BF1E-CECB7962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бывают команды?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32AF3-7C54-18D5-973A-6DD1460A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Встроенные команды </a:t>
            </a:r>
            <a:r>
              <a:rPr lang="en-US" dirty="0"/>
              <a:t>bash.   </a:t>
            </a:r>
            <a:br>
              <a:rPr lang="en-US" dirty="0"/>
            </a:br>
            <a:r>
              <a:rPr lang="ru-RU" dirty="0"/>
              <a:t>Их полный список можно увидеть, набрав команду </a:t>
            </a:r>
            <a:r>
              <a:rPr lang="en-US" dirty="0"/>
              <a:t>help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он длинный, в окно 80х25 не влезает)</a:t>
            </a:r>
          </a:p>
          <a:p>
            <a:r>
              <a:rPr lang="ru-RU" dirty="0"/>
              <a:t>Определенные пользователем команды – функции и </a:t>
            </a:r>
            <a:r>
              <a:rPr lang="ru-RU" dirty="0" err="1"/>
              <a:t>алиасы</a:t>
            </a:r>
            <a:endParaRPr lang="ru-RU" dirty="0"/>
          </a:p>
          <a:p>
            <a:r>
              <a:rPr lang="ru-RU" dirty="0"/>
              <a:t>Программы (исполняемые файлы) из каталогов, перечисленных в переменной среды </a:t>
            </a:r>
            <a:r>
              <a:rPr lang="en-US" dirty="0"/>
              <a:t>PATH</a:t>
            </a:r>
            <a:br>
              <a:rPr lang="en-US" dirty="0"/>
            </a:br>
            <a:r>
              <a:rPr lang="ru-RU" dirty="0"/>
              <a:t>В десктопном или серверном </a:t>
            </a:r>
            <a:r>
              <a:rPr lang="en-US" dirty="0"/>
              <a:t>Linux </a:t>
            </a:r>
            <a:r>
              <a:rPr lang="ru-RU" dirty="0"/>
              <a:t>их обычно сотни</a:t>
            </a:r>
            <a:endParaRPr lang="en-US" dirty="0"/>
          </a:p>
          <a:p>
            <a:r>
              <a:rPr lang="ru-RU" dirty="0"/>
              <a:t>Если имя команды содержит </a:t>
            </a:r>
            <a:r>
              <a:rPr lang="en-US" dirty="0"/>
              <a:t>/ (ASCII </a:t>
            </a:r>
            <a:r>
              <a:rPr lang="en" b="0" i="0" dirty="0">
                <a:solidFill>
                  <a:srgbClr val="212529"/>
                </a:solidFill>
                <a:effectLst/>
                <a:latin typeface="system-ui"/>
              </a:rPr>
              <a:t>Slash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), </a:t>
            </a:r>
            <a:r>
              <a:rPr lang="ru-RU" b="0" i="0" dirty="0">
                <a:solidFill>
                  <a:srgbClr val="212529"/>
                </a:solidFill>
                <a:effectLst/>
                <a:latin typeface="system-ui"/>
              </a:rPr>
              <a:t>она воспринимается как имя файла без поиска по 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PATH</a:t>
            </a:r>
            <a:r>
              <a:rPr lang="ru-RU" b="0" i="0" dirty="0">
                <a:solidFill>
                  <a:srgbClr val="212529"/>
                </a:solidFill>
                <a:effectLst/>
                <a:latin typeface="system-ui"/>
              </a:rPr>
              <a:t>.  Файл должен быть исполняемым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2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644D3-8880-E1CA-0441-0AF6671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важные команды для управления файлами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EA0E3-484D-6E5F-4732-13B1E7F2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pwd</a:t>
            </a:r>
            <a:r>
              <a:rPr lang="ru-RU" altLang="ru-RU" dirty="0"/>
              <a:t> </a:t>
            </a:r>
            <a:r>
              <a:rPr lang="en-US" altLang="ru-RU" dirty="0"/>
              <a:t>– </a:t>
            </a:r>
            <a:r>
              <a:rPr lang="ru-RU" altLang="ru-RU" dirty="0"/>
              <a:t>распечатать имя текущего каталога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cd</a:t>
            </a:r>
            <a:r>
              <a:rPr lang="ru-RU" altLang="ru-RU" dirty="0"/>
              <a:t> [каталог] </a:t>
            </a:r>
            <a:r>
              <a:rPr lang="en-US" altLang="ru-RU" dirty="0"/>
              <a:t>–</a:t>
            </a:r>
            <a:r>
              <a:rPr lang="ru-RU" altLang="ru-RU" dirty="0"/>
              <a:t> сменить текущий каталог</a:t>
            </a:r>
          </a:p>
          <a:p>
            <a:pPr marL="863600" lvl="1" indent="-323850">
              <a:buSzPct val="75000"/>
              <a:buFont typeface="Symbol" pitchFamily="2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cd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без параметров попадает в ваш домашний каталог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ls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список файлов</a:t>
            </a:r>
            <a:r>
              <a:rPr lang="en-US" altLang="ru-RU" dirty="0"/>
              <a:t>, </a:t>
            </a:r>
            <a:r>
              <a:rPr lang="ru-RU" altLang="ru-RU" dirty="0"/>
              <a:t>возможно с атрибутами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сp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копировать файлы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mv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переименовать файлы или переместить в другую ФС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echo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вывести аргументы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cat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вывести файлы в </a:t>
            </a:r>
            <a:r>
              <a:rPr lang="ru-RU" altLang="ru-RU" dirty="0" err="1"/>
              <a:t>stdout</a:t>
            </a:r>
            <a:endParaRPr lang="ru-RU" altLang="ru-RU" dirty="0"/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 err="1"/>
              <a:t>more</a:t>
            </a:r>
            <a:r>
              <a:rPr lang="ru-RU" altLang="ru-RU" dirty="0"/>
              <a:t>, </a:t>
            </a:r>
            <a:r>
              <a:rPr lang="ru-RU" altLang="ru-RU" dirty="0" err="1"/>
              <a:t>less</a:t>
            </a:r>
            <a:r>
              <a:rPr lang="ru-RU" altLang="ru-RU" dirty="0"/>
              <a:t> </a:t>
            </a:r>
            <a:r>
              <a:rPr lang="en-US" altLang="ru-RU" dirty="0"/>
              <a:t>–</a:t>
            </a:r>
            <a:r>
              <a:rPr lang="ru-RU" altLang="ru-RU" dirty="0"/>
              <a:t> умный просмотр файлов с листанием по экранам, поиском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ru-RU" dirty="0"/>
              <a:t>vim, nano – </a:t>
            </a:r>
            <a:r>
              <a:rPr lang="ru-RU" altLang="ru-RU" dirty="0"/>
              <a:t>текстовые редакторы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ru-RU" dirty="0" err="1"/>
              <a:t>vimtutor</a:t>
            </a:r>
            <a:r>
              <a:rPr lang="en-US" altLang="ru-RU" dirty="0"/>
              <a:t> – </a:t>
            </a:r>
            <a:r>
              <a:rPr lang="ru-RU" altLang="ru-RU" dirty="0"/>
              <a:t>утилита для самообучения работе в редакторе </a:t>
            </a:r>
            <a:r>
              <a:rPr lang="en-US" altLang="ru-RU" dirty="0"/>
              <a:t>vim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925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1526</Words>
  <Application>Microsoft Macintosh PowerPoint</Application>
  <PresentationFormat>Широкоэкранный</PresentationFormat>
  <Paragraphs>136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Symbol</vt:lpstr>
      <vt:lpstr>system-ui</vt:lpstr>
      <vt:lpstr>Wingdings</vt:lpstr>
      <vt:lpstr>Тема Office</vt:lpstr>
      <vt:lpstr>Работа в командной строке Unix/Linux</vt:lpstr>
      <vt:lpstr>Что такое shell</vt:lpstr>
      <vt:lpstr>Зачем нужно учиться работать в shell</vt:lpstr>
      <vt:lpstr>Как запустить shell</vt:lpstr>
      <vt:lpstr>Вид окна терминала</vt:lpstr>
      <vt:lpstr>Примечания</vt:lpstr>
      <vt:lpstr>Итак, мы попали в shell. И что теперь?</vt:lpstr>
      <vt:lpstr>Какие бывают команды?</vt:lpstr>
      <vt:lpstr>Наиболее важные команды для управления файлами</vt:lpstr>
      <vt:lpstr>Внимание!</vt:lpstr>
      <vt:lpstr>Команд сотни,  где по ним найти информацию?</vt:lpstr>
      <vt:lpstr>Еще про man</vt:lpstr>
      <vt:lpstr>Чем команды POSIX  отличаются от команд Linux?</vt:lpstr>
      <vt:lpstr>Вернемся к формату команд</vt:lpstr>
      <vt:lpstr>Например</vt:lpstr>
      <vt:lpstr>Еще варианты формата команд</vt:lpstr>
      <vt:lpstr>Редактирование команд</vt:lpstr>
      <vt:lpstr>Еще команды редактирования</vt:lpstr>
      <vt:lpstr>Автодополнение</vt:lpstr>
      <vt:lpstr>Еще полезные фенечки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Dmitry Irtegov</dc:creator>
  <cp:lastModifiedBy>Dmitry Irtegov</cp:lastModifiedBy>
  <cp:revision>2</cp:revision>
  <dcterms:created xsi:type="dcterms:W3CDTF">2025-05-06T17:01:40Z</dcterms:created>
  <dcterms:modified xsi:type="dcterms:W3CDTF">2025-05-06T20:07:14Z</dcterms:modified>
</cp:coreProperties>
</file>