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2" r:id="rId20"/>
    <p:sldId id="293" r:id="rId21"/>
    <p:sldId id="294" r:id="rId22"/>
    <p:sldId id="295" r:id="rId23"/>
    <p:sldId id="296" r:id="rId24"/>
    <p:sldId id="297" r:id="rId25"/>
    <p:sldId id="273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75" userDrawn="1">
          <p15:clr>
            <a:srgbClr val="A4A3A4"/>
          </p15:clr>
        </p15:guide>
        <p15:guide id="2" pos="32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2" d="100"/>
          <a:sy n="102" d="100"/>
        </p:scale>
        <p:origin x="192" y="496"/>
      </p:cViewPr>
      <p:guideLst>
        <p:guide orient="horz" pos="3475"/>
        <p:guide pos="32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72555E-7552-81D4-99F5-4D0D63115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C0BF76A-4522-5751-8EB9-509909B09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037AD1-7A57-99FD-BB2C-639532BBE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03BDDE-EDA0-B3BC-F932-92F91A3F4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73521B-A342-F38C-EA4C-50DB152EA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130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DB432C-7061-5807-B957-E8E286CBE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15F70B-B21F-0F9B-8F6C-C5300A10D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213ADF-C0C4-7503-6810-1CF776435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21764E-8267-6A41-7BB9-C8954CE5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EE1AF6-2047-7401-3995-91A9B00F0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165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A9F4FC-1C52-7244-DB53-6CC4FE1C65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85179B0-7383-AD99-454D-C7B0C9FF5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1D5AD8-F073-2B55-0534-CA191C879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006472-69CF-5AF1-95EB-248395DD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288CAA-75AE-9A60-70F8-F94C0F873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35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D52162-4196-6C18-6A07-F9AA97E5A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E38A-755A-450A-86A2-6736F8B69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444FB7-8768-88CB-E574-DD061C395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68DB2A-6FA5-1033-399B-C895B7477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2D7CA4-2697-5D74-26A9-581326B9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E8EDF2-F70D-D441-E556-DEE7E6BA0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182A6E-697E-F5A9-323D-905741911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A43E67-0D30-BC0D-B2E5-B87C4F79A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E50996-2C42-B4B4-3F7C-514C63F8D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2E911C-F7D0-0AA9-A1AF-937874C87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72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986A5-51BD-1EA8-C001-9E5433ED7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A8E510-6E93-528D-041D-0336FC3104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B0DD5C-74A2-4A23-9531-828CC781A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9E00529-C39F-326F-6016-B62C88F9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10E483-ED7D-504E-8B27-4CF4E342F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7653E1-1B81-0FD1-1996-1734CE62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496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F5933-2B0F-108C-A41D-F58DA6751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DA5FDAF-F4B8-D210-E610-8EE7BEE70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864C96-82A0-4DDC-CC4C-FA5A7B9D5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54C5CA2-5C11-10B1-4067-DB47F9539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AC24616-B7B6-D3D5-7548-3A0C895BD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2CC0CAB-53C6-BAD0-8127-485BF846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F1142DA-13F0-F9EA-EE3D-FA0995D2D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ADB2D6D-A1D3-8328-BDB5-14680EBD7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30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8DD66-6C3A-4BDB-68FB-F2E00B175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FA1148F-C8BB-B44C-A026-8C5DD8723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F205ADA-9A63-75ED-235A-E05289519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0D771A4-00BB-A00D-03F4-ECB4B3D2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77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F47521C-2485-0546-295B-3A72BE5F3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7C2EB8D-C119-0EB5-C519-5C1CADC44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1E2B194-06C4-1A32-D219-D47D9F747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13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4050FC-87B5-6EAE-CFE9-00F174972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4F1624-6302-21B4-4D37-A39C7C9E0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1AA463B-B483-43BD-A091-C788328AE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015C13-6E0B-B250-4D89-638E3FE27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A2ED5A-4C99-116A-96BA-772B3ABA4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45D227-BF42-A6C9-8C0B-8875D880A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7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BE2338-CFB6-2E76-71B6-62D3341DD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115E42-81DC-6E2B-B961-6D569BF14D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BBFB52C-8F86-7F6A-BA15-3C14FDE7A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6B1825-EC1B-3090-1268-23E69E7E9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2D87F3-53BE-EDAE-2D51-EE3B7D170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CC8FAB-A2F9-E765-C2DB-11240D731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60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16C63-2C6B-7F8C-0DF5-6BF1C14DA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784239-6C42-6BAA-D5DD-B6FE0E281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20482-692F-FA27-49A5-3412B0A92A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DD4C7E-8F62-8043-91D6-9E6B3677063A}" type="datetimeFigureOut">
              <a:rPr lang="ru-RU" smtClean="0"/>
              <a:t>04.05.2025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F9F9E6-5046-F309-E70C-7CFAF3C5E6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134CA9-E724-EAC0-328A-8599A651B8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3B441B-211D-2040-B13A-42D34A722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17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C77916-2D43-B3FE-9D5A-0DB399E0AF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Архитектура ЭВМ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EFDA719-906C-E199-8951-C4D76C4A87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Иртегов</a:t>
            </a:r>
            <a:r>
              <a:rPr lang="ru-RU" dirty="0"/>
              <a:t> Дмитрий Валентинович</a:t>
            </a:r>
          </a:p>
          <a:p>
            <a:r>
              <a:rPr lang="ru-RU" dirty="0"/>
              <a:t>НГУ</a:t>
            </a:r>
          </a:p>
          <a:p>
            <a:r>
              <a:rPr lang="ru-RU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927071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406888-4700-6F0E-5730-6AB7816BA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Центральный процессор чуть подробнее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A31D4EE-D8AF-D407-5421-546F142642A9}"/>
              </a:ext>
            </a:extLst>
          </p:cNvPr>
          <p:cNvSpPr/>
          <p:nvPr/>
        </p:nvSpPr>
        <p:spPr>
          <a:xfrm>
            <a:off x="6926894" y="2785889"/>
            <a:ext cx="2004164" cy="7515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Регистровый файл</a:t>
            </a:r>
          </a:p>
        </p:txBody>
      </p:sp>
      <p:sp>
        <p:nvSpPr>
          <p:cNvPr id="5" name="Полилиния 4">
            <a:extLst>
              <a:ext uri="{FF2B5EF4-FFF2-40B4-BE49-F238E27FC236}">
                <a16:creationId xmlns:a16="http://schemas.microsoft.com/office/drawing/2014/main" id="{38A3A0B9-A85D-5096-B028-E4577480FACE}"/>
              </a:ext>
            </a:extLst>
          </p:cNvPr>
          <p:cNvSpPr/>
          <p:nvPr/>
        </p:nvSpPr>
        <p:spPr>
          <a:xfrm>
            <a:off x="9494729" y="2238559"/>
            <a:ext cx="688932" cy="1014608"/>
          </a:xfrm>
          <a:custGeom>
            <a:avLst/>
            <a:gdLst>
              <a:gd name="connsiteX0" fmla="*/ 350729 w 688932"/>
              <a:gd name="connsiteY0" fmla="*/ 951978 h 1014608"/>
              <a:gd name="connsiteX1" fmla="*/ 0 w 688932"/>
              <a:gd name="connsiteY1" fmla="*/ 676405 h 1014608"/>
              <a:gd name="connsiteX2" fmla="*/ 0 w 688932"/>
              <a:gd name="connsiteY2" fmla="*/ 0 h 1014608"/>
              <a:gd name="connsiteX3" fmla="*/ 688932 w 688932"/>
              <a:gd name="connsiteY3" fmla="*/ 563671 h 1014608"/>
              <a:gd name="connsiteX4" fmla="*/ 688932 w 688932"/>
              <a:gd name="connsiteY4" fmla="*/ 1014608 h 1014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932" h="1014608">
                <a:moveTo>
                  <a:pt x="350729" y="951978"/>
                </a:moveTo>
                <a:lnTo>
                  <a:pt x="0" y="676405"/>
                </a:lnTo>
                <a:lnTo>
                  <a:pt x="0" y="0"/>
                </a:lnTo>
                <a:lnTo>
                  <a:pt x="688932" y="563671"/>
                </a:lnTo>
                <a:lnTo>
                  <a:pt x="688932" y="1014608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extLst>
              <a:ext uri="{FF2B5EF4-FFF2-40B4-BE49-F238E27FC236}">
                <a16:creationId xmlns:a16="http://schemas.microsoft.com/office/drawing/2014/main" id="{4678495F-5D1A-AADA-5E46-E275C722EB07}"/>
              </a:ext>
            </a:extLst>
          </p:cNvPr>
          <p:cNvSpPr/>
          <p:nvPr/>
        </p:nvSpPr>
        <p:spPr>
          <a:xfrm flipV="1">
            <a:off x="9494729" y="3161670"/>
            <a:ext cx="688932" cy="1014608"/>
          </a:xfrm>
          <a:custGeom>
            <a:avLst/>
            <a:gdLst>
              <a:gd name="connsiteX0" fmla="*/ 350729 w 688932"/>
              <a:gd name="connsiteY0" fmla="*/ 951978 h 1014608"/>
              <a:gd name="connsiteX1" fmla="*/ 0 w 688932"/>
              <a:gd name="connsiteY1" fmla="*/ 676405 h 1014608"/>
              <a:gd name="connsiteX2" fmla="*/ 0 w 688932"/>
              <a:gd name="connsiteY2" fmla="*/ 0 h 1014608"/>
              <a:gd name="connsiteX3" fmla="*/ 688932 w 688932"/>
              <a:gd name="connsiteY3" fmla="*/ 563671 h 1014608"/>
              <a:gd name="connsiteX4" fmla="*/ 688932 w 688932"/>
              <a:gd name="connsiteY4" fmla="*/ 1014608 h 1014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932" h="1014608">
                <a:moveTo>
                  <a:pt x="350729" y="951978"/>
                </a:moveTo>
                <a:lnTo>
                  <a:pt x="0" y="676405"/>
                </a:lnTo>
                <a:lnTo>
                  <a:pt x="0" y="0"/>
                </a:lnTo>
                <a:lnTo>
                  <a:pt x="688932" y="563671"/>
                </a:lnTo>
                <a:lnTo>
                  <a:pt x="688932" y="1014608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803BD7-F9CD-1DA7-9DC3-73FC97ECB32B}"/>
              </a:ext>
            </a:extLst>
          </p:cNvPr>
          <p:cNvSpPr txBox="1"/>
          <p:nvPr/>
        </p:nvSpPr>
        <p:spPr>
          <a:xfrm>
            <a:off x="9583817" y="2745863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АЛУ</a:t>
            </a:r>
          </a:p>
        </p:txBody>
      </p:sp>
      <p:cxnSp>
        <p:nvCxnSpPr>
          <p:cNvPr id="8" name="Соединительная линия уступом 7">
            <a:extLst>
              <a:ext uri="{FF2B5EF4-FFF2-40B4-BE49-F238E27FC236}">
                <a16:creationId xmlns:a16="http://schemas.microsoft.com/office/drawing/2014/main" id="{1990E163-5FE7-2A36-BD2E-2E105EF319EF}"/>
              </a:ext>
            </a:extLst>
          </p:cNvPr>
          <p:cNvCxnSpPr>
            <a:cxnSpLocks/>
            <a:stCxn id="4" idx="0"/>
          </p:cNvCxnSpPr>
          <p:nvPr/>
        </p:nvCxnSpPr>
        <p:spPr>
          <a:xfrm rot="5400000" flipH="1" flipV="1">
            <a:off x="8588500" y="1879661"/>
            <a:ext cx="246705" cy="156575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>
            <a:extLst>
              <a:ext uri="{FF2B5EF4-FFF2-40B4-BE49-F238E27FC236}">
                <a16:creationId xmlns:a16="http://schemas.microsoft.com/office/drawing/2014/main" id="{A0E0837F-F9FB-38DD-BBC2-29C8F0F7F1F2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8587000" y="2879425"/>
            <a:ext cx="249704" cy="156575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C366822-5297-B6B7-A732-20AB5B6297F1}"/>
              </a:ext>
            </a:extLst>
          </p:cNvPr>
          <p:cNvCxnSpPr>
            <a:stCxn id="6" idx="4"/>
          </p:cNvCxnSpPr>
          <p:nvPr/>
        </p:nvCxnSpPr>
        <p:spPr>
          <a:xfrm flipV="1">
            <a:off x="10183661" y="3161669"/>
            <a:ext cx="663879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61B3709-B861-A9E3-1A96-56D13C18F81C}"/>
              </a:ext>
            </a:extLst>
          </p:cNvPr>
          <p:cNvCxnSpPr>
            <a:cxnSpLocks/>
          </p:cNvCxnSpPr>
          <p:nvPr/>
        </p:nvCxnSpPr>
        <p:spPr>
          <a:xfrm>
            <a:off x="10847540" y="1973425"/>
            <a:ext cx="0" cy="11882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4518851B-6EC1-0177-8288-A9D8E081511F}"/>
              </a:ext>
            </a:extLst>
          </p:cNvPr>
          <p:cNvCxnSpPr>
            <a:cxnSpLocks/>
          </p:cNvCxnSpPr>
          <p:nvPr/>
        </p:nvCxnSpPr>
        <p:spPr>
          <a:xfrm flipH="1">
            <a:off x="7390357" y="1954277"/>
            <a:ext cx="3457183" cy="191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FF652F38-E3FA-BD83-7995-2B86C14358DE}"/>
              </a:ext>
            </a:extLst>
          </p:cNvPr>
          <p:cNvCxnSpPr/>
          <p:nvPr/>
        </p:nvCxnSpPr>
        <p:spPr>
          <a:xfrm>
            <a:off x="7390357" y="1973425"/>
            <a:ext cx="0" cy="8124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93AAC3E-A3FC-CC40-E4C0-34A6CE8CAA44}"/>
              </a:ext>
            </a:extLst>
          </p:cNvPr>
          <p:cNvSpPr/>
          <p:nvPr/>
        </p:nvSpPr>
        <p:spPr>
          <a:xfrm>
            <a:off x="4822523" y="2066795"/>
            <a:ext cx="1853850" cy="18162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Управляющее устройство</a:t>
            </a: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B20DF06A-EA9D-1546-FC53-25F78DBB8D66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6676373" y="3161670"/>
            <a:ext cx="25052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>
            <a:extLst>
              <a:ext uri="{FF2B5EF4-FFF2-40B4-BE49-F238E27FC236}">
                <a16:creationId xmlns:a16="http://schemas.microsoft.com/office/drawing/2014/main" id="{2B9A9F0D-71AA-F0BC-ACC4-9A145780B2FB}"/>
              </a:ext>
            </a:extLst>
          </p:cNvPr>
          <p:cNvCxnSpPr>
            <a:cxnSpLocks/>
          </p:cNvCxnSpPr>
          <p:nvPr/>
        </p:nvCxnSpPr>
        <p:spPr>
          <a:xfrm>
            <a:off x="6150280" y="3883069"/>
            <a:ext cx="3344449" cy="162838"/>
          </a:xfrm>
          <a:prstGeom prst="bentConnector3">
            <a:avLst>
              <a:gd name="adj1" fmla="val 2809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0B9B61F-FF43-076B-9FC2-FB9944284ED3}"/>
              </a:ext>
            </a:extLst>
          </p:cNvPr>
          <p:cNvSpPr/>
          <p:nvPr/>
        </p:nvSpPr>
        <p:spPr>
          <a:xfrm>
            <a:off x="2668045" y="4266965"/>
            <a:ext cx="1377863" cy="15362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Адаптер системной шины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BADDECE-E8D1-A806-30D4-AF0369874431}"/>
              </a:ext>
            </a:extLst>
          </p:cNvPr>
          <p:cNvSpPr/>
          <p:nvPr/>
        </p:nvSpPr>
        <p:spPr>
          <a:xfrm>
            <a:off x="864296" y="1816274"/>
            <a:ext cx="526093" cy="44592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dirty="0"/>
              <a:t>Системная шина</a:t>
            </a:r>
          </a:p>
        </p:txBody>
      </p:sp>
      <p:sp>
        <p:nvSpPr>
          <p:cNvPr id="19" name="Двойная стрелка влево/вправо 18">
            <a:extLst>
              <a:ext uri="{FF2B5EF4-FFF2-40B4-BE49-F238E27FC236}">
                <a16:creationId xmlns:a16="http://schemas.microsoft.com/office/drawing/2014/main" id="{AFC91D16-6AEA-8632-8842-7483A1CF6663}"/>
              </a:ext>
            </a:extLst>
          </p:cNvPr>
          <p:cNvSpPr/>
          <p:nvPr/>
        </p:nvSpPr>
        <p:spPr>
          <a:xfrm>
            <a:off x="1390390" y="4684734"/>
            <a:ext cx="1277656" cy="45719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лево 19">
            <a:extLst>
              <a:ext uri="{FF2B5EF4-FFF2-40B4-BE49-F238E27FC236}">
                <a16:creationId xmlns:a16="http://schemas.microsoft.com/office/drawing/2014/main" id="{94C903DA-F7CA-2C0D-CDB3-C05F799B31C9}"/>
              </a:ext>
            </a:extLst>
          </p:cNvPr>
          <p:cNvSpPr/>
          <p:nvPr/>
        </p:nvSpPr>
        <p:spPr>
          <a:xfrm flipV="1">
            <a:off x="1390390" y="5256546"/>
            <a:ext cx="1277656" cy="4571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9677628-A26E-FCCC-E7CD-4C5399C32F00}"/>
              </a:ext>
            </a:extLst>
          </p:cNvPr>
          <p:cNvSpPr txBox="1"/>
          <p:nvPr/>
        </p:nvSpPr>
        <p:spPr>
          <a:xfrm>
            <a:off x="1629532" y="5372639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адрес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2290F7A-932E-CDF1-B092-367A96BAEE8F}"/>
              </a:ext>
            </a:extLst>
          </p:cNvPr>
          <p:cNvSpPr txBox="1"/>
          <p:nvPr/>
        </p:nvSpPr>
        <p:spPr>
          <a:xfrm>
            <a:off x="1518775" y="4175522"/>
            <a:ext cx="92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Данные, команды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B1AD6FAD-BEC6-B37C-9775-67D07AB16F46}"/>
              </a:ext>
            </a:extLst>
          </p:cNvPr>
          <p:cNvSpPr/>
          <p:nvPr/>
        </p:nvSpPr>
        <p:spPr>
          <a:xfrm>
            <a:off x="2642994" y="1954277"/>
            <a:ext cx="1615858" cy="18328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Логика выборки команд</a:t>
            </a:r>
          </a:p>
        </p:txBody>
      </p: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FC8F8A9B-7693-E7C6-5364-82FC6447F5AC}"/>
              </a:ext>
            </a:extLst>
          </p:cNvPr>
          <p:cNvCxnSpPr/>
          <p:nvPr/>
        </p:nvCxnSpPr>
        <p:spPr>
          <a:xfrm flipH="1">
            <a:off x="4045908" y="5256546"/>
            <a:ext cx="334444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A081E46F-5F90-DBC6-2766-A3E94C0DDAEA}"/>
              </a:ext>
            </a:extLst>
          </p:cNvPr>
          <p:cNvCxnSpPr>
            <a:cxnSpLocks/>
          </p:cNvCxnSpPr>
          <p:nvPr/>
        </p:nvCxnSpPr>
        <p:spPr>
          <a:xfrm flipV="1">
            <a:off x="7390357" y="3537448"/>
            <a:ext cx="0" cy="17190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73AC9012-C1AD-6AA3-5DB3-E59014CB4E13}"/>
              </a:ext>
            </a:extLst>
          </p:cNvPr>
          <p:cNvSpPr/>
          <p:nvPr/>
        </p:nvSpPr>
        <p:spPr>
          <a:xfrm>
            <a:off x="2743203" y="2056217"/>
            <a:ext cx="1453020" cy="435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Регистр </a:t>
            </a:r>
            <a:r>
              <a:rPr lang="en-US" dirty="0"/>
              <a:t>PC</a:t>
            </a:r>
            <a:endParaRPr lang="ru-RU" dirty="0"/>
          </a:p>
        </p:txBody>
      </p:sp>
      <p:cxnSp>
        <p:nvCxnSpPr>
          <p:cNvPr id="35" name="Соединительная линия уступом 34">
            <a:extLst>
              <a:ext uri="{FF2B5EF4-FFF2-40B4-BE49-F238E27FC236}">
                <a16:creationId xmlns:a16="http://schemas.microsoft.com/office/drawing/2014/main" id="{5A9A5CD0-EDBE-A01E-9303-71E5204FF19C}"/>
              </a:ext>
            </a:extLst>
          </p:cNvPr>
          <p:cNvCxnSpPr>
            <a:cxnSpLocks/>
          </p:cNvCxnSpPr>
          <p:nvPr/>
        </p:nvCxnSpPr>
        <p:spPr>
          <a:xfrm rot="10800000" flipV="1">
            <a:off x="4045908" y="3883068"/>
            <a:ext cx="1415440" cy="989581"/>
          </a:xfrm>
          <a:prstGeom prst="bentConnector3">
            <a:avLst>
              <a:gd name="adj1" fmla="val -6637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E7366C49-AD9F-DA8A-6767-0A5D59CE771C}"/>
              </a:ext>
            </a:extLst>
          </p:cNvPr>
          <p:cNvCxnSpPr>
            <a:cxnSpLocks/>
          </p:cNvCxnSpPr>
          <p:nvPr/>
        </p:nvCxnSpPr>
        <p:spPr>
          <a:xfrm flipV="1">
            <a:off x="3532340" y="3787154"/>
            <a:ext cx="0" cy="4798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BE0A862C-0B5D-EE42-3D58-1CD22FFD1A6D}"/>
              </a:ext>
            </a:extLst>
          </p:cNvPr>
          <p:cNvCxnSpPr>
            <a:cxnSpLocks/>
          </p:cNvCxnSpPr>
          <p:nvPr/>
        </p:nvCxnSpPr>
        <p:spPr>
          <a:xfrm>
            <a:off x="4258852" y="3253167"/>
            <a:ext cx="56367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A2F377BE-AA23-CFC3-0F4D-49F204A137D6}"/>
              </a:ext>
            </a:extLst>
          </p:cNvPr>
          <p:cNvSpPr txBox="1"/>
          <p:nvPr/>
        </p:nvSpPr>
        <p:spPr>
          <a:xfrm>
            <a:off x="7766137" y="4396636"/>
            <a:ext cx="358766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АЛУ– арифметико-логическое устройство</a:t>
            </a:r>
          </a:p>
          <a:p>
            <a:r>
              <a:rPr lang="en-US" dirty="0"/>
              <a:t>PC (Program Counter, </a:t>
            </a:r>
            <a:r>
              <a:rPr lang="ru-RU" dirty="0"/>
              <a:t>«счетчик команд») – регистр, где лежит адрес текущей команды</a:t>
            </a:r>
          </a:p>
          <a:p>
            <a:r>
              <a:rPr lang="ru-RU" dirty="0"/>
              <a:t>Регистровый файл – остальные регистры</a:t>
            </a:r>
          </a:p>
        </p:txBody>
      </p:sp>
    </p:spTree>
    <p:extLst>
      <p:ext uri="{BB962C8B-B14F-4D97-AF65-F5344CB8AC3E}">
        <p14:creationId xmlns:p14="http://schemas.microsoft.com/office/powerpoint/2010/main" val="3439461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678910-C035-A936-621A-98D6C9D3A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делает центральный процессор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468692-BE22-BC38-80BA-159182DCC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Исполняет команды</a:t>
            </a:r>
          </a:p>
          <a:p>
            <a:r>
              <a:rPr lang="ru-RU" dirty="0"/>
              <a:t>Команды лежат в памяти с байтовой адресацией </a:t>
            </a:r>
            <a:br>
              <a:rPr lang="ru-RU" dirty="0"/>
            </a:br>
            <a:r>
              <a:rPr lang="ru-RU" dirty="0"/>
              <a:t>(ОЗУ или ПЗУ)</a:t>
            </a:r>
          </a:p>
          <a:p>
            <a:r>
              <a:rPr lang="ru-RU" dirty="0"/>
              <a:t>Команда – это битовая строка, разбитая на несколько полей</a:t>
            </a:r>
          </a:p>
          <a:p>
            <a:r>
              <a:rPr lang="ru-RU" dirty="0"/>
              <a:t>У </a:t>
            </a:r>
            <a:r>
              <a:rPr lang="en-US" dirty="0"/>
              <a:t>RISC-V </a:t>
            </a:r>
            <a:r>
              <a:rPr lang="ru-RU" dirty="0"/>
              <a:t>команда имеет длину 32 бита</a:t>
            </a:r>
          </a:p>
          <a:p>
            <a:pPr marL="457200" lvl="1" indent="0">
              <a:buNone/>
            </a:pPr>
            <a:r>
              <a:rPr lang="ru-RU" dirty="0"/>
              <a:t>* С опцией </a:t>
            </a:r>
            <a:r>
              <a:rPr lang="en-US" dirty="0"/>
              <a:t>C </a:t>
            </a:r>
            <a:r>
              <a:rPr lang="ru-RU" dirty="0"/>
              <a:t>он также поддерживает 16-битные команды, </a:t>
            </a:r>
            <a:br>
              <a:rPr lang="ru-RU" dirty="0"/>
            </a:br>
            <a:r>
              <a:rPr lang="ru-RU" dirty="0"/>
              <a:t>но сейчас это неважно</a:t>
            </a:r>
          </a:p>
          <a:p>
            <a:r>
              <a:rPr lang="ru-RU" dirty="0"/>
              <a:t>После исполнения команды, регистр </a:t>
            </a:r>
            <a:r>
              <a:rPr lang="en-US" dirty="0"/>
              <a:t>PC </a:t>
            </a:r>
            <a:r>
              <a:rPr lang="ru-RU" dirty="0"/>
              <a:t>увеличивается на длину команды (4 байта) и процессор исполняет следующую команду</a:t>
            </a:r>
          </a:p>
        </p:txBody>
      </p:sp>
    </p:spTree>
    <p:extLst>
      <p:ext uri="{BB962C8B-B14F-4D97-AF65-F5344CB8AC3E}">
        <p14:creationId xmlns:p14="http://schemas.microsoft.com/office/powerpoint/2010/main" val="1463408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1CB865-CDEF-8301-A292-7CADD5C3D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Какие бывают команды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B11D8B-7F83-E06E-49B8-1D8387E18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Обработки данных </a:t>
            </a:r>
          </a:p>
          <a:p>
            <a:pPr lvl="1"/>
            <a:r>
              <a:rPr lang="ru-RU" dirty="0"/>
              <a:t>сложение, вычитание, побитовые операции</a:t>
            </a:r>
          </a:p>
          <a:p>
            <a:r>
              <a:rPr lang="ru-RU" dirty="0"/>
              <a:t>Передачи данных</a:t>
            </a:r>
          </a:p>
          <a:p>
            <a:pPr lvl="1"/>
            <a:r>
              <a:rPr lang="ru-RU" dirty="0"/>
              <a:t>Между регистрами </a:t>
            </a:r>
            <a:r>
              <a:rPr lang="en-US" dirty="0"/>
              <a:t>(move)</a:t>
            </a:r>
          </a:p>
          <a:p>
            <a:pPr lvl="1"/>
            <a:r>
              <a:rPr lang="ru-RU" dirty="0"/>
              <a:t>Между регистром и памятью (</a:t>
            </a:r>
            <a:r>
              <a:rPr lang="en-US" dirty="0"/>
              <a:t>load/store)</a:t>
            </a:r>
          </a:p>
          <a:p>
            <a:r>
              <a:rPr lang="ru-RU" dirty="0"/>
              <a:t>Передачи управления (записи в регистр </a:t>
            </a:r>
            <a:r>
              <a:rPr lang="en-US" dirty="0"/>
              <a:t>PC)</a:t>
            </a:r>
            <a:r>
              <a:rPr lang="ru-RU" dirty="0"/>
              <a:t> – позволяют реализовать условные операторы, циклы, подпрограммы</a:t>
            </a:r>
            <a:endParaRPr lang="en-US" dirty="0"/>
          </a:p>
          <a:p>
            <a:pPr lvl="1"/>
            <a:r>
              <a:rPr lang="ru-RU" dirty="0"/>
              <a:t>Условные </a:t>
            </a:r>
          </a:p>
          <a:p>
            <a:pPr lvl="1"/>
            <a:r>
              <a:rPr lang="ru-RU" dirty="0"/>
              <a:t>Безусловные</a:t>
            </a:r>
          </a:p>
          <a:p>
            <a:pPr lvl="1"/>
            <a:r>
              <a:rPr lang="ru-RU" dirty="0"/>
              <a:t>Прямые (адрес берется из команды)</a:t>
            </a:r>
          </a:p>
          <a:p>
            <a:pPr lvl="1"/>
            <a:r>
              <a:rPr lang="ru-RU" dirty="0"/>
              <a:t>Вычислимые</a:t>
            </a:r>
          </a:p>
          <a:p>
            <a:pPr lvl="1"/>
            <a:r>
              <a:rPr lang="ru-RU" dirty="0"/>
              <a:t>Простые (делается только переход)</a:t>
            </a:r>
          </a:p>
          <a:p>
            <a:pPr lvl="1"/>
            <a:r>
              <a:rPr lang="ru-RU" dirty="0"/>
              <a:t>С сохранением адреса возврата</a:t>
            </a:r>
          </a:p>
        </p:txBody>
      </p:sp>
    </p:spTree>
    <p:extLst>
      <p:ext uri="{BB962C8B-B14F-4D97-AF65-F5344CB8AC3E}">
        <p14:creationId xmlns:p14="http://schemas.microsoft.com/office/powerpoint/2010/main" val="959195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2C890-F946-A425-9DD5-072051506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 самом деле, типов команд больше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E51E2A-48C0-8DE9-157A-80913B695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Изменение настроек процессора</a:t>
            </a:r>
          </a:p>
          <a:p>
            <a:r>
              <a:rPr lang="ru-RU" dirty="0"/>
              <a:t>Переключение в привилегированный режим и обратно</a:t>
            </a:r>
          </a:p>
          <a:p>
            <a:r>
              <a:rPr lang="ru-RU" dirty="0"/>
              <a:t>Обращение к сопроцессору</a:t>
            </a:r>
          </a:p>
          <a:p>
            <a:r>
              <a:rPr lang="ru-RU" dirty="0"/>
              <a:t>Еще много чего</a:t>
            </a:r>
          </a:p>
          <a:p>
            <a:r>
              <a:rPr lang="ru-RU" dirty="0"/>
              <a:t>Но мы не будем на них отвлекаться</a:t>
            </a:r>
          </a:p>
        </p:txBody>
      </p:sp>
    </p:spTree>
    <p:extLst>
      <p:ext uri="{BB962C8B-B14F-4D97-AF65-F5344CB8AC3E}">
        <p14:creationId xmlns:p14="http://schemas.microsoft.com/office/powerpoint/2010/main" val="2814868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D6F63-B8D0-4134-3FEB-B05282139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Форматы команд </a:t>
            </a:r>
            <a:r>
              <a:rPr lang="en-US" dirty="0"/>
              <a:t>RISC-V</a:t>
            </a:r>
            <a:endParaRPr lang="ru-RU" dirty="0"/>
          </a:p>
        </p:txBody>
      </p:sp>
      <p:pic>
        <p:nvPicPr>
          <p:cNvPr id="1026" name="Picture 2" descr="RV32I instruction formats showing immediate variants. Source: Waterman and Asanović 2017, fig. 2.3.">
            <a:extLst>
              <a:ext uri="{FF2B5EF4-FFF2-40B4-BE49-F238E27FC236}">
                <a16:creationId xmlns:a16="http://schemas.microsoft.com/office/drawing/2014/main" id="{780D474E-3DEF-FC5B-C755-72D44E1A696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2274094"/>
            <a:ext cx="9804400" cy="345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351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52DED4-90F3-5762-784E-0BBC07E07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Еще про форматы команд </a:t>
            </a:r>
            <a:r>
              <a:rPr lang="en-US" dirty="0"/>
              <a:t>RISC-V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4BE76B-D98C-B186-F1CE-BE73151DF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Команда может содержать </a:t>
            </a:r>
            <a:endParaRPr lang="en-US" dirty="0"/>
          </a:p>
          <a:p>
            <a:pPr lvl="1"/>
            <a:r>
              <a:rPr lang="ru-RU" dirty="0"/>
              <a:t>Номера трех регистров (</a:t>
            </a:r>
            <a:r>
              <a:rPr lang="en-US" dirty="0"/>
              <a:t>R-type)</a:t>
            </a:r>
          </a:p>
          <a:p>
            <a:pPr lvl="1"/>
            <a:r>
              <a:rPr lang="ru-RU" dirty="0"/>
              <a:t>Номера двух регистров и 12-битное число (</a:t>
            </a:r>
            <a:r>
              <a:rPr lang="en-US" dirty="0"/>
              <a:t>I-type, S-type, B-type)</a:t>
            </a:r>
            <a:endParaRPr lang="ru-RU" dirty="0"/>
          </a:p>
          <a:p>
            <a:pPr lvl="1"/>
            <a:r>
              <a:rPr lang="ru-RU" dirty="0"/>
              <a:t>Номер одного регистра и 20-битное число (</a:t>
            </a:r>
            <a:r>
              <a:rPr lang="en-US" dirty="0"/>
              <a:t>U-type, J-type)</a:t>
            </a:r>
          </a:p>
          <a:p>
            <a:r>
              <a:rPr lang="ru-RU" dirty="0"/>
              <a:t>Номера регистров 5-битные, то есть процессор может иметь 32 регистра</a:t>
            </a:r>
          </a:p>
          <a:p>
            <a:r>
              <a:rPr lang="ru-RU" dirty="0"/>
              <a:t>Команды обработки данных работают только с регистрами </a:t>
            </a:r>
            <a:br>
              <a:rPr lang="ru-RU" dirty="0"/>
            </a:br>
            <a:r>
              <a:rPr lang="ru-RU" dirty="0"/>
              <a:t>(взять регистр </a:t>
            </a:r>
            <a:r>
              <a:rPr lang="en-US" dirty="0"/>
              <a:t>rs1,rs2, </a:t>
            </a:r>
            <a:r>
              <a:rPr lang="ru-RU" dirty="0"/>
              <a:t>сложить результат в </a:t>
            </a:r>
            <a:r>
              <a:rPr lang="en-US" dirty="0" err="1"/>
              <a:t>rd</a:t>
            </a:r>
            <a:r>
              <a:rPr lang="en-US" dirty="0"/>
              <a:t>) </a:t>
            </a:r>
            <a:r>
              <a:rPr lang="ru-RU" dirty="0"/>
              <a:t>или двумя регистрами и константой</a:t>
            </a:r>
          </a:p>
          <a:p>
            <a:r>
              <a:rPr lang="ru-RU" dirty="0"/>
              <a:t>Команды обращения к памяти (</a:t>
            </a:r>
            <a:r>
              <a:rPr lang="en-US" dirty="0" err="1"/>
              <a:t>ld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 err="1"/>
              <a:t>st</a:t>
            </a:r>
            <a:r>
              <a:rPr lang="en-US" dirty="0"/>
              <a:t>) – </a:t>
            </a:r>
            <a:r>
              <a:rPr lang="ru-RU" dirty="0"/>
              <a:t>сложить два регистра или регистр и константу, получается адрес.</a:t>
            </a:r>
          </a:p>
        </p:txBody>
      </p:sp>
    </p:spTree>
    <p:extLst>
      <p:ext uri="{BB962C8B-B14F-4D97-AF65-F5344CB8AC3E}">
        <p14:creationId xmlns:p14="http://schemas.microsoft.com/office/powerpoint/2010/main" val="991685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4A47E-93F3-6E75-9EB8-CE9ACF63D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Теперь давайте рассмотрим </a:t>
            </a:r>
            <a:br>
              <a:rPr lang="ru-RU" dirty="0"/>
            </a:br>
            <a:r>
              <a:rPr lang="ru-RU" dirty="0"/>
              <a:t>компьютер в целом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80A0A0B-9DE7-05FE-5F1B-96415A05ABBE}"/>
              </a:ext>
            </a:extLst>
          </p:cNvPr>
          <p:cNvSpPr/>
          <p:nvPr/>
        </p:nvSpPr>
        <p:spPr>
          <a:xfrm>
            <a:off x="7082425" y="1841327"/>
            <a:ext cx="1390389" cy="926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ЦПУ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803B10E-66B8-315A-62A0-6D4AC0096830}"/>
              </a:ext>
            </a:extLst>
          </p:cNvPr>
          <p:cNvSpPr/>
          <p:nvPr/>
        </p:nvSpPr>
        <p:spPr>
          <a:xfrm>
            <a:off x="5128365" y="3065745"/>
            <a:ext cx="6225435" cy="3507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Системная шина</a:t>
            </a:r>
          </a:p>
        </p:txBody>
      </p:sp>
      <p:sp>
        <p:nvSpPr>
          <p:cNvPr id="6" name="Двойная стрелка вверх/вниз 5">
            <a:extLst>
              <a:ext uri="{FF2B5EF4-FFF2-40B4-BE49-F238E27FC236}">
                <a16:creationId xmlns:a16="http://schemas.microsoft.com/office/drawing/2014/main" id="{1F6E65CD-F5BB-D7A9-2364-C9B90A4BF818}"/>
              </a:ext>
            </a:extLst>
          </p:cNvPr>
          <p:cNvSpPr/>
          <p:nvPr/>
        </p:nvSpPr>
        <p:spPr>
          <a:xfrm>
            <a:off x="7777619" y="2768253"/>
            <a:ext cx="45719" cy="288098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7DC1500-0F54-FA5C-D1BC-325E65A52894}"/>
              </a:ext>
            </a:extLst>
          </p:cNvPr>
          <p:cNvSpPr/>
          <p:nvPr/>
        </p:nvSpPr>
        <p:spPr>
          <a:xfrm>
            <a:off x="5128365" y="3870542"/>
            <a:ext cx="1277654" cy="96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ПЗУ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A714DCB-B4BE-84F6-DED2-00750E9C33C9}"/>
              </a:ext>
            </a:extLst>
          </p:cNvPr>
          <p:cNvSpPr/>
          <p:nvPr/>
        </p:nvSpPr>
        <p:spPr>
          <a:xfrm>
            <a:off x="6944639" y="3845490"/>
            <a:ext cx="2079320" cy="23047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ОЗУ</a:t>
            </a:r>
          </a:p>
        </p:txBody>
      </p:sp>
      <p:sp>
        <p:nvSpPr>
          <p:cNvPr id="9" name="Двойная стрелка вверх/вниз 8">
            <a:extLst>
              <a:ext uri="{FF2B5EF4-FFF2-40B4-BE49-F238E27FC236}">
                <a16:creationId xmlns:a16="http://schemas.microsoft.com/office/drawing/2014/main" id="{5AA0A2E2-D1BD-3CC8-B5FA-FE7B3DCC280E}"/>
              </a:ext>
            </a:extLst>
          </p:cNvPr>
          <p:cNvSpPr/>
          <p:nvPr/>
        </p:nvSpPr>
        <p:spPr>
          <a:xfrm>
            <a:off x="5767192" y="3416474"/>
            <a:ext cx="100208" cy="454068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войная стрелка вверх/вниз 9">
            <a:extLst>
              <a:ext uri="{FF2B5EF4-FFF2-40B4-BE49-F238E27FC236}">
                <a16:creationId xmlns:a16="http://schemas.microsoft.com/office/drawing/2014/main" id="{3CB9DB0F-C42A-C5D2-14F2-120A606BA005}"/>
              </a:ext>
            </a:extLst>
          </p:cNvPr>
          <p:cNvSpPr/>
          <p:nvPr/>
        </p:nvSpPr>
        <p:spPr>
          <a:xfrm>
            <a:off x="7984299" y="3416474"/>
            <a:ext cx="45719" cy="429016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44DB673-6CF3-A52D-A2FC-1556A167AF6B}"/>
              </a:ext>
            </a:extLst>
          </p:cNvPr>
          <p:cNvSpPr/>
          <p:nvPr/>
        </p:nvSpPr>
        <p:spPr>
          <a:xfrm>
            <a:off x="9838151" y="3870542"/>
            <a:ext cx="1515649" cy="11273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Устройства ввода-вывода</a:t>
            </a:r>
          </a:p>
        </p:txBody>
      </p:sp>
      <p:sp>
        <p:nvSpPr>
          <p:cNvPr id="12" name="Двойная стрелка вверх/вниз 11">
            <a:extLst>
              <a:ext uri="{FF2B5EF4-FFF2-40B4-BE49-F238E27FC236}">
                <a16:creationId xmlns:a16="http://schemas.microsoft.com/office/drawing/2014/main" id="{8021E812-ACB2-E69C-64DB-0CC283E43C98}"/>
              </a:ext>
            </a:extLst>
          </p:cNvPr>
          <p:cNvSpPr/>
          <p:nvPr/>
        </p:nvSpPr>
        <p:spPr>
          <a:xfrm>
            <a:off x="10639817" y="3416474"/>
            <a:ext cx="50104" cy="429016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8670F888-B95C-D41A-EA87-E0CA3954B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65113" cy="435133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Крайние варианты</a:t>
            </a:r>
          </a:p>
          <a:p>
            <a:r>
              <a:rPr lang="ru-RU" dirty="0"/>
              <a:t>Контроллер «интернета вещей»</a:t>
            </a:r>
          </a:p>
          <a:p>
            <a:pPr lvl="1"/>
            <a:r>
              <a:rPr lang="ru-RU" dirty="0"/>
              <a:t>Большое ПЗУ, в которое прошито все ПО</a:t>
            </a:r>
          </a:p>
          <a:p>
            <a:pPr lvl="1"/>
            <a:r>
              <a:rPr lang="ru-RU" dirty="0"/>
              <a:t>Маленькое ОЗУ</a:t>
            </a:r>
          </a:p>
          <a:p>
            <a:r>
              <a:rPr lang="ru-RU" dirty="0"/>
              <a:t>Сервер или ПК</a:t>
            </a:r>
          </a:p>
          <a:p>
            <a:pPr lvl="1"/>
            <a:r>
              <a:rPr lang="ru-RU" dirty="0"/>
              <a:t>Маленькое ПЗУ (загрузочный монитор)</a:t>
            </a:r>
          </a:p>
          <a:p>
            <a:pPr lvl="1"/>
            <a:r>
              <a:rPr lang="ru-RU" dirty="0"/>
              <a:t>Большое ОЗУ</a:t>
            </a:r>
          </a:p>
          <a:p>
            <a:pPr lvl="1"/>
            <a:r>
              <a:rPr lang="ru-RU" dirty="0"/>
              <a:t>ОС и программы загружаются с внешних носителей</a:t>
            </a:r>
          </a:p>
        </p:txBody>
      </p:sp>
    </p:spTree>
    <p:extLst>
      <p:ext uri="{BB962C8B-B14F-4D97-AF65-F5344CB8AC3E}">
        <p14:creationId xmlns:p14="http://schemas.microsoft.com/office/powerpoint/2010/main" val="4277550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CC5A6-E8AD-B91A-0FF8-46BDAE3B0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B753AF-A59A-A152-0929-57E65FBC2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Картинка чуть подробнее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19D3F98-C624-9126-520B-13C2122F460D}"/>
              </a:ext>
            </a:extLst>
          </p:cNvPr>
          <p:cNvSpPr/>
          <p:nvPr/>
        </p:nvSpPr>
        <p:spPr>
          <a:xfrm>
            <a:off x="5955083" y="1841327"/>
            <a:ext cx="1390389" cy="926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ЦПУ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4816BED-BD95-214F-8178-5167CFF50C81}"/>
              </a:ext>
            </a:extLst>
          </p:cNvPr>
          <p:cNvSpPr/>
          <p:nvPr/>
        </p:nvSpPr>
        <p:spPr>
          <a:xfrm>
            <a:off x="5124450" y="4215943"/>
            <a:ext cx="6225435" cy="3507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Системная шина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4678E75-EDF9-DF97-AFD9-85A8A2939A89}"/>
              </a:ext>
            </a:extLst>
          </p:cNvPr>
          <p:cNvSpPr/>
          <p:nvPr/>
        </p:nvSpPr>
        <p:spPr>
          <a:xfrm>
            <a:off x="5124450" y="5020740"/>
            <a:ext cx="1277654" cy="96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ПЗУ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7661656-348A-BD32-49C6-568A1A29521E}"/>
              </a:ext>
            </a:extLst>
          </p:cNvPr>
          <p:cNvSpPr/>
          <p:nvPr/>
        </p:nvSpPr>
        <p:spPr>
          <a:xfrm>
            <a:off x="6940724" y="4995689"/>
            <a:ext cx="2079320" cy="11523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ОЗУ</a:t>
            </a:r>
          </a:p>
        </p:txBody>
      </p:sp>
      <p:sp>
        <p:nvSpPr>
          <p:cNvPr id="9" name="Двойная стрелка вверх/вниз 8">
            <a:extLst>
              <a:ext uri="{FF2B5EF4-FFF2-40B4-BE49-F238E27FC236}">
                <a16:creationId xmlns:a16="http://schemas.microsoft.com/office/drawing/2014/main" id="{9BD85E33-2CB2-B3A7-74CF-FFBE038AE509}"/>
              </a:ext>
            </a:extLst>
          </p:cNvPr>
          <p:cNvSpPr/>
          <p:nvPr/>
        </p:nvSpPr>
        <p:spPr>
          <a:xfrm>
            <a:off x="5763277" y="4566672"/>
            <a:ext cx="100208" cy="454068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войная стрелка вверх/вниз 9">
            <a:extLst>
              <a:ext uri="{FF2B5EF4-FFF2-40B4-BE49-F238E27FC236}">
                <a16:creationId xmlns:a16="http://schemas.microsoft.com/office/drawing/2014/main" id="{6B43031B-14D0-89CF-27DC-5D2E389353D6}"/>
              </a:ext>
            </a:extLst>
          </p:cNvPr>
          <p:cNvSpPr/>
          <p:nvPr/>
        </p:nvSpPr>
        <p:spPr>
          <a:xfrm>
            <a:off x="7980384" y="4566672"/>
            <a:ext cx="45719" cy="429016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BE547D2-70A7-7A90-C925-04719564DFC8}"/>
              </a:ext>
            </a:extLst>
          </p:cNvPr>
          <p:cNvSpPr/>
          <p:nvPr/>
        </p:nvSpPr>
        <p:spPr>
          <a:xfrm>
            <a:off x="9834236" y="5020740"/>
            <a:ext cx="1515649" cy="11273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Устройства ввода-вывода</a:t>
            </a:r>
          </a:p>
        </p:txBody>
      </p:sp>
      <p:sp>
        <p:nvSpPr>
          <p:cNvPr id="12" name="Двойная стрелка вверх/вниз 11">
            <a:extLst>
              <a:ext uri="{FF2B5EF4-FFF2-40B4-BE49-F238E27FC236}">
                <a16:creationId xmlns:a16="http://schemas.microsoft.com/office/drawing/2014/main" id="{19A1D522-641F-1BBD-7CBA-7EAAD6F14DD9}"/>
              </a:ext>
            </a:extLst>
          </p:cNvPr>
          <p:cNvSpPr/>
          <p:nvPr/>
        </p:nvSpPr>
        <p:spPr>
          <a:xfrm>
            <a:off x="10635902" y="4566672"/>
            <a:ext cx="50104" cy="429016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6114077-55A4-095E-2C4C-97A64186E1E7}"/>
              </a:ext>
            </a:extLst>
          </p:cNvPr>
          <p:cNvSpPr/>
          <p:nvPr/>
        </p:nvSpPr>
        <p:spPr>
          <a:xfrm>
            <a:off x="5594438" y="3093929"/>
            <a:ext cx="721290" cy="7766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УУП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A79EB36-C841-685E-7A95-6CB5C3D38F06}"/>
              </a:ext>
            </a:extLst>
          </p:cNvPr>
          <p:cNvSpPr/>
          <p:nvPr/>
        </p:nvSpPr>
        <p:spPr>
          <a:xfrm>
            <a:off x="6650277" y="3136835"/>
            <a:ext cx="993941" cy="7337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Кэш-память</a:t>
            </a:r>
          </a:p>
        </p:txBody>
      </p:sp>
      <p:sp>
        <p:nvSpPr>
          <p:cNvPr id="17" name="Стрелка вниз 16">
            <a:extLst>
              <a:ext uri="{FF2B5EF4-FFF2-40B4-BE49-F238E27FC236}">
                <a16:creationId xmlns:a16="http://schemas.microsoft.com/office/drawing/2014/main" id="{D823F6B1-990D-0D30-DF47-8345350DF89C}"/>
              </a:ext>
            </a:extLst>
          </p:cNvPr>
          <p:cNvSpPr/>
          <p:nvPr/>
        </p:nvSpPr>
        <p:spPr>
          <a:xfrm>
            <a:off x="6162806" y="2768253"/>
            <a:ext cx="50104" cy="32567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>
            <a:extLst>
              <a:ext uri="{FF2B5EF4-FFF2-40B4-BE49-F238E27FC236}">
                <a16:creationId xmlns:a16="http://schemas.microsoft.com/office/drawing/2014/main" id="{39780ABC-0836-3B64-B3CC-A84FA172B0BD}"/>
              </a:ext>
            </a:extLst>
          </p:cNvPr>
          <p:cNvSpPr/>
          <p:nvPr/>
        </p:nvSpPr>
        <p:spPr>
          <a:xfrm>
            <a:off x="5955083" y="3870542"/>
            <a:ext cx="45719" cy="34540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войная стрелка вверх/вниз 18">
            <a:extLst>
              <a:ext uri="{FF2B5EF4-FFF2-40B4-BE49-F238E27FC236}">
                <a16:creationId xmlns:a16="http://schemas.microsoft.com/office/drawing/2014/main" id="{CFF2E511-1971-B37C-9135-38198370EAFA}"/>
              </a:ext>
            </a:extLst>
          </p:cNvPr>
          <p:cNvSpPr/>
          <p:nvPr/>
        </p:nvSpPr>
        <p:spPr>
          <a:xfrm>
            <a:off x="6898761" y="2768253"/>
            <a:ext cx="45719" cy="325676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войная стрелка вверх/вниз 19">
            <a:extLst>
              <a:ext uri="{FF2B5EF4-FFF2-40B4-BE49-F238E27FC236}">
                <a16:creationId xmlns:a16="http://schemas.microsoft.com/office/drawing/2014/main" id="{339028F6-765D-DFC1-4B70-E8221E367B22}"/>
              </a:ext>
            </a:extLst>
          </p:cNvPr>
          <p:cNvSpPr/>
          <p:nvPr/>
        </p:nvSpPr>
        <p:spPr>
          <a:xfrm>
            <a:off x="7077206" y="3870542"/>
            <a:ext cx="45719" cy="345401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0D639EE8-C54B-36E0-26B6-5624B81947F0}"/>
              </a:ext>
            </a:extLst>
          </p:cNvPr>
          <p:cNvSpPr/>
          <p:nvPr/>
        </p:nvSpPr>
        <p:spPr>
          <a:xfrm>
            <a:off x="8567022" y="1841327"/>
            <a:ext cx="1390389" cy="9269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ЦПУ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93CB309A-B14C-AED4-E3F4-B781B188AE33}"/>
              </a:ext>
            </a:extLst>
          </p:cNvPr>
          <p:cNvSpPr/>
          <p:nvPr/>
        </p:nvSpPr>
        <p:spPr>
          <a:xfrm>
            <a:off x="8206377" y="3093929"/>
            <a:ext cx="721290" cy="7766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УУП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022C99C-043E-EDBC-7C5A-87840E3A2BDA}"/>
              </a:ext>
            </a:extLst>
          </p:cNvPr>
          <p:cNvSpPr/>
          <p:nvPr/>
        </p:nvSpPr>
        <p:spPr>
          <a:xfrm>
            <a:off x="9262216" y="3136835"/>
            <a:ext cx="993941" cy="7337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Кэш-память</a:t>
            </a:r>
          </a:p>
        </p:txBody>
      </p:sp>
      <p:sp>
        <p:nvSpPr>
          <p:cNvPr id="24" name="Стрелка вниз 23">
            <a:extLst>
              <a:ext uri="{FF2B5EF4-FFF2-40B4-BE49-F238E27FC236}">
                <a16:creationId xmlns:a16="http://schemas.microsoft.com/office/drawing/2014/main" id="{BDC983D4-A9F3-A2EB-BC5D-CF7552EF4B34}"/>
              </a:ext>
            </a:extLst>
          </p:cNvPr>
          <p:cNvSpPr/>
          <p:nvPr/>
        </p:nvSpPr>
        <p:spPr>
          <a:xfrm>
            <a:off x="8774745" y="2768253"/>
            <a:ext cx="50104" cy="32567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>
            <a:extLst>
              <a:ext uri="{FF2B5EF4-FFF2-40B4-BE49-F238E27FC236}">
                <a16:creationId xmlns:a16="http://schemas.microsoft.com/office/drawing/2014/main" id="{DEE716D5-3362-ED30-7C67-CD770D98DDA8}"/>
              </a:ext>
            </a:extLst>
          </p:cNvPr>
          <p:cNvSpPr/>
          <p:nvPr/>
        </p:nvSpPr>
        <p:spPr>
          <a:xfrm>
            <a:off x="8567022" y="3870542"/>
            <a:ext cx="45719" cy="34540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войная стрелка вверх/вниз 25">
            <a:extLst>
              <a:ext uri="{FF2B5EF4-FFF2-40B4-BE49-F238E27FC236}">
                <a16:creationId xmlns:a16="http://schemas.microsoft.com/office/drawing/2014/main" id="{8E875539-37BB-CA8D-392C-67154B3E55DD}"/>
              </a:ext>
            </a:extLst>
          </p:cNvPr>
          <p:cNvSpPr/>
          <p:nvPr/>
        </p:nvSpPr>
        <p:spPr>
          <a:xfrm>
            <a:off x="9510700" y="2768253"/>
            <a:ext cx="45719" cy="325676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войная стрелка вверх/вниз 26">
            <a:extLst>
              <a:ext uri="{FF2B5EF4-FFF2-40B4-BE49-F238E27FC236}">
                <a16:creationId xmlns:a16="http://schemas.microsoft.com/office/drawing/2014/main" id="{49739965-293F-AF2D-F820-7BB5172D530B}"/>
              </a:ext>
            </a:extLst>
          </p:cNvPr>
          <p:cNvSpPr/>
          <p:nvPr/>
        </p:nvSpPr>
        <p:spPr>
          <a:xfrm>
            <a:off x="9689145" y="3870542"/>
            <a:ext cx="45719" cy="345401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бъект 2">
            <a:extLst>
              <a:ext uri="{FF2B5EF4-FFF2-40B4-BE49-F238E27FC236}">
                <a16:creationId xmlns:a16="http://schemas.microsoft.com/office/drawing/2014/main" id="{EFC10009-BEA1-1239-01ED-020D10B5A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65113" cy="4351338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УУП, Устройство управления памятью – преобразует виртуальные адреса в физические, используется в ОС с виртуальной памятью (</a:t>
            </a:r>
            <a:r>
              <a:rPr lang="en-US" dirty="0"/>
              <a:t>Linux,  </a:t>
            </a:r>
            <a:r>
              <a:rPr lang="ru-RU" dirty="0"/>
              <a:t>другие </a:t>
            </a:r>
            <a:r>
              <a:rPr lang="en-US" dirty="0"/>
              <a:t>Unix-</a:t>
            </a:r>
            <a:r>
              <a:rPr lang="ru-RU" dirty="0"/>
              <a:t>системы, </a:t>
            </a:r>
            <a:r>
              <a:rPr lang="en-US" dirty="0"/>
              <a:t>Windows)</a:t>
            </a:r>
          </a:p>
          <a:p>
            <a:r>
              <a:rPr lang="ru-RU" dirty="0"/>
              <a:t>Кэш-память – быстрая память с ассоциативным доступом, хранит команды или данные, к которым часто обращаются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D4EA814D-3CCE-B1D5-E4E1-A7F3AEC17EA1}"/>
              </a:ext>
            </a:extLst>
          </p:cNvPr>
          <p:cNvSpPr/>
          <p:nvPr/>
        </p:nvSpPr>
        <p:spPr>
          <a:xfrm>
            <a:off x="10546915" y="2242160"/>
            <a:ext cx="1002082" cy="8517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PLIC</a:t>
            </a:r>
            <a:endParaRPr lang="ru-RU" dirty="0"/>
          </a:p>
        </p:txBody>
      </p:sp>
      <p:cxnSp>
        <p:nvCxnSpPr>
          <p:cNvPr id="40" name="Соединительная линия уступом 39">
            <a:extLst>
              <a:ext uri="{FF2B5EF4-FFF2-40B4-BE49-F238E27FC236}">
                <a16:creationId xmlns:a16="http://schemas.microsoft.com/office/drawing/2014/main" id="{B66937FA-CFA5-BAE5-342A-3DCA13D125A2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11349885" y="2642057"/>
            <a:ext cx="524789" cy="2942354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FACBFE86-5A11-325E-3AA1-BA3E46D14E6D}"/>
              </a:ext>
            </a:extLst>
          </p:cNvPr>
          <p:cNvSpPr/>
          <p:nvPr/>
        </p:nvSpPr>
        <p:spPr>
          <a:xfrm>
            <a:off x="7376501" y="2119705"/>
            <a:ext cx="336166" cy="6288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CLIC</a:t>
            </a:r>
            <a:endParaRPr lang="ru-RU" dirty="0"/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37EBF92D-30B1-6D5C-BEC5-29B9CF6014DB}"/>
              </a:ext>
            </a:extLst>
          </p:cNvPr>
          <p:cNvSpPr/>
          <p:nvPr/>
        </p:nvSpPr>
        <p:spPr>
          <a:xfrm>
            <a:off x="9932096" y="2040821"/>
            <a:ext cx="336166" cy="744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dirty="0"/>
              <a:t>CLIC</a:t>
            </a:r>
            <a:endParaRPr lang="ru-RU" dirty="0"/>
          </a:p>
        </p:txBody>
      </p: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928A572D-324D-A6E6-444C-2305F8ECC878}"/>
              </a:ext>
            </a:extLst>
          </p:cNvPr>
          <p:cNvCxnSpPr>
            <a:endCxn id="36" idx="3"/>
          </p:cNvCxnSpPr>
          <p:nvPr/>
        </p:nvCxnSpPr>
        <p:spPr>
          <a:xfrm flipH="1">
            <a:off x="11548997" y="2642057"/>
            <a:ext cx="325677" cy="259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03914D7-711B-ABCB-DB0B-F36401344777}"/>
              </a:ext>
            </a:extLst>
          </p:cNvPr>
          <p:cNvSpPr txBox="1"/>
          <p:nvPr/>
        </p:nvSpPr>
        <p:spPr>
          <a:xfrm>
            <a:off x="11433978" y="3353937"/>
            <a:ext cx="461665" cy="140679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/>
              <a:t>Прерывания</a:t>
            </a:r>
          </a:p>
        </p:txBody>
      </p:sp>
      <p:cxnSp>
        <p:nvCxnSpPr>
          <p:cNvPr id="53" name="Прямая со стрелкой 52">
            <a:extLst>
              <a:ext uri="{FF2B5EF4-FFF2-40B4-BE49-F238E27FC236}">
                <a16:creationId xmlns:a16="http://schemas.microsoft.com/office/drawing/2014/main" id="{9A073E7F-212E-2CCE-D678-A94952F22157}"/>
              </a:ext>
            </a:extLst>
          </p:cNvPr>
          <p:cNvCxnSpPr>
            <a:cxnSpLocks/>
            <a:endCxn id="45" idx="3"/>
          </p:cNvCxnSpPr>
          <p:nvPr/>
        </p:nvCxnSpPr>
        <p:spPr>
          <a:xfrm flipH="1">
            <a:off x="10268262" y="2412990"/>
            <a:ext cx="27865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Соединительная линия уступом 56">
            <a:extLst>
              <a:ext uri="{FF2B5EF4-FFF2-40B4-BE49-F238E27FC236}">
                <a16:creationId xmlns:a16="http://schemas.microsoft.com/office/drawing/2014/main" id="{878BE1E1-856E-9E97-DD86-D0F8AC1110C7}"/>
              </a:ext>
            </a:extLst>
          </p:cNvPr>
          <p:cNvCxnSpPr>
            <a:cxnSpLocks/>
            <a:endCxn id="44" idx="2"/>
          </p:cNvCxnSpPr>
          <p:nvPr/>
        </p:nvCxnSpPr>
        <p:spPr>
          <a:xfrm rot="10800000">
            <a:off x="7544584" y="2748530"/>
            <a:ext cx="2981362" cy="17036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858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229150-B919-25B2-E305-5D6956C5C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 прерываниях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1463FC-1751-3E0A-AB9C-B7BB862E3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Прерывание – сигнал, обычно от внешнего устройства, о каком-то событии (например, завершении операции)</a:t>
            </a:r>
          </a:p>
          <a:p>
            <a:r>
              <a:rPr lang="ru-RU" dirty="0"/>
              <a:t>В ответ на этот сигнал, процессор останавливает текущую программу, сохраняет значение </a:t>
            </a:r>
            <a:r>
              <a:rPr lang="en-US" dirty="0"/>
              <a:t>PC </a:t>
            </a:r>
            <a:r>
              <a:rPr lang="ru-RU" dirty="0"/>
              <a:t>и еще некоторых регистров и запускает программу-обработчик</a:t>
            </a:r>
          </a:p>
          <a:p>
            <a:r>
              <a:rPr lang="en-US" dirty="0"/>
              <a:t>CLIC – Core Level Interrupt Controller, </a:t>
            </a:r>
            <a:r>
              <a:rPr lang="ru-RU" dirty="0"/>
              <a:t>в </a:t>
            </a:r>
            <a:r>
              <a:rPr lang="en-US" dirty="0"/>
              <a:t>RISC-V – </a:t>
            </a:r>
            <a:r>
              <a:rPr lang="ru-RU" dirty="0"/>
              <a:t>устройство, управляющее доставкой прерываний отдельному процессорному ядру</a:t>
            </a:r>
            <a:r>
              <a:rPr lang="en-US" dirty="0"/>
              <a:t> </a:t>
            </a:r>
            <a:r>
              <a:rPr lang="ru-RU" dirty="0"/>
              <a:t>(в </a:t>
            </a:r>
            <a:r>
              <a:rPr lang="en-US" dirty="0"/>
              <a:t>x86 </a:t>
            </a:r>
            <a:r>
              <a:rPr lang="ru-RU" dirty="0"/>
              <a:t>это называется </a:t>
            </a:r>
            <a:r>
              <a:rPr lang="en-US" dirty="0"/>
              <a:t>LAPIC)</a:t>
            </a:r>
            <a:endParaRPr lang="ru-RU" dirty="0"/>
          </a:p>
          <a:p>
            <a:r>
              <a:rPr lang="en-US" dirty="0"/>
              <a:t>PLIC – Platform-Level Interrupt Controller, </a:t>
            </a:r>
            <a:r>
              <a:rPr lang="ru-RU" dirty="0"/>
              <a:t>в </a:t>
            </a:r>
            <a:r>
              <a:rPr lang="en-US" dirty="0"/>
              <a:t>RISC-V – </a:t>
            </a:r>
            <a:r>
              <a:rPr lang="ru-RU" dirty="0"/>
              <a:t>устройство, </a:t>
            </a:r>
            <a:r>
              <a:rPr lang="ru-RU" dirty="0" err="1"/>
              <a:t>маршрутизующее</a:t>
            </a:r>
            <a:r>
              <a:rPr lang="ru-RU" dirty="0"/>
              <a:t> сигналы прерываний межу несколькими процессорными ядрами (в </a:t>
            </a:r>
            <a:r>
              <a:rPr lang="en-US" dirty="0"/>
              <a:t>x86 </a:t>
            </a:r>
            <a:r>
              <a:rPr lang="ru-RU" dirty="0"/>
              <a:t>это называется </a:t>
            </a:r>
            <a:r>
              <a:rPr lang="en-US" dirty="0"/>
              <a:t>IOAPIC)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875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A8AC95-FBFA-AD81-7BA3-2DDF8F71A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«устройства ввода-вывода»?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875481-6BCF-7D8E-F4B9-F4B7FFF7D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В первом приближении, все остальное, кроме ЦПУ и ОЗУ</a:t>
            </a:r>
          </a:p>
          <a:p>
            <a:r>
              <a:rPr lang="ru-RU" dirty="0"/>
              <a:t>Еще есть термины «внешние» или «периферийные» устройства</a:t>
            </a:r>
          </a:p>
          <a:p>
            <a:pPr lvl="1"/>
            <a:r>
              <a:rPr lang="ru-RU" dirty="0"/>
              <a:t>Внешние запоминающие устройства с блочным доступом: </a:t>
            </a:r>
            <a:br>
              <a:rPr lang="ru-RU" dirty="0"/>
            </a:br>
            <a:r>
              <a:rPr lang="ru-RU" dirty="0"/>
              <a:t>диски, флэш память (</a:t>
            </a:r>
            <a:r>
              <a:rPr lang="en-US" dirty="0"/>
              <a:t>SD-card, SSD, NVME)</a:t>
            </a:r>
            <a:endParaRPr lang="ru-RU" dirty="0"/>
          </a:p>
          <a:p>
            <a:pPr lvl="1"/>
            <a:r>
              <a:rPr lang="ru-RU" dirty="0"/>
              <a:t>Сетевые адаптеры</a:t>
            </a:r>
          </a:p>
          <a:p>
            <a:pPr lvl="1"/>
            <a:r>
              <a:rPr lang="ru-RU" dirty="0"/>
              <a:t>Видеоадаптеры</a:t>
            </a:r>
          </a:p>
          <a:p>
            <a:pPr lvl="1"/>
            <a:r>
              <a:rPr lang="ru-RU" dirty="0"/>
              <a:t>Клавиатуры</a:t>
            </a:r>
          </a:p>
          <a:p>
            <a:pPr lvl="1"/>
            <a:r>
              <a:rPr lang="ru-RU" dirty="0"/>
              <a:t>Мыши, планшеты, датчики сенсорных экранов</a:t>
            </a:r>
            <a:endParaRPr lang="en-US" dirty="0"/>
          </a:p>
          <a:p>
            <a:pPr lvl="1"/>
            <a:r>
              <a:rPr lang="ru-RU" dirty="0"/>
              <a:t>ЦАП</a:t>
            </a:r>
            <a:r>
              <a:rPr lang="en-US" dirty="0"/>
              <a:t>/</a:t>
            </a:r>
            <a:r>
              <a:rPr lang="ru-RU" dirty="0"/>
              <a:t>АЦП (звуковые адаптеры, цифровые осциллографы)</a:t>
            </a:r>
          </a:p>
          <a:p>
            <a:pPr lvl="1"/>
            <a:r>
              <a:rPr lang="ru-RU" dirty="0"/>
              <a:t>Датчики и </a:t>
            </a:r>
            <a:r>
              <a:rPr lang="ru-RU" dirty="0" err="1"/>
              <a:t>актуаторы</a:t>
            </a:r>
            <a:r>
              <a:rPr lang="ru-RU" dirty="0"/>
              <a:t> роботов и «интернета вещей»</a:t>
            </a:r>
          </a:p>
          <a:p>
            <a:pPr lvl="1"/>
            <a:r>
              <a:rPr lang="ru-RU" dirty="0"/>
              <a:t>Да </a:t>
            </a:r>
            <a:r>
              <a:rPr lang="ru-RU" dirty="0" err="1"/>
              <a:t>тыщи</a:t>
            </a:r>
            <a:r>
              <a:rPr lang="ru-RU" dirty="0"/>
              <a:t> их</a:t>
            </a:r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2913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28C177-27AE-8091-DE9B-9198988CF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Немного терминологии: шина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92641F-86B8-C608-3F7F-F465C90F3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Слово «Шина» мы будем слышать много раз в этой лекции</a:t>
            </a:r>
          </a:p>
          <a:p>
            <a:r>
              <a:rPr lang="ru-RU" dirty="0"/>
              <a:t>Полезно его понимать</a:t>
            </a:r>
          </a:p>
          <a:p>
            <a:r>
              <a:rPr lang="ru-RU" dirty="0"/>
              <a:t>Формальное определение:</a:t>
            </a:r>
          </a:p>
          <a:p>
            <a:r>
              <a:rPr lang="ru-RU" dirty="0"/>
              <a:t>Шина – это среда передачи (устройство или комплекс устройств) соединяющее несколько других устройств, например функциональных блоков компьютера</a:t>
            </a:r>
          </a:p>
          <a:p>
            <a:r>
              <a:rPr lang="ru-RU" dirty="0"/>
              <a:t>В простейшем случае просто пучок проводов.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139586-634D-011F-837D-93AA8C40C615}"/>
              </a:ext>
            </a:extLst>
          </p:cNvPr>
          <p:cNvSpPr/>
          <p:nvPr/>
        </p:nvSpPr>
        <p:spPr>
          <a:xfrm>
            <a:off x="1334530" y="5763011"/>
            <a:ext cx="1544594" cy="5807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5B2085E-4406-99F1-78A3-752D660810B3}"/>
              </a:ext>
            </a:extLst>
          </p:cNvPr>
          <p:cNvSpPr/>
          <p:nvPr/>
        </p:nvSpPr>
        <p:spPr>
          <a:xfrm>
            <a:off x="3525795" y="5731132"/>
            <a:ext cx="1544594" cy="5807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DC76627-CEA7-C15C-5C6B-4A8E507F404A}"/>
              </a:ext>
            </a:extLst>
          </p:cNvPr>
          <p:cNvSpPr/>
          <p:nvPr/>
        </p:nvSpPr>
        <p:spPr>
          <a:xfrm>
            <a:off x="5717060" y="5721178"/>
            <a:ext cx="1544594" cy="5807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3BE0ED8B-642D-23C2-0873-684B7CAA58F8}"/>
              </a:ext>
            </a:extLst>
          </p:cNvPr>
          <p:cNvCxnSpPr/>
          <p:nvPr/>
        </p:nvCxnSpPr>
        <p:spPr>
          <a:xfrm>
            <a:off x="2106827" y="5387546"/>
            <a:ext cx="44298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06EA5360-7F64-0887-4F59-5B5C026F99F7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2106827" y="5387546"/>
            <a:ext cx="0" cy="3754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FD10A136-E91F-2A2B-FF99-4C8BFEA926D8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298092" y="5387546"/>
            <a:ext cx="0" cy="3435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B8B13284-4451-8160-6CCB-92C375044E1E}"/>
              </a:ext>
            </a:extLst>
          </p:cNvPr>
          <p:cNvCxnSpPr>
            <a:cxnSpLocks/>
          </p:cNvCxnSpPr>
          <p:nvPr/>
        </p:nvCxnSpPr>
        <p:spPr>
          <a:xfrm>
            <a:off x="6536724" y="5387546"/>
            <a:ext cx="0" cy="3754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671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82F223-972F-9C44-ADC9-3DC3FA1C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Подключение устройств к шине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E7282D-01D7-D347-A844-A1207FF5E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Системная шина устроена просто</a:t>
            </a:r>
          </a:p>
          <a:p>
            <a:r>
              <a:rPr lang="ru-RU" dirty="0"/>
              <a:t>Процессор выставляет адрес и сигнал, читает он или пишет данные</a:t>
            </a:r>
          </a:p>
          <a:p>
            <a:r>
              <a:rPr lang="ru-RU" dirty="0"/>
              <a:t>Если он пишет данные, после адреса сразу выставляются данные</a:t>
            </a:r>
          </a:p>
          <a:p>
            <a:r>
              <a:rPr lang="ru-RU" dirty="0"/>
              <a:t>Если он читает, он ждет, пока устройство выставит сигнал готовности и данные</a:t>
            </a:r>
          </a:p>
          <a:p>
            <a:r>
              <a:rPr lang="ru-RU" dirty="0"/>
              <a:t>Ждать необходимо, так как память гораздо медленнее процессора, а в современных компьютерах процессоров несколько, а память часто одна</a:t>
            </a:r>
          </a:p>
          <a:p>
            <a:r>
              <a:rPr lang="ru-RU" dirty="0"/>
              <a:t>Благодаря этому, периферийные устройства могут откликаться еще медленнее, чем память</a:t>
            </a:r>
          </a:p>
        </p:txBody>
      </p:sp>
    </p:spTree>
    <p:extLst>
      <p:ext uri="{BB962C8B-B14F-4D97-AF65-F5344CB8AC3E}">
        <p14:creationId xmlns:p14="http://schemas.microsoft.com/office/powerpoint/2010/main" val="2240110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80B63D-2256-09BC-CE2A-EABFDF735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Подключение устройств к шине (продолжение)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2F799E-C071-3C94-DC7E-CBEA64BC7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Устройство обязано иметь так называемый адресный дешифратор – логическое устройство, опознающее «его» адрес.</a:t>
            </a:r>
          </a:p>
          <a:p>
            <a:pPr lvl="1"/>
            <a:r>
              <a:rPr lang="ru-RU" dirty="0"/>
              <a:t>В простейшем случае это просто логический вентиль «И», у которого перед частью входов стоят инверторы</a:t>
            </a:r>
          </a:p>
          <a:p>
            <a:pPr lvl="1"/>
            <a:r>
              <a:rPr lang="ru-RU" dirty="0"/>
              <a:t>Это не позволяет изменять адрес, поэтому на практике часто используются более сложные конфигурируемые схемы</a:t>
            </a:r>
          </a:p>
          <a:p>
            <a:r>
              <a:rPr lang="ru-RU" dirty="0"/>
              <a:t>Устройство также обязано иметь один или несколько регистров, обращение к которым </a:t>
            </a:r>
            <a:r>
              <a:rPr lang="ru-RU" dirty="0" err="1"/>
              <a:t>триггерится</a:t>
            </a:r>
            <a:r>
              <a:rPr lang="ru-RU" dirty="0"/>
              <a:t> адресным дешифратором</a:t>
            </a:r>
          </a:p>
          <a:p>
            <a:r>
              <a:rPr lang="ru-RU" dirty="0"/>
              <a:t>Такие регистры называют «портами»</a:t>
            </a:r>
          </a:p>
          <a:p>
            <a:pPr lvl="1"/>
            <a:r>
              <a:rPr lang="ru-RU" dirty="0"/>
              <a:t>Слово «порт» имеет много других значений, в том числе в контексте устройств ввода-вывода</a:t>
            </a:r>
          </a:p>
          <a:p>
            <a:r>
              <a:rPr lang="ru-RU" dirty="0"/>
              <a:t>Также, устройство может иметь банк памяти, отображаемый на диапазон адресов, как обычная память </a:t>
            </a:r>
          </a:p>
          <a:p>
            <a:pPr lvl="1"/>
            <a:r>
              <a:rPr lang="ru-RU" dirty="0"/>
              <a:t>(так обычно устроены видеоадаптеры)</a:t>
            </a:r>
          </a:p>
        </p:txBody>
      </p:sp>
    </p:spTree>
    <p:extLst>
      <p:ext uri="{BB962C8B-B14F-4D97-AF65-F5344CB8AC3E}">
        <p14:creationId xmlns:p14="http://schemas.microsoft.com/office/powerpoint/2010/main" val="29071786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AC1E8-3EFB-D1D8-C52D-F96AF9719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задавать адреса портов	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455551-7426-CC55-9259-88A02E225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«Зашить» при изготовлении</a:t>
            </a:r>
          </a:p>
          <a:p>
            <a:pPr lvl="1"/>
            <a:r>
              <a:rPr lang="ru-RU" dirty="0"/>
              <a:t>Невозможно подключить однотипные устройства</a:t>
            </a:r>
          </a:p>
          <a:p>
            <a:pPr lvl="1"/>
            <a:r>
              <a:rPr lang="ru-RU" dirty="0"/>
              <a:t>Возможны конфликты между устройствами разных производителей</a:t>
            </a:r>
          </a:p>
          <a:p>
            <a:pPr lvl="1"/>
            <a:r>
              <a:rPr lang="ru-RU" dirty="0"/>
              <a:t>Вполне приемлемо, когда большинство устройств на одной микросхеме (т.наз. </a:t>
            </a:r>
            <a:r>
              <a:rPr lang="en-US" dirty="0"/>
              <a:t>System On a Chip)</a:t>
            </a:r>
            <a:endParaRPr lang="ru-RU" dirty="0"/>
          </a:p>
          <a:p>
            <a:r>
              <a:rPr lang="ru-RU" dirty="0"/>
              <a:t>Конфигурировать перемычками</a:t>
            </a:r>
            <a:r>
              <a:rPr lang="en-US" dirty="0"/>
              <a:t>/</a:t>
            </a:r>
            <a:r>
              <a:rPr lang="ru-RU" dirty="0"/>
              <a:t>тумблерами</a:t>
            </a:r>
          </a:p>
          <a:p>
            <a:pPr lvl="1"/>
            <a:r>
              <a:rPr lang="ru-RU" dirty="0"/>
              <a:t>Было популярно в 70е-80е годы</a:t>
            </a:r>
          </a:p>
          <a:p>
            <a:pPr lvl="1"/>
            <a:r>
              <a:rPr lang="ru-RU" dirty="0"/>
              <a:t>Легко ошибиться и запутаться, особенно если много устройств</a:t>
            </a:r>
          </a:p>
          <a:p>
            <a:pPr lvl="1"/>
            <a:r>
              <a:rPr lang="ru-RU" dirty="0"/>
              <a:t>Возможно только когда устройство – это достаточно большая плата </a:t>
            </a:r>
            <a:br>
              <a:rPr lang="en-US" dirty="0"/>
            </a:br>
            <a:r>
              <a:rPr lang="ru-RU" dirty="0"/>
              <a:t>(</a:t>
            </a:r>
            <a:r>
              <a:rPr lang="en-US" dirty="0"/>
              <a:t>DEC Q-Bus/</a:t>
            </a:r>
            <a:r>
              <a:rPr lang="en-US" dirty="0" err="1"/>
              <a:t>Unibus</a:t>
            </a:r>
            <a:r>
              <a:rPr lang="en-US" dirty="0"/>
              <a:t>, IBM PC ISA)</a:t>
            </a:r>
            <a:endParaRPr lang="ru-RU" dirty="0"/>
          </a:p>
          <a:p>
            <a:r>
              <a:rPr lang="ru-RU" dirty="0"/>
              <a:t>Конфигурировать </a:t>
            </a:r>
            <a:r>
              <a:rPr lang="ru-RU" dirty="0" err="1"/>
              <a:t>программно</a:t>
            </a:r>
            <a:endParaRPr lang="ru-RU" dirty="0"/>
          </a:p>
          <a:p>
            <a:pPr lvl="1"/>
            <a:r>
              <a:rPr lang="ru-RU" dirty="0"/>
              <a:t>Нужно подключать к шине еще одно устройство (через которое делается конфигурация)</a:t>
            </a:r>
            <a:endParaRPr lang="en-US" dirty="0"/>
          </a:p>
          <a:p>
            <a:pPr lvl="1"/>
            <a:r>
              <a:rPr lang="ru-RU" dirty="0"/>
              <a:t>Задача определения адреса сводится к предыдущей</a:t>
            </a:r>
          </a:p>
          <a:p>
            <a:r>
              <a:rPr lang="ru-RU" dirty="0"/>
              <a:t>Географическая адресация – у каждого разъема свой диапазон адресов</a:t>
            </a:r>
          </a:p>
          <a:p>
            <a:pPr lvl="1"/>
            <a:r>
              <a:rPr lang="ru-RU" dirty="0"/>
              <a:t>Во многих отношениях неудобно</a:t>
            </a:r>
          </a:p>
          <a:p>
            <a:pPr lvl="1"/>
            <a:r>
              <a:rPr lang="ru-RU" dirty="0"/>
              <a:t>Но конфликты невозможны!</a:t>
            </a:r>
          </a:p>
        </p:txBody>
      </p:sp>
    </p:spTree>
    <p:extLst>
      <p:ext uri="{BB962C8B-B14F-4D97-AF65-F5344CB8AC3E}">
        <p14:creationId xmlns:p14="http://schemas.microsoft.com/office/powerpoint/2010/main" val="18860937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198A7D-1D8F-9AC2-BC04-30F58869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Периферийная шина </a:t>
            </a:r>
            <a:r>
              <a:rPr lang="en-US" dirty="0"/>
              <a:t>PCI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2F0670-9682-3060-4625-66C3593F8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Подключается к системной шине через мост</a:t>
            </a:r>
          </a:p>
          <a:p>
            <a:r>
              <a:rPr lang="ru-RU" dirty="0"/>
              <a:t>Это позволяет использовать старые устройства с процессорами новых поколений или другой архитектуры</a:t>
            </a:r>
          </a:p>
          <a:p>
            <a:r>
              <a:rPr lang="ru-RU" dirty="0"/>
              <a:t>Порты, память и ПЗУ устройств отображаются на адреса системной шины, в этом смысле системная шина и </a:t>
            </a:r>
            <a:r>
              <a:rPr lang="en-US" dirty="0"/>
              <a:t>PCI </a:t>
            </a:r>
            <a:r>
              <a:rPr lang="ru-RU" dirty="0"/>
              <a:t>остаются единой логической шиной</a:t>
            </a:r>
          </a:p>
          <a:p>
            <a:r>
              <a:rPr lang="ru-RU" dirty="0"/>
              <a:t>Устройство обязано иметь интерфейс для </a:t>
            </a:r>
            <a:r>
              <a:rPr lang="ru-RU" dirty="0" err="1"/>
              <a:t>автоконфигурации</a:t>
            </a:r>
            <a:r>
              <a:rPr lang="ru-RU" dirty="0"/>
              <a:t>, адреса для которого распределяются географически </a:t>
            </a:r>
          </a:p>
          <a:p>
            <a:r>
              <a:rPr lang="ru-RU" dirty="0"/>
              <a:t>Через этот интерфейс устройство рассказывает, кто оно такое (идентификатор модели и производителя, тип устройства) и какие параметры ему можно сконфигурировать.</a:t>
            </a:r>
          </a:p>
          <a:p>
            <a:r>
              <a:rPr lang="ru-RU" dirty="0"/>
              <a:t>Обычно эту конфигурацию проводит загрузочное ПЗУ, но часто ОС после загрузки переделывает эту конфигурацию «под себя»</a:t>
            </a:r>
          </a:p>
          <a:p>
            <a:r>
              <a:rPr lang="ru-RU" dirty="0"/>
              <a:t>ОС использует эту информацию для поиска подходящего драйвера</a:t>
            </a:r>
          </a:p>
        </p:txBody>
      </p:sp>
    </p:spTree>
    <p:extLst>
      <p:ext uri="{BB962C8B-B14F-4D97-AF65-F5344CB8AC3E}">
        <p14:creationId xmlns:p14="http://schemas.microsoft.com/office/powerpoint/2010/main" val="3367618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7" name="Rectangle 4106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58ACB8-8FD6-A07D-9942-A151721BB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ru-RU" sz="5400"/>
              <a:t>Еще про шину </a:t>
            </a:r>
            <a:r>
              <a:rPr lang="en-US" sz="5400"/>
              <a:t>PCI</a:t>
            </a:r>
            <a:endParaRPr lang="ru-RU" sz="5400"/>
          </a:p>
        </p:txBody>
      </p:sp>
      <p:sp>
        <p:nvSpPr>
          <p:cNvPr id="4109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AE4B58-52E2-C858-04FA-3E5AA55A0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ru-RU" sz="1900" dirty="0"/>
              <a:t>В настольных компьютерах, ноутбуках и серверах (не только с процессорами </a:t>
            </a:r>
            <a:r>
              <a:rPr lang="en-US" sz="1900" dirty="0"/>
              <a:t>x86)</a:t>
            </a:r>
            <a:r>
              <a:rPr lang="ru-RU" sz="1900" dirty="0"/>
              <a:t> ничего другого и не применяют с </a:t>
            </a:r>
            <a:r>
              <a:rPr lang="en-US" sz="1900" dirty="0"/>
              <a:t>~</a:t>
            </a:r>
            <a:r>
              <a:rPr lang="ru-RU" sz="1900" dirty="0"/>
              <a:t>2005 года</a:t>
            </a:r>
          </a:p>
          <a:p>
            <a:r>
              <a:rPr lang="ru-RU" sz="1900" dirty="0"/>
              <a:t>В </a:t>
            </a:r>
            <a:r>
              <a:rPr lang="en-US" sz="1900" dirty="0"/>
              <a:t>Banana/Lichee Pi </a:t>
            </a:r>
            <a:r>
              <a:rPr lang="ru-RU" sz="1900" dirty="0"/>
              <a:t>есть мост </a:t>
            </a:r>
            <a:r>
              <a:rPr lang="en-US" sz="1900" dirty="0"/>
              <a:t>PCI </a:t>
            </a:r>
            <a:r>
              <a:rPr lang="ru-RU" sz="1900" dirty="0"/>
              <a:t>и разъем </a:t>
            </a:r>
            <a:r>
              <a:rPr lang="en-US" sz="1900" dirty="0"/>
              <a:t>m.2 (</a:t>
            </a:r>
            <a:r>
              <a:rPr lang="ru-RU" sz="1900" dirty="0"/>
              <a:t>да, это вариант разъема </a:t>
            </a:r>
            <a:r>
              <a:rPr lang="en-US" sz="1900" dirty="0"/>
              <a:t>PCI Express), </a:t>
            </a:r>
            <a:r>
              <a:rPr lang="ru-RU" sz="1900" dirty="0"/>
              <a:t>но нет ни одного </a:t>
            </a:r>
            <a:r>
              <a:rPr lang="en-US" sz="1900" dirty="0"/>
              <a:t>PCI </a:t>
            </a:r>
            <a:r>
              <a:rPr lang="ru-RU" sz="1900" dirty="0"/>
              <a:t>устройства на плате</a:t>
            </a:r>
          </a:p>
        </p:txBody>
      </p:sp>
      <p:pic>
        <p:nvPicPr>
          <p:cNvPr id="4102" name="Picture 6" descr="undefined">
            <a:extLst>
              <a:ext uri="{FF2B5EF4-FFF2-40B4-BE49-F238E27FC236}">
                <a16:creationId xmlns:a16="http://schemas.microsoft.com/office/drawing/2014/main" id="{5F3F6C47-1EDC-0F78-3791-E14CE9F9A4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1703070"/>
            <a:ext cx="6903720" cy="3451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6003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AFDE1A-8AB5-91A0-2C97-8252622A2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Рассмотрим </a:t>
            </a:r>
            <a:r>
              <a:rPr lang="en-US" dirty="0"/>
              <a:t>UART 16550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86AB18-F7F0-C629-7912-71759B192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Universal Asynchronous Receiver Transmitter (</a:t>
            </a:r>
            <a:r>
              <a:rPr lang="ru-RU" dirty="0"/>
              <a:t>универсальный асинхронный приемник-передатчик), совместимый с микросхемой </a:t>
            </a:r>
            <a:r>
              <a:rPr lang="en-US" dirty="0"/>
              <a:t>NS16550</a:t>
            </a:r>
          </a:p>
          <a:p>
            <a:r>
              <a:rPr lang="ru-RU" dirty="0"/>
              <a:t>Обеспечивает коммуникацию по протоколу </a:t>
            </a:r>
            <a:r>
              <a:rPr lang="en-US" dirty="0"/>
              <a:t>RS-232</a:t>
            </a:r>
          </a:p>
          <a:p>
            <a:r>
              <a:rPr lang="ru-RU" dirty="0"/>
              <a:t>Протокол придуман телеграфистами в 1960е годы, использовался для подключения к компьютерам телетайпов, терминалов, модемов, мышей, различных низкоскоростных устройств</a:t>
            </a:r>
            <a:endParaRPr lang="en-US" dirty="0"/>
          </a:p>
          <a:p>
            <a:r>
              <a:rPr lang="en-US" dirty="0"/>
              <a:t>UART </a:t>
            </a:r>
            <a:r>
              <a:rPr lang="ru-RU" dirty="0"/>
              <a:t>есть во многих микроконтроллерах, поэтому устройств с таким или похожим интерфейсом вокруг до сих пор много</a:t>
            </a:r>
          </a:p>
        </p:txBody>
      </p:sp>
    </p:spTree>
    <p:extLst>
      <p:ext uri="{BB962C8B-B14F-4D97-AF65-F5344CB8AC3E}">
        <p14:creationId xmlns:p14="http://schemas.microsoft.com/office/powerpoint/2010/main" val="36386314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5E2999-8FB9-CFDF-6F38-2B438F358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Зачем </a:t>
            </a:r>
            <a:r>
              <a:rPr lang="en-US" dirty="0"/>
              <a:t>UART/RS-232 </a:t>
            </a:r>
            <a:r>
              <a:rPr lang="ru-RU" dirty="0"/>
              <a:t>нужен сейчас?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579903-323C-3F93-5675-4C3BA9729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UART </a:t>
            </a:r>
            <a:r>
              <a:rPr lang="ru-RU" dirty="0"/>
              <a:t>есть во многих микроконтроллерах и платах </a:t>
            </a:r>
            <a:r>
              <a:rPr lang="en-US" dirty="0"/>
              <a:t>Arduino, Raspberry Pi, Banana/Lichee Pi</a:t>
            </a:r>
            <a:endParaRPr lang="ru-RU" dirty="0"/>
          </a:p>
          <a:p>
            <a:r>
              <a:rPr lang="ru-RU" dirty="0"/>
              <a:t>Если подключить к нему терминал, его можно использовать в качестве консоли для разговора с загрузочным ПЗУ</a:t>
            </a:r>
          </a:p>
          <a:p>
            <a:r>
              <a:rPr lang="ru-RU" dirty="0"/>
              <a:t>Если ваша плата загрузится до Линукса, можно будет зайти в </a:t>
            </a:r>
            <a:r>
              <a:rPr lang="en-US" dirty="0"/>
              <a:t>Linux </a:t>
            </a:r>
            <a:r>
              <a:rPr lang="ru-RU" dirty="0"/>
              <a:t>терминальной сессией</a:t>
            </a:r>
          </a:p>
          <a:p>
            <a:r>
              <a:rPr lang="ru-RU" dirty="0"/>
              <a:t>Полезно, если в вашей плате нету графического адаптера или вы почему-то не хотите его включать</a:t>
            </a:r>
          </a:p>
          <a:p>
            <a:r>
              <a:rPr lang="ru-RU" dirty="0"/>
              <a:t>Незаменимо, если плата не грузится</a:t>
            </a:r>
          </a:p>
        </p:txBody>
      </p:sp>
    </p:spTree>
    <p:extLst>
      <p:ext uri="{BB962C8B-B14F-4D97-AF65-F5344CB8AC3E}">
        <p14:creationId xmlns:p14="http://schemas.microsoft.com/office/powerpoint/2010/main" val="31083101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111856-EEC7-C877-F641-455F69C7B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ru-RU" sz="5400"/>
              <a:t>Что такое терминал?</a:t>
            </a:r>
          </a:p>
        </p:txBody>
      </p:sp>
      <p:sp>
        <p:nvSpPr>
          <p:cNvPr id="2059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4" name="Content Placeholder 2053">
            <a:extLst>
              <a:ext uri="{FF2B5EF4-FFF2-40B4-BE49-F238E27FC236}">
                <a16:creationId xmlns:a16="http://schemas.microsoft.com/office/drawing/2014/main" id="{A418E1BE-0E7C-696D-CB19-44A5B552F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fontScale="92500" lnSpcReduction="20000"/>
          </a:bodyPr>
          <a:lstStyle/>
          <a:p>
            <a:r>
              <a:rPr lang="ru-RU" sz="2200" dirty="0"/>
              <a:t>Устройство, придуманное в 1970е годы для замены телетайпов</a:t>
            </a:r>
          </a:p>
          <a:p>
            <a:r>
              <a:rPr lang="ru-RU" sz="2200" dirty="0"/>
              <a:t>Включает монитор, клавиатуру, контроллер на основе микропроцессора и порт </a:t>
            </a:r>
            <a:r>
              <a:rPr lang="en-US" sz="2200" dirty="0"/>
              <a:t>RS-232</a:t>
            </a:r>
          </a:p>
          <a:p>
            <a:r>
              <a:rPr lang="ru-RU" sz="2200" dirty="0"/>
              <a:t>Кнопки, которые вы нажимаете на клавиатуре, преобразуются в байты и отправляются в порт</a:t>
            </a:r>
          </a:p>
          <a:p>
            <a:r>
              <a:rPr lang="ru-RU" sz="2200" dirty="0"/>
              <a:t>Байты, получаемые из порта, рисуются на экране в виде буковок</a:t>
            </a:r>
            <a:endParaRPr lang="en-US" sz="22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961AA46-4C57-1CDD-9CE8-4C450CA9C9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2" r="11540" b="1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5637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8D92C-AB1D-9C46-0B45-4CEB77B59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Где взять терминал в наше время?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9997BE-58CB-7F5A-0F62-C41A782E5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Ограбить музей</a:t>
            </a:r>
          </a:p>
          <a:p>
            <a:pPr lvl="1"/>
            <a:r>
              <a:rPr lang="ru-RU" dirty="0"/>
              <a:t>Не говорите что я вам это советовал</a:t>
            </a:r>
          </a:p>
          <a:p>
            <a:r>
              <a:rPr lang="ru-RU" dirty="0"/>
              <a:t>В </a:t>
            </a:r>
            <a:r>
              <a:rPr lang="en-US" dirty="0"/>
              <a:t>Linux/Unix </a:t>
            </a:r>
            <a:r>
              <a:rPr lang="ru-RU" dirty="0"/>
              <a:t>и </a:t>
            </a:r>
            <a:r>
              <a:rPr lang="en-US" dirty="0"/>
              <a:t>Windows </a:t>
            </a:r>
            <a:r>
              <a:rPr lang="ru-RU" dirty="0"/>
              <a:t>есть специальные приложения, эмулирующие терминал, используя окно </a:t>
            </a:r>
            <a:r>
              <a:rPr lang="en-US" dirty="0"/>
              <a:t>GUI </a:t>
            </a:r>
            <a:r>
              <a:rPr lang="ru-RU" dirty="0"/>
              <a:t>вместо экрана</a:t>
            </a:r>
          </a:p>
          <a:p>
            <a:pPr lvl="1"/>
            <a:r>
              <a:rPr lang="ru-RU" dirty="0"/>
              <a:t>В </a:t>
            </a:r>
            <a:r>
              <a:rPr lang="en-US" dirty="0"/>
              <a:t>Windows 10 </a:t>
            </a:r>
            <a:r>
              <a:rPr lang="ru-RU" dirty="0"/>
              <a:t>и более старых это называлось «консоль»</a:t>
            </a:r>
          </a:p>
          <a:p>
            <a:r>
              <a:rPr lang="ru-RU" dirty="0"/>
              <a:t>Чтобы соединить такое приложение с портом </a:t>
            </a:r>
            <a:r>
              <a:rPr lang="en-US" dirty="0"/>
              <a:t>RS-232, </a:t>
            </a:r>
            <a:r>
              <a:rPr lang="ru-RU" dirty="0"/>
              <a:t>нужна еще одна утилита, в </a:t>
            </a:r>
            <a:r>
              <a:rPr lang="en-US" dirty="0"/>
              <a:t>Linux </a:t>
            </a:r>
            <a:r>
              <a:rPr lang="ru-RU" dirty="0"/>
              <a:t>обычно используют </a:t>
            </a:r>
            <a:r>
              <a:rPr lang="en-US" dirty="0"/>
              <a:t>minicom</a:t>
            </a:r>
          </a:p>
          <a:p>
            <a:r>
              <a:rPr lang="ru-RU" dirty="0"/>
              <a:t>В современных </a:t>
            </a:r>
            <a:r>
              <a:rPr lang="en-US" dirty="0"/>
              <a:t>PC </a:t>
            </a:r>
            <a:r>
              <a:rPr lang="ru-RU" dirty="0"/>
              <a:t>и </a:t>
            </a:r>
            <a:r>
              <a:rPr lang="en-US" dirty="0"/>
              <a:t>Mac </a:t>
            </a:r>
            <a:r>
              <a:rPr lang="ru-RU" dirty="0"/>
              <a:t>портов </a:t>
            </a:r>
            <a:r>
              <a:rPr lang="en-US" dirty="0"/>
              <a:t>RS-232 </a:t>
            </a:r>
            <a:r>
              <a:rPr lang="ru-RU" dirty="0"/>
              <a:t>нету, но доступны адаптеры с интерфейсом </a:t>
            </a:r>
            <a:r>
              <a:rPr lang="en-US" dirty="0"/>
              <a:t>USB</a:t>
            </a:r>
          </a:p>
          <a:p>
            <a:pPr lvl="1"/>
            <a:r>
              <a:rPr lang="ru-RU" dirty="0"/>
              <a:t>С ними есть одна плюшка при подключении к </a:t>
            </a:r>
            <a:r>
              <a:rPr lang="en-US" dirty="0"/>
              <a:t>Banana/Lichee Pi</a:t>
            </a:r>
          </a:p>
          <a:p>
            <a:pPr lvl="1"/>
            <a:r>
              <a:rPr lang="ru-RU" dirty="0"/>
              <a:t>Стандарт </a:t>
            </a:r>
            <a:r>
              <a:rPr lang="en-US" dirty="0"/>
              <a:t>RS-232 </a:t>
            </a:r>
            <a:r>
              <a:rPr lang="ru-RU" dirty="0"/>
              <a:t>использует -12</a:t>
            </a:r>
            <a:r>
              <a:rPr lang="en-US" dirty="0"/>
              <a:t>V </a:t>
            </a:r>
            <a:r>
              <a:rPr lang="ru-RU" dirty="0"/>
              <a:t>для кодирования 1, </a:t>
            </a:r>
          </a:p>
          <a:p>
            <a:pPr lvl="1"/>
            <a:r>
              <a:rPr lang="ru-RU" dirty="0"/>
              <a:t>Порты </a:t>
            </a:r>
            <a:r>
              <a:rPr lang="en-US" dirty="0"/>
              <a:t>Banana/Lichee/Raspberry </a:t>
            </a:r>
            <a:r>
              <a:rPr lang="ru-RU" dirty="0"/>
              <a:t>используют +5</a:t>
            </a:r>
            <a:r>
              <a:rPr lang="en-US" dirty="0"/>
              <a:t>V (</a:t>
            </a:r>
            <a:r>
              <a:rPr lang="ru-RU" dirty="0"/>
              <a:t>«</a:t>
            </a:r>
            <a:r>
              <a:rPr lang="en-US" dirty="0"/>
              <a:t>TTL-</a:t>
            </a:r>
            <a:r>
              <a:rPr lang="ru-RU" dirty="0"/>
              <a:t>совместимое»)</a:t>
            </a:r>
          </a:p>
          <a:p>
            <a:pPr lvl="1"/>
            <a:r>
              <a:rPr lang="ru-RU" dirty="0"/>
              <a:t>Порт вы вряд ли сожжете, но данные не пойдут</a:t>
            </a:r>
          </a:p>
          <a:p>
            <a:pPr lvl="1"/>
            <a:r>
              <a:rPr lang="ru-RU" dirty="0"/>
              <a:t>Ищите подходящий адаптер или конвертор напряжения</a:t>
            </a:r>
          </a:p>
        </p:txBody>
      </p:sp>
    </p:spTree>
    <p:extLst>
      <p:ext uri="{BB962C8B-B14F-4D97-AF65-F5344CB8AC3E}">
        <p14:creationId xmlns:p14="http://schemas.microsoft.com/office/powerpoint/2010/main" val="10260007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593F82-ECEE-B759-E693-E74846E56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Еще про </a:t>
            </a:r>
            <a:r>
              <a:rPr lang="en-US" dirty="0"/>
              <a:t>RS-232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02AED2-B53E-E767-FE77-499EB8454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Посылает данные по одному байту</a:t>
            </a:r>
          </a:p>
          <a:p>
            <a:r>
              <a:rPr lang="ru-RU" dirty="0"/>
              <a:t>Соединение «точка-точка», никакой адресации не предусмотрено</a:t>
            </a:r>
          </a:p>
          <a:p>
            <a:r>
              <a:rPr lang="ru-RU" dirty="0"/>
              <a:t>Никакой нумерации пакетов и их пересылки в случае ошибок тоже</a:t>
            </a:r>
          </a:p>
          <a:p>
            <a:r>
              <a:rPr lang="ru-RU" dirty="0"/>
              <a:t>«Пакет» состоит из стартового бита (всегда 1), от 5 до 8 бит данных, возможно бита четности и одного или двух стоповых битов (тоже всегда 1)</a:t>
            </a:r>
          </a:p>
          <a:p>
            <a:r>
              <a:rPr lang="ru-RU" dirty="0"/>
              <a:t>Скорость передачи выставляется </a:t>
            </a:r>
            <a:r>
              <a:rPr lang="ru-RU" dirty="0" err="1"/>
              <a:t>программно</a:t>
            </a:r>
            <a:r>
              <a:rPr lang="ru-RU" dirty="0"/>
              <a:t>, от 300 бит</a:t>
            </a:r>
            <a:r>
              <a:rPr lang="en-US" dirty="0"/>
              <a:t>/</a:t>
            </a:r>
            <a:r>
              <a:rPr lang="ru-RU" dirty="0"/>
              <a:t>сек до 115200 бит</a:t>
            </a:r>
            <a:r>
              <a:rPr lang="en-US" dirty="0"/>
              <a:t>/</a:t>
            </a:r>
            <a:r>
              <a:rPr lang="ru-RU" dirty="0"/>
              <a:t>сек.</a:t>
            </a:r>
          </a:p>
          <a:p>
            <a:r>
              <a:rPr lang="ru-RU" dirty="0" err="1"/>
              <a:t>Автосогласования</a:t>
            </a:r>
            <a:r>
              <a:rPr lang="ru-RU" dirty="0"/>
              <a:t> частот и вариантов формата кадра нету</a:t>
            </a:r>
          </a:p>
          <a:p>
            <a:r>
              <a:rPr lang="ru-RU" dirty="0"/>
              <a:t>Допустимые частоты получаются удвоением 300 бит</a:t>
            </a:r>
            <a:r>
              <a:rPr lang="en-US" dirty="0"/>
              <a:t>/</a:t>
            </a:r>
            <a:r>
              <a:rPr lang="en-US" dirty="0" err="1"/>
              <a:t>ce</a:t>
            </a:r>
            <a:r>
              <a:rPr lang="ru-RU" dirty="0"/>
              <a:t>к (600, 1200, 2400, 4800, 9600…)</a:t>
            </a:r>
          </a:p>
        </p:txBody>
      </p:sp>
    </p:spTree>
    <p:extLst>
      <p:ext uri="{BB962C8B-B14F-4D97-AF65-F5344CB8AC3E}">
        <p14:creationId xmlns:p14="http://schemas.microsoft.com/office/powerpoint/2010/main" val="632578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D550C7-9E67-E302-CAAA-BB74FDC4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простейшем случае?  </a:t>
            </a:r>
            <a:br>
              <a:rPr lang="ru-RU" dirty="0"/>
            </a:br>
            <a:r>
              <a:rPr lang="ru-RU" dirty="0"/>
              <a:t>А что в более сложных?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96FDD3-48D1-FF47-8A75-EF033B2E1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Кроме проводов, шина может содержать другие устройства</a:t>
            </a:r>
          </a:p>
          <a:p>
            <a:r>
              <a:rPr lang="ru-RU" dirty="0"/>
              <a:t>Повторитель – аналоговый усилитель, нужен при большой длине проводов</a:t>
            </a:r>
          </a:p>
          <a:p>
            <a:r>
              <a:rPr lang="ru-RU" dirty="0"/>
              <a:t>Хаб (концентратор, </a:t>
            </a:r>
            <a:r>
              <a:rPr lang="ru-RU" dirty="0" err="1"/>
              <a:t>многопортовый</a:t>
            </a:r>
            <a:r>
              <a:rPr lang="ru-RU" dirty="0"/>
              <a:t> повторитель) - позволяет придать шине звездообразную или древовидную топологию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BD894BE-AC8A-9290-1B60-13994ADD91FF}"/>
              </a:ext>
            </a:extLst>
          </p:cNvPr>
          <p:cNvSpPr/>
          <p:nvPr/>
        </p:nvSpPr>
        <p:spPr>
          <a:xfrm>
            <a:off x="3678195" y="4324865"/>
            <a:ext cx="1458097" cy="48191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3272A72-8505-02CC-FA77-D91D4FDA83A7}"/>
              </a:ext>
            </a:extLst>
          </p:cNvPr>
          <p:cNvSpPr/>
          <p:nvPr/>
        </p:nvSpPr>
        <p:spPr>
          <a:xfrm>
            <a:off x="1828800" y="5449330"/>
            <a:ext cx="1371600" cy="5436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FF549C7-7E7D-3F89-363D-35257B132AAD}"/>
              </a:ext>
            </a:extLst>
          </p:cNvPr>
          <p:cNvSpPr/>
          <p:nvPr/>
        </p:nvSpPr>
        <p:spPr>
          <a:xfrm>
            <a:off x="3698789" y="5449330"/>
            <a:ext cx="1371600" cy="5436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191CDC9-2A36-C7C6-D019-DE3C0A7E8867}"/>
              </a:ext>
            </a:extLst>
          </p:cNvPr>
          <p:cNvSpPr/>
          <p:nvPr/>
        </p:nvSpPr>
        <p:spPr>
          <a:xfrm>
            <a:off x="5700585" y="5449329"/>
            <a:ext cx="1371600" cy="5436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DDA83EE7-84B6-8806-2F98-84254ADA17BA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2514600" y="4819135"/>
            <a:ext cx="1600200" cy="6301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F3934CB5-CE93-E4B6-0D43-19B60282A440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flipH="1">
            <a:off x="4384589" y="4806778"/>
            <a:ext cx="22655" cy="6425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19AA8432-BB25-91C4-3455-1C2395E837A3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4727489" y="4819135"/>
            <a:ext cx="1658896" cy="6301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0154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F99157-6669-052F-C155-0D2C39110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UART 16550 </a:t>
            </a:r>
            <a:r>
              <a:rPr lang="ru-RU" dirty="0"/>
              <a:t>для программиста (разработчика драйвера)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EB12FD-C16E-C9F5-426E-F602A0095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 </a:t>
            </a:r>
            <a:r>
              <a:rPr lang="ru-RU" dirty="0"/>
              <a:t>однобайтовых регистров («портов»), отображенных на последовательные адреса системной шины (адреса памяти)</a:t>
            </a:r>
          </a:p>
          <a:p>
            <a:r>
              <a:rPr lang="ru-RU" dirty="0"/>
              <a:t>В компьютере может быть несколько </a:t>
            </a:r>
            <a:r>
              <a:rPr lang="en-US" dirty="0"/>
              <a:t>UART, </a:t>
            </a:r>
            <a:r>
              <a:rPr lang="ru-RU" dirty="0"/>
              <a:t>поэтому адрес первого регистра может различаться</a:t>
            </a:r>
          </a:p>
          <a:p>
            <a:r>
              <a:rPr lang="ru-RU" dirty="0"/>
              <a:t>Как мы увидим далее, на некоторые адреса отображено два или три разных регистра</a:t>
            </a:r>
          </a:p>
          <a:p>
            <a:r>
              <a:rPr lang="ru-RU" dirty="0"/>
              <a:t>Также имеет по 16 регистров буферов приема и передачи и сдвиговые регистры, которые последовательно передают и принимают биты, но они непосредственно программисту не доступны</a:t>
            </a:r>
          </a:p>
        </p:txBody>
      </p:sp>
    </p:spTree>
    <p:extLst>
      <p:ext uri="{BB962C8B-B14F-4D97-AF65-F5344CB8AC3E}">
        <p14:creationId xmlns:p14="http://schemas.microsoft.com/office/powerpoint/2010/main" val="9216708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C040DE-9BA7-DCE4-5BE8-6936442D3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Регистры </a:t>
            </a:r>
            <a:r>
              <a:rPr lang="en-US" dirty="0"/>
              <a:t>UART 16550</a:t>
            </a:r>
            <a:r>
              <a:rPr lang="ru-RU" dirty="0"/>
              <a:t> (регистры 0-1)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A7D113-0A98-3194-0B31-C5FA326B9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Регистр 0 </a:t>
            </a:r>
            <a:r>
              <a:rPr lang="en-US" dirty="0"/>
              <a:t>(DLAB – </a:t>
            </a:r>
            <a:r>
              <a:rPr lang="ru-RU" dirty="0"/>
              <a:t>это бит 7 в регистре 3)</a:t>
            </a:r>
          </a:p>
          <a:p>
            <a:pPr lvl="1"/>
            <a:r>
              <a:rPr lang="ru-RU" dirty="0"/>
              <a:t>Чтение (</a:t>
            </a:r>
            <a:r>
              <a:rPr lang="en-US" dirty="0"/>
              <a:t>DLAB=0) – Receive Buffer Register (RBR), </a:t>
            </a:r>
            <a:r>
              <a:rPr lang="ru-RU" dirty="0"/>
              <a:t>полученный байт</a:t>
            </a:r>
          </a:p>
          <a:p>
            <a:pPr lvl="1"/>
            <a:r>
              <a:rPr lang="ru-RU" dirty="0"/>
              <a:t>Запись (</a:t>
            </a:r>
            <a:r>
              <a:rPr lang="en-US" dirty="0"/>
              <a:t>DLAB=0) – Transmit Holding Register (THR), </a:t>
            </a:r>
            <a:r>
              <a:rPr lang="ru-RU" dirty="0"/>
              <a:t>байт который нужно передать</a:t>
            </a:r>
          </a:p>
          <a:p>
            <a:pPr lvl="1"/>
            <a:r>
              <a:rPr lang="ru-RU" dirty="0"/>
              <a:t>Чтение</a:t>
            </a:r>
            <a:r>
              <a:rPr lang="en-US" dirty="0"/>
              <a:t>/</a:t>
            </a:r>
            <a:r>
              <a:rPr lang="ru-RU" dirty="0"/>
              <a:t>запись (</a:t>
            </a:r>
            <a:r>
              <a:rPr lang="en-US" dirty="0"/>
              <a:t>DLAB=1) - Divisor Latch LSB (DLL), </a:t>
            </a:r>
            <a:r>
              <a:rPr lang="ru-RU" dirty="0"/>
              <a:t>младший байт делителя тактовой частоты – коэффициента, на который будет разделена базовая тактовая частота, </a:t>
            </a:r>
            <a:r>
              <a:rPr lang="en" dirty="0"/>
              <a:t>1.8432MHz</a:t>
            </a:r>
            <a:r>
              <a:rPr lang="ru-RU" dirty="0"/>
              <a:t> в </a:t>
            </a:r>
            <a:r>
              <a:rPr lang="en-US" dirty="0"/>
              <a:t>IBM PC</a:t>
            </a:r>
          </a:p>
          <a:p>
            <a:r>
              <a:rPr lang="ru-RU" dirty="0"/>
              <a:t>Регистр 1</a:t>
            </a:r>
          </a:p>
          <a:p>
            <a:pPr lvl="1"/>
            <a:r>
              <a:rPr lang="ru-RU" dirty="0"/>
              <a:t>Чтение</a:t>
            </a:r>
            <a:r>
              <a:rPr lang="en-US" dirty="0"/>
              <a:t>/</a:t>
            </a:r>
            <a:r>
              <a:rPr lang="ru-RU" dirty="0"/>
              <a:t>запись </a:t>
            </a:r>
            <a:r>
              <a:rPr lang="en-US" dirty="0"/>
              <a:t>(DLAB=0) - Interrupt Enable Register (IER), </a:t>
            </a:r>
            <a:r>
              <a:rPr lang="ru-RU" dirty="0"/>
              <a:t>используется для управления прерываниями</a:t>
            </a:r>
          </a:p>
          <a:p>
            <a:pPr lvl="1"/>
            <a:r>
              <a:rPr lang="ru-RU" dirty="0"/>
              <a:t>Чтение</a:t>
            </a:r>
            <a:r>
              <a:rPr lang="en-US" dirty="0"/>
              <a:t>/</a:t>
            </a:r>
            <a:r>
              <a:rPr lang="ru-RU" dirty="0"/>
              <a:t>запись </a:t>
            </a:r>
            <a:r>
              <a:rPr lang="en-US" dirty="0"/>
              <a:t>(DLAB=1) - Divisor Latch MSB (DLH), </a:t>
            </a:r>
            <a:r>
              <a:rPr lang="ru-RU" dirty="0"/>
              <a:t>старший байт делителя тактовой частоты</a:t>
            </a:r>
          </a:p>
        </p:txBody>
      </p:sp>
    </p:spTree>
    <p:extLst>
      <p:ext uri="{BB962C8B-B14F-4D97-AF65-F5344CB8AC3E}">
        <p14:creationId xmlns:p14="http://schemas.microsoft.com/office/powerpoint/2010/main" val="11907316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A97F4F-B67A-DF5E-7A32-4C0CC98BC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Регистры </a:t>
            </a:r>
            <a:r>
              <a:rPr lang="en-US" dirty="0"/>
              <a:t>UART 16550</a:t>
            </a:r>
            <a:r>
              <a:rPr lang="ru-RU" dirty="0"/>
              <a:t> (регистры 2-3)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7E4925-4441-53E1-DE98-BE80C4A8D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Регистр 2</a:t>
            </a:r>
            <a:r>
              <a:rPr lang="en-US" dirty="0"/>
              <a:t> </a:t>
            </a:r>
            <a:r>
              <a:rPr lang="ru-RU" dirty="0"/>
              <a:t>(там много интересного, но в презентацию не влезет)</a:t>
            </a:r>
          </a:p>
          <a:p>
            <a:pPr lvl="1"/>
            <a:r>
              <a:rPr lang="ru-RU" dirty="0"/>
              <a:t>Запись - </a:t>
            </a:r>
            <a:r>
              <a:rPr lang="en" dirty="0"/>
              <a:t>FIFO Control Register (FCR)</a:t>
            </a:r>
            <a:r>
              <a:rPr lang="ru-RU" dirty="0"/>
              <a:t> – управление буферизацией</a:t>
            </a:r>
            <a:endParaRPr lang="en-US" dirty="0"/>
          </a:p>
          <a:p>
            <a:pPr lvl="1"/>
            <a:r>
              <a:rPr lang="ru-RU" dirty="0"/>
              <a:t>Чтение - </a:t>
            </a:r>
            <a:r>
              <a:rPr lang="en" dirty="0"/>
              <a:t>Interrupt Identification Register</a:t>
            </a:r>
            <a:r>
              <a:rPr lang="ru-RU" dirty="0"/>
              <a:t> – содержит описание причин прерывания (если </a:t>
            </a:r>
            <a:r>
              <a:rPr lang="en-US" dirty="0"/>
              <a:t>UART </a:t>
            </a:r>
            <a:r>
              <a:rPr lang="ru-RU" dirty="0"/>
              <a:t>его посылал) и состояние буфера</a:t>
            </a:r>
          </a:p>
          <a:p>
            <a:r>
              <a:rPr lang="ru-RU" dirty="0"/>
              <a:t>Регистр 3 - </a:t>
            </a:r>
            <a:r>
              <a:rPr lang="en" dirty="0"/>
              <a:t>Line Control Register (LCR)</a:t>
            </a:r>
            <a:endParaRPr lang="ru-RU" dirty="0"/>
          </a:p>
          <a:p>
            <a:pPr lvl="1"/>
            <a:r>
              <a:rPr lang="ru-RU" dirty="0"/>
              <a:t>Бит 7</a:t>
            </a:r>
            <a:r>
              <a:rPr lang="en" dirty="0"/>
              <a:t> </a:t>
            </a:r>
            <a:r>
              <a:rPr lang="ru-RU" dirty="0"/>
              <a:t>-</a:t>
            </a:r>
            <a:r>
              <a:rPr lang="en" dirty="0"/>
              <a:t> Divisor Latch Access Bit (DLAB)</a:t>
            </a:r>
            <a:r>
              <a:rPr lang="ru-RU" dirty="0"/>
              <a:t>, см. предыдущий слайд</a:t>
            </a:r>
          </a:p>
          <a:p>
            <a:pPr lvl="1"/>
            <a:r>
              <a:rPr lang="ru-RU" dirty="0"/>
              <a:t>Бит 6 – </a:t>
            </a:r>
            <a:r>
              <a:rPr lang="en-US" dirty="0"/>
              <a:t>Set break</a:t>
            </a:r>
          </a:p>
          <a:p>
            <a:pPr lvl="1"/>
            <a:r>
              <a:rPr lang="ru-RU" dirty="0"/>
              <a:t>Биты 3-5 – биты управления битом четности.</a:t>
            </a:r>
          </a:p>
          <a:p>
            <a:pPr lvl="1"/>
            <a:r>
              <a:rPr lang="ru-RU" dirty="0"/>
              <a:t>Бит 2 – количество стоповых бит</a:t>
            </a:r>
          </a:p>
          <a:p>
            <a:pPr lvl="1"/>
            <a:r>
              <a:rPr lang="ru-RU" dirty="0"/>
              <a:t>Биты 0-1 – выбор количества бит данных, от 5 до 8 бит. </a:t>
            </a:r>
          </a:p>
        </p:txBody>
      </p:sp>
    </p:spTree>
    <p:extLst>
      <p:ext uri="{BB962C8B-B14F-4D97-AF65-F5344CB8AC3E}">
        <p14:creationId xmlns:p14="http://schemas.microsoft.com/office/powerpoint/2010/main" val="9346331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E99F63-EBAA-067C-80BF-B144EE72C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Регистры </a:t>
            </a:r>
            <a:r>
              <a:rPr lang="en-US" dirty="0"/>
              <a:t>UART 16550</a:t>
            </a:r>
            <a:r>
              <a:rPr lang="ru-RU" dirty="0"/>
              <a:t> (регистры 4-5)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E5D0B2-B733-AE5E-6826-B0474CE02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Регистр 4 - </a:t>
            </a:r>
            <a:r>
              <a:rPr lang="en" dirty="0"/>
              <a:t>Modem Control Register (MCR)</a:t>
            </a:r>
            <a:r>
              <a:rPr lang="ru-RU" dirty="0"/>
              <a:t>, управление так называемыми «модемными линиями».  Подробности слишком ужасны, чтобы здесь их излагать.  У </a:t>
            </a:r>
            <a:r>
              <a:rPr lang="en-US" dirty="0"/>
              <a:t>Banana/Lichee Pi </a:t>
            </a:r>
            <a:r>
              <a:rPr lang="ru-RU" dirty="0"/>
              <a:t>их все равно нету.</a:t>
            </a:r>
          </a:p>
          <a:p>
            <a:r>
              <a:rPr lang="ru-RU" dirty="0"/>
              <a:t>Регистр 5 - </a:t>
            </a:r>
            <a:r>
              <a:rPr lang="en" dirty="0"/>
              <a:t>Line Status Register (LSR)</a:t>
            </a:r>
            <a:endParaRPr lang="ru-RU" dirty="0"/>
          </a:p>
          <a:p>
            <a:pPr lvl="1"/>
            <a:r>
              <a:rPr lang="en" dirty="0"/>
              <a:t>Bit 7 → Error in Receiver FIFO</a:t>
            </a:r>
            <a:endParaRPr lang="ru-RU" dirty="0"/>
          </a:p>
          <a:p>
            <a:pPr lvl="1"/>
            <a:r>
              <a:rPr lang="en" dirty="0"/>
              <a:t>Bit 6 → Transmitter Empty (TEMT)</a:t>
            </a:r>
            <a:endParaRPr lang="ru-RU" dirty="0"/>
          </a:p>
          <a:p>
            <a:pPr lvl="1"/>
            <a:r>
              <a:rPr lang="en" dirty="0"/>
              <a:t>Bit 5 → Transmitter Holding Register Empty (THRE)</a:t>
            </a:r>
            <a:endParaRPr lang="ru-RU" dirty="0"/>
          </a:p>
          <a:p>
            <a:pPr lvl="1"/>
            <a:r>
              <a:rPr lang="en" dirty="0"/>
              <a:t>Bit 4 → Break Interrupt (BI)</a:t>
            </a:r>
            <a:endParaRPr lang="ru-RU" dirty="0"/>
          </a:p>
          <a:p>
            <a:pPr lvl="1"/>
            <a:r>
              <a:rPr lang="en" dirty="0"/>
              <a:t>Bit 3 → Framing Error (FE)</a:t>
            </a:r>
            <a:endParaRPr lang="ru-RU" dirty="0"/>
          </a:p>
          <a:p>
            <a:pPr lvl="1"/>
            <a:r>
              <a:rPr lang="en" dirty="0"/>
              <a:t>Bit 2 → Parity Error (PE)</a:t>
            </a:r>
            <a:endParaRPr lang="ru-RU" dirty="0"/>
          </a:p>
          <a:p>
            <a:pPr lvl="1"/>
            <a:r>
              <a:rPr lang="en" dirty="0"/>
              <a:t>Bit 1 → Overrun Error (OE)</a:t>
            </a:r>
            <a:endParaRPr lang="ru-RU" dirty="0"/>
          </a:p>
          <a:p>
            <a:pPr lvl="1"/>
            <a:r>
              <a:rPr lang="en" dirty="0"/>
              <a:t>Bit 0 → Data Ready (DR)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3774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CF1DD-DC6A-669E-3E60-9FEE73BE1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Регистры </a:t>
            </a:r>
            <a:r>
              <a:rPr lang="en-US" dirty="0"/>
              <a:t>UART 16550</a:t>
            </a:r>
            <a:r>
              <a:rPr lang="ru-RU" dirty="0"/>
              <a:t> (регистры </a:t>
            </a:r>
            <a:r>
              <a:rPr lang="en-US" dirty="0"/>
              <a:t>6</a:t>
            </a:r>
            <a:r>
              <a:rPr lang="ru-RU" dirty="0"/>
              <a:t>-</a:t>
            </a:r>
            <a:r>
              <a:rPr lang="en-US" dirty="0"/>
              <a:t>7</a:t>
            </a:r>
            <a:r>
              <a:rPr lang="ru-RU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4C9AE5-5D72-8FC2-5D11-5EEA7F7C6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Регистр 6 - </a:t>
            </a:r>
            <a:r>
              <a:rPr lang="en" dirty="0"/>
              <a:t>Modem Status Register (MSR)</a:t>
            </a:r>
            <a:r>
              <a:rPr lang="ru-RU" dirty="0"/>
              <a:t>.  Состояние «модемных линий»</a:t>
            </a:r>
          </a:p>
          <a:p>
            <a:r>
              <a:rPr lang="ru-RU" dirty="0"/>
              <a:t>Регистр 7 – </a:t>
            </a:r>
            <a:r>
              <a:rPr lang="en-US" dirty="0"/>
              <a:t>Scratch Register (SCR).  </a:t>
            </a:r>
            <a:r>
              <a:rPr lang="ru-RU" dirty="0"/>
              <a:t>Не влияет на работу </a:t>
            </a:r>
            <a:r>
              <a:rPr lang="en-US" dirty="0"/>
              <a:t>UART.  </a:t>
            </a:r>
            <a:r>
              <a:rPr lang="ru-RU" dirty="0"/>
              <a:t>Хранит любые данные, которые в него записали</a:t>
            </a:r>
          </a:p>
        </p:txBody>
      </p:sp>
    </p:spTree>
    <p:extLst>
      <p:ext uri="{BB962C8B-B14F-4D97-AF65-F5344CB8AC3E}">
        <p14:creationId xmlns:p14="http://schemas.microsoft.com/office/powerpoint/2010/main" val="475761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3DCAC0-E0D0-266E-9F41-851188DFC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Регистры </a:t>
            </a:r>
            <a:r>
              <a:rPr lang="en-US" dirty="0"/>
              <a:t>UART 16550</a:t>
            </a:r>
            <a:br>
              <a:rPr lang="ru-RU" dirty="0"/>
            </a:br>
            <a:r>
              <a:rPr lang="en-US" dirty="0"/>
              <a:t>Interrupt Enable Register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68D25-BCB6-1169-C9D0-80DC72A3A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Биты</a:t>
            </a:r>
            <a:r>
              <a:rPr lang="en" dirty="0"/>
              <a:t> 7</a:t>
            </a:r>
            <a:r>
              <a:rPr lang="ru-RU" dirty="0"/>
              <a:t>-4 Зарезервированы, всегда 0</a:t>
            </a:r>
          </a:p>
          <a:p>
            <a:r>
              <a:rPr lang="ru-RU" dirty="0"/>
              <a:t>Бит</a:t>
            </a:r>
            <a:r>
              <a:rPr lang="en" dirty="0"/>
              <a:t> 3 → Enable Modem Status Interrupt (EDSSI). </a:t>
            </a:r>
            <a:r>
              <a:rPr lang="ru-RU" dirty="0"/>
              <a:t>Разрешает прерывания по получению сигналов на «модемных линиях»</a:t>
            </a:r>
          </a:p>
          <a:p>
            <a:r>
              <a:rPr lang="ru-RU" dirty="0"/>
              <a:t>Бит</a:t>
            </a:r>
            <a:r>
              <a:rPr lang="en" dirty="0"/>
              <a:t> 2 → Enable Receiver Line Status Interrupt (ELSI) </a:t>
            </a:r>
            <a:r>
              <a:rPr lang="ru-RU" dirty="0"/>
              <a:t>Разрешает прерывания по ошибкам или сигналу </a:t>
            </a:r>
            <a:r>
              <a:rPr lang="en-US" dirty="0"/>
              <a:t>Break</a:t>
            </a:r>
          </a:p>
          <a:p>
            <a:r>
              <a:rPr lang="ru-RU" dirty="0"/>
              <a:t>Бит</a:t>
            </a:r>
            <a:r>
              <a:rPr lang="en" dirty="0"/>
              <a:t> 1 → Enable Transmitter Holding Register Empty Interrupt (ETBEI) </a:t>
            </a:r>
            <a:r>
              <a:rPr lang="ru-RU" dirty="0"/>
              <a:t>Разрешает прерывание, когда </a:t>
            </a:r>
            <a:r>
              <a:rPr lang="en-US" dirty="0"/>
              <a:t>Transmit Holding Register</a:t>
            </a:r>
            <a:r>
              <a:rPr lang="ru-RU" dirty="0"/>
              <a:t> свободен (можно передать еще один байт)</a:t>
            </a:r>
          </a:p>
          <a:p>
            <a:r>
              <a:rPr lang="en" dirty="0"/>
              <a:t>Bit 0 → Enable Received Data Available Interrupt (ERBFI) </a:t>
            </a:r>
            <a:r>
              <a:rPr lang="ru-RU" dirty="0"/>
              <a:t>Разрешает прерывание по приходу байта или, если буферизация включена, по заполнению буфера до заданного уровня</a:t>
            </a:r>
          </a:p>
        </p:txBody>
      </p:sp>
    </p:spTree>
    <p:extLst>
      <p:ext uri="{BB962C8B-B14F-4D97-AF65-F5344CB8AC3E}">
        <p14:creationId xmlns:p14="http://schemas.microsoft.com/office/powerpoint/2010/main" val="18997998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11C76D-F1D4-FABB-6E89-F7424AA27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же со всем этим делать?	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8FBA7E-38AE-94FA-7A24-A0525C8A5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Основные задачи – передать или получить байт – решаются просто</a:t>
            </a:r>
          </a:p>
          <a:p>
            <a:r>
              <a:rPr lang="ru-RU" dirty="0"/>
              <a:t>Получить данные</a:t>
            </a:r>
          </a:p>
          <a:p>
            <a:pPr lvl="1"/>
            <a:r>
              <a:rPr lang="ru-RU" dirty="0"/>
              <a:t>Проверить бит </a:t>
            </a:r>
            <a:r>
              <a:rPr lang="en-US" dirty="0"/>
              <a:t>Data Ready </a:t>
            </a:r>
            <a:r>
              <a:rPr lang="ru-RU" dirty="0"/>
              <a:t>в </a:t>
            </a:r>
            <a:r>
              <a:rPr lang="en-US" dirty="0"/>
              <a:t>Line Status Register</a:t>
            </a:r>
          </a:p>
          <a:p>
            <a:pPr lvl="1"/>
            <a:r>
              <a:rPr lang="ru-RU" dirty="0"/>
              <a:t>Пока </a:t>
            </a:r>
            <a:r>
              <a:rPr lang="en-US" dirty="0"/>
              <a:t>Data Ready, </a:t>
            </a:r>
            <a:r>
              <a:rPr lang="ru-RU" dirty="0"/>
              <a:t>прочитать байт из </a:t>
            </a:r>
            <a:r>
              <a:rPr lang="en-US" dirty="0"/>
              <a:t>Receive Buffer Register</a:t>
            </a:r>
            <a:endParaRPr lang="ru-RU" dirty="0"/>
          </a:p>
          <a:p>
            <a:pPr lvl="1"/>
            <a:r>
              <a:rPr lang="ru-RU" dirty="0"/>
              <a:t>Если </a:t>
            </a:r>
            <a:r>
              <a:rPr lang="en-US" dirty="0"/>
              <a:t>Data Ready = 0, </a:t>
            </a:r>
            <a:r>
              <a:rPr lang="ru-RU" dirty="0"/>
              <a:t>настроить прерывание </a:t>
            </a:r>
            <a:r>
              <a:rPr lang="en" dirty="0"/>
              <a:t>Received Data Available</a:t>
            </a:r>
            <a:r>
              <a:rPr lang="ru-RU" dirty="0"/>
              <a:t> или сидеть в холостом цикле (обычно плохая идея)</a:t>
            </a:r>
          </a:p>
          <a:p>
            <a:r>
              <a:rPr lang="ru-RU" dirty="0"/>
              <a:t>Отправить данные</a:t>
            </a:r>
          </a:p>
          <a:p>
            <a:pPr lvl="1"/>
            <a:r>
              <a:rPr lang="ru-RU" dirty="0"/>
              <a:t>Проверить бит </a:t>
            </a:r>
            <a:r>
              <a:rPr lang="en" dirty="0"/>
              <a:t>Transmitter Holding Register Empty</a:t>
            </a:r>
            <a:endParaRPr lang="ru-RU" dirty="0"/>
          </a:p>
          <a:p>
            <a:pPr lvl="1"/>
            <a:r>
              <a:rPr lang="ru-RU" dirty="0"/>
              <a:t>Пока он 1, записать байт в </a:t>
            </a:r>
            <a:r>
              <a:rPr lang="en-US" dirty="0"/>
              <a:t>Transmit Holding Register</a:t>
            </a:r>
            <a:endParaRPr lang="ru-RU" dirty="0"/>
          </a:p>
          <a:p>
            <a:pPr lvl="1"/>
            <a:r>
              <a:rPr lang="ru-RU" dirty="0"/>
              <a:t>Если он 0, настроить прерывание или сидеть в холостом цикле</a:t>
            </a:r>
          </a:p>
          <a:p>
            <a:r>
              <a:rPr lang="ru-RU" dirty="0"/>
              <a:t>Много писанины требуют начальная настройка (особенно выбор частоты делителя) и обработка ситуаций, когда что-то идет не так</a:t>
            </a:r>
          </a:p>
        </p:txBody>
      </p:sp>
    </p:spTree>
    <p:extLst>
      <p:ext uri="{BB962C8B-B14F-4D97-AF65-F5344CB8AC3E}">
        <p14:creationId xmlns:p14="http://schemas.microsoft.com/office/powerpoint/2010/main" val="23104439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7F8214-D61A-5625-ABD5-279545F09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Какая из всего этого мораль?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DDFB29-8974-2140-4DC0-9653ADDD9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Даже простые устройства могут иметь много дополнительных функций и тонкостей</a:t>
            </a:r>
          </a:p>
          <a:p>
            <a:r>
              <a:rPr lang="ru-RU" dirty="0"/>
              <a:t>Часто это связано с совместимостью со старыми устройствами и</a:t>
            </a:r>
            <a:r>
              <a:rPr lang="en-US" dirty="0"/>
              <a:t>/</a:t>
            </a:r>
            <a:r>
              <a:rPr lang="ru-RU" dirty="0"/>
              <a:t>или старыми диалектами протокола</a:t>
            </a:r>
          </a:p>
          <a:p>
            <a:r>
              <a:rPr lang="ru-RU" dirty="0"/>
              <a:t>Тем не менее, по документации разобраться можно, а для популярных устройств можно найти примеры, например в коде драйверов </a:t>
            </a:r>
            <a:r>
              <a:rPr lang="en-US" dirty="0"/>
              <a:t>Linux/BSD/U-boot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25966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3AE77-A647-1B61-F4E0-6B66EE893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Более сложные устройства: видеоадаптер</a:t>
            </a:r>
          </a:p>
        </p:txBody>
      </p:sp>
      <p:pic>
        <p:nvPicPr>
          <p:cNvPr id="3074" name="Picture 2" descr="DELL/ HP Core i3 i5 Ubuntu Linux Desktop 8GB RAM 1TB HDD SSD TFT LCD PC SET - Picture 1 of 1">
            <a:extLst>
              <a:ext uri="{FF2B5EF4-FFF2-40B4-BE49-F238E27FC236}">
                <a16:creationId xmlns:a16="http://schemas.microsoft.com/office/drawing/2014/main" id="{05B0570B-DEB4-AD6E-0D62-68C0C48B89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58" t="14173" r="3381" b="40457"/>
          <a:stretch/>
        </p:blipFill>
        <p:spPr bwMode="auto">
          <a:xfrm>
            <a:off x="7971772" y="1988507"/>
            <a:ext cx="3382028" cy="288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2F84214-9772-4EA2-244A-E2114CC0A96F}"/>
              </a:ext>
            </a:extLst>
          </p:cNvPr>
          <p:cNvSpPr/>
          <p:nvPr/>
        </p:nvSpPr>
        <p:spPr>
          <a:xfrm>
            <a:off x="1039660" y="1690688"/>
            <a:ext cx="350729" cy="46850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dirty="0"/>
              <a:t>Системная шина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030B3FB-674B-61A9-1467-895DF6785E7D}"/>
              </a:ext>
            </a:extLst>
          </p:cNvPr>
          <p:cNvSpPr/>
          <p:nvPr/>
        </p:nvSpPr>
        <p:spPr>
          <a:xfrm>
            <a:off x="2404997" y="3269293"/>
            <a:ext cx="3544866" cy="26304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Видеопамять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CEAB7B2-CC81-6332-41A6-D30F4D59012E}"/>
              </a:ext>
            </a:extLst>
          </p:cNvPr>
          <p:cNvSpPr/>
          <p:nvPr/>
        </p:nvSpPr>
        <p:spPr>
          <a:xfrm>
            <a:off x="2404997" y="1988507"/>
            <a:ext cx="3544866" cy="9425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Генератор видеосигнала</a:t>
            </a: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FF81B212-EBAF-5DE1-2159-CF8A0EDA8CE7}"/>
              </a:ext>
            </a:extLst>
          </p:cNvPr>
          <p:cNvCxnSpPr/>
          <p:nvPr/>
        </p:nvCxnSpPr>
        <p:spPr>
          <a:xfrm>
            <a:off x="1390389" y="4534422"/>
            <a:ext cx="101460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F2AE6BC6-6A14-4B5A-EBCB-0EDE805712AA}"/>
              </a:ext>
            </a:extLst>
          </p:cNvPr>
          <p:cNvCxnSpPr/>
          <p:nvPr/>
        </p:nvCxnSpPr>
        <p:spPr>
          <a:xfrm>
            <a:off x="1390389" y="2457189"/>
            <a:ext cx="101460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Скругленная соединительная линия 12">
            <a:extLst>
              <a:ext uri="{FF2B5EF4-FFF2-40B4-BE49-F238E27FC236}">
                <a16:creationId xmlns:a16="http://schemas.microsoft.com/office/drawing/2014/main" id="{1204C3CE-D80F-B4C0-5E23-8E57FCB96CBC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5949863" y="2459799"/>
            <a:ext cx="2064708" cy="769110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3DDE1B1-881E-7395-73C9-E266D5AE298C}"/>
              </a:ext>
            </a:extLst>
          </p:cNvPr>
          <p:cNvSpPr txBox="1"/>
          <p:nvPr/>
        </p:nvSpPr>
        <p:spPr>
          <a:xfrm>
            <a:off x="6199340" y="2877072"/>
            <a:ext cx="13299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Кабель </a:t>
            </a:r>
            <a:endParaRPr lang="en-US" dirty="0"/>
          </a:p>
          <a:p>
            <a:r>
              <a:rPr lang="en-US" dirty="0"/>
              <a:t>DVI/HDMI/</a:t>
            </a:r>
            <a:br>
              <a:rPr lang="en-US" dirty="0"/>
            </a:br>
            <a:r>
              <a:rPr lang="en-US" dirty="0"/>
              <a:t>DisplayPort</a:t>
            </a:r>
            <a:br>
              <a:rPr lang="en-US" dirty="0"/>
            </a:b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960A08-68BD-B525-5335-03E7D775EBBB}"/>
              </a:ext>
            </a:extLst>
          </p:cNvPr>
          <p:cNvSpPr txBox="1"/>
          <p:nvPr/>
        </p:nvSpPr>
        <p:spPr>
          <a:xfrm>
            <a:off x="10008296" y="5173249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Монитор</a:t>
            </a:r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BCD14C44-4CE7-C802-2BB3-B562D5EBEE00}"/>
              </a:ext>
            </a:extLst>
          </p:cNvPr>
          <p:cNvCxnSpPr>
            <a:stCxn id="6" idx="2"/>
            <a:endCxn id="5" idx="0"/>
          </p:cNvCxnSpPr>
          <p:nvPr/>
        </p:nvCxnSpPr>
        <p:spPr>
          <a:xfrm>
            <a:off x="4177430" y="2931090"/>
            <a:ext cx="0" cy="3382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551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464E33-DFE8-731F-856E-0BD53177F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Устройство видеоадаптера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B49A7F-D8D2-4B89-4E92-670F90CA4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Видеопамять (видеобуфер) обычно отображается на адреса системной шины</a:t>
            </a:r>
          </a:p>
          <a:p>
            <a:r>
              <a:rPr lang="ru-RU" dirty="0"/>
              <a:t>Дешевые интегрированные адаптеры используют часть системного ОЗУ в качестве видеобуфера</a:t>
            </a:r>
          </a:p>
          <a:p>
            <a:r>
              <a:rPr lang="ru-RU" dirty="0"/>
              <a:t>Генератор видеосигнала (собственно видеоконтроллер) можно </a:t>
            </a:r>
            <a:r>
              <a:rPr lang="ru-RU" dirty="0" err="1"/>
              <a:t>программно</a:t>
            </a:r>
            <a:r>
              <a:rPr lang="ru-RU" dirty="0"/>
              <a:t> настраивать: </a:t>
            </a:r>
          </a:p>
          <a:p>
            <a:pPr lvl="1"/>
            <a:r>
              <a:rPr lang="ru-RU" dirty="0"/>
              <a:t>Спрашивать, какие к нему подключены мониторы</a:t>
            </a:r>
          </a:p>
          <a:p>
            <a:pPr lvl="1"/>
            <a:r>
              <a:rPr lang="ru-RU" dirty="0"/>
              <a:t>Спрашивать, сколько у него видеопамяти</a:t>
            </a:r>
          </a:p>
          <a:p>
            <a:pPr lvl="1"/>
            <a:r>
              <a:rPr lang="ru-RU" dirty="0"/>
              <a:t>Задавать видеорежим (разрешение, цветовую глубину, частоту кадра)</a:t>
            </a:r>
            <a:endParaRPr lang="en-US" dirty="0"/>
          </a:p>
          <a:p>
            <a:r>
              <a:rPr lang="ru-RU" dirty="0"/>
              <a:t>Видеоданные последовательно, пиксел за пикселом, по строкам передаются на монитор или, в ноутбуках, прямо на матрицу дисплея</a:t>
            </a:r>
          </a:p>
          <a:p>
            <a:r>
              <a:rPr lang="ru-RU" dirty="0"/>
              <a:t>Структура видеобуфера отличается большим разнообразием в зависимости не только от типа адаптера, но и от видеорежима</a:t>
            </a:r>
          </a:p>
        </p:txBody>
      </p:sp>
    </p:spTree>
    <p:extLst>
      <p:ext uri="{BB962C8B-B14F-4D97-AF65-F5344CB8AC3E}">
        <p14:creationId xmlns:p14="http://schemas.microsoft.com/office/powerpoint/2010/main" val="649701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00B477-F64C-D15B-4263-D156EF8C4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 в еще более сложных?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401B5E-E21C-6440-1E54-466B4964F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Мост: устройство с внутренним буфером, которое принимает пакеты данных из одного сегмента шины и (возможно) передает их в другой</a:t>
            </a:r>
          </a:p>
          <a:p>
            <a:pPr lvl="1"/>
            <a:r>
              <a:rPr lang="ru-RU" dirty="0"/>
              <a:t>Разделение домена коллизий (устройства в разных сегментах могут разговаривать друг с другом одновременно)</a:t>
            </a:r>
          </a:p>
          <a:p>
            <a:pPr lvl="1"/>
            <a:r>
              <a:rPr lang="ru-RU" dirty="0"/>
              <a:t>Сопряжение сегментов с разной тактовой частотой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345A731-4AE1-1D11-37FD-B7C2E63FB1C6}"/>
              </a:ext>
            </a:extLst>
          </p:cNvPr>
          <p:cNvSpPr/>
          <p:nvPr/>
        </p:nvSpPr>
        <p:spPr>
          <a:xfrm>
            <a:off x="1544079" y="5496353"/>
            <a:ext cx="1544594" cy="5807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0F78263-5E95-0886-831B-D39B1AC7FCAD}"/>
              </a:ext>
            </a:extLst>
          </p:cNvPr>
          <p:cNvSpPr/>
          <p:nvPr/>
        </p:nvSpPr>
        <p:spPr>
          <a:xfrm>
            <a:off x="3735344" y="5464474"/>
            <a:ext cx="1544594" cy="5807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6B45281-940F-73BE-6842-219953F5588C}"/>
              </a:ext>
            </a:extLst>
          </p:cNvPr>
          <p:cNvSpPr/>
          <p:nvPr/>
        </p:nvSpPr>
        <p:spPr>
          <a:xfrm>
            <a:off x="7430014" y="5464474"/>
            <a:ext cx="1544594" cy="5807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33E44B5-2B41-9605-A63F-342D0916A9B6}"/>
              </a:ext>
            </a:extLst>
          </p:cNvPr>
          <p:cNvCxnSpPr>
            <a:cxnSpLocks/>
          </p:cNvCxnSpPr>
          <p:nvPr/>
        </p:nvCxnSpPr>
        <p:spPr>
          <a:xfrm>
            <a:off x="2316376" y="5120888"/>
            <a:ext cx="32189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E45B22F3-96F1-EB4B-3E18-E844ADDA69CF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2316376" y="5120888"/>
            <a:ext cx="0" cy="3754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D8A34F11-A1F3-9FF5-2806-B4539E3A5DEF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4507641" y="5120888"/>
            <a:ext cx="0" cy="3435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830FD903-A2E4-D48D-E4BC-03FF1C66F250}"/>
              </a:ext>
            </a:extLst>
          </p:cNvPr>
          <p:cNvCxnSpPr>
            <a:cxnSpLocks/>
          </p:cNvCxnSpPr>
          <p:nvPr/>
        </p:nvCxnSpPr>
        <p:spPr>
          <a:xfrm>
            <a:off x="8249678" y="5130842"/>
            <a:ext cx="0" cy="3754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61F80CF-8849-EB11-5C0A-A73FAF882C79}"/>
              </a:ext>
            </a:extLst>
          </p:cNvPr>
          <p:cNvSpPr/>
          <p:nvPr/>
        </p:nvSpPr>
        <p:spPr>
          <a:xfrm>
            <a:off x="5535311" y="4657510"/>
            <a:ext cx="1492079" cy="109237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A3580B8-3DFE-751B-EAE0-5928D61668DD}"/>
              </a:ext>
            </a:extLst>
          </p:cNvPr>
          <p:cNvCxnSpPr>
            <a:cxnSpLocks/>
          </p:cNvCxnSpPr>
          <p:nvPr/>
        </p:nvCxnSpPr>
        <p:spPr>
          <a:xfrm>
            <a:off x="7027390" y="5130842"/>
            <a:ext cx="3169508" cy="99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2723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52DD5-2B58-6A07-85CF-596EC2CBF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Структуры видеобуфера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97FC9C-0EAD-66AD-7457-F326A8463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Текстовый режим: в видеобуфере лежат не пиксели, а буковки</a:t>
            </a:r>
          </a:p>
          <a:p>
            <a:pPr lvl="1"/>
            <a:r>
              <a:rPr lang="ru-RU" dirty="0"/>
              <a:t>В генераторе видеосигнала должен быть т.наз. знакогенератор с пиксельным шрифтом</a:t>
            </a:r>
          </a:p>
          <a:p>
            <a:pPr lvl="1"/>
            <a:r>
              <a:rPr lang="ru-RU" dirty="0"/>
              <a:t>Шрифт часто можно задавать </a:t>
            </a:r>
            <a:r>
              <a:rPr lang="ru-RU" dirty="0" err="1"/>
              <a:t>программно</a:t>
            </a:r>
            <a:endParaRPr lang="ru-RU" dirty="0"/>
          </a:p>
          <a:p>
            <a:r>
              <a:rPr lang="ru-RU" dirty="0"/>
              <a:t>Битовые плоскости</a:t>
            </a:r>
          </a:p>
          <a:p>
            <a:pPr lvl="1"/>
            <a:r>
              <a:rPr lang="ru-RU" dirty="0"/>
              <a:t>Монохромный дисплей без градаций яркости</a:t>
            </a:r>
            <a:br>
              <a:rPr lang="ru-RU" dirty="0"/>
            </a:br>
            <a:r>
              <a:rPr lang="ru-RU" dirty="0"/>
              <a:t>один байт кодирует 8 пикселов одной строки</a:t>
            </a:r>
          </a:p>
          <a:p>
            <a:pPr lvl="1"/>
            <a:r>
              <a:rPr lang="ru-RU" dirty="0"/>
              <a:t>Несколько битовых плоскостей (у дисплеев с 4 или 16 цветами)</a:t>
            </a:r>
          </a:p>
          <a:p>
            <a:r>
              <a:rPr lang="ru-RU" dirty="0"/>
              <a:t>Байт на пиксел</a:t>
            </a:r>
          </a:p>
          <a:p>
            <a:pPr lvl="1"/>
            <a:r>
              <a:rPr lang="ru-RU" dirty="0"/>
              <a:t>Монохромный дисплей с градацией яркости</a:t>
            </a:r>
            <a:r>
              <a:rPr lang="en-US" dirty="0"/>
              <a:t> </a:t>
            </a:r>
            <a:br>
              <a:rPr lang="ru-RU" dirty="0"/>
            </a:br>
            <a:r>
              <a:rPr lang="en-US" dirty="0"/>
              <a:t>(</a:t>
            </a:r>
            <a:r>
              <a:rPr lang="ru-RU" dirty="0"/>
              <a:t>считается, что больше градаций человек на дисплее увидеть не может)</a:t>
            </a:r>
          </a:p>
          <a:p>
            <a:pPr lvl="1"/>
            <a:r>
              <a:rPr lang="en-US" dirty="0"/>
              <a:t>Indexed color - </a:t>
            </a:r>
            <a:r>
              <a:rPr lang="ru-RU" dirty="0"/>
              <a:t>цветной дисплей с «палитрой»</a:t>
            </a:r>
            <a:br>
              <a:rPr lang="en-US" dirty="0"/>
            </a:br>
            <a:r>
              <a:rPr lang="ru-RU" dirty="0"/>
              <a:t>таблицей трансляции 256 значений в</a:t>
            </a:r>
            <a:r>
              <a:rPr lang="en-US" dirty="0"/>
              <a:t> RGB</a:t>
            </a:r>
          </a:p>
          <a:p>
            <a:r>
              <a:rPr lang="ru-RU" dirty="0"/>
              <a:t>Три и более байта на пиксел</a:t>
            </a:r>
          </a:p>
          <a:p>
            <a:pPr lvl="1"/>
            <a:r>
              <a:rPr lang="en-US" dirty="0"/>
              <a:t>True color – </a:t>
            </a:r>
            <a:r>
              <a:rPr lang="ru-RU" dirty="0"/>
              <a:t>каждый пиксел описывается 3 байтами </a:t>
            </a:r>
            <a:r>
              <a:rPr lang="en-US" dirty="0"/>
              <a:t>RGB</a:t>
            </a:r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2531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CC281-4165-4A0A-25DA-37099B264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Размер видеобуфера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9BEA41-31FA-B14B-ADD4-75E364624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16-дюймовый дисплей </a:t>
            </a:r>
            <a:r>
              <a:rPr lang="en-US" dirty="0"/>
              <a:t>Retina - 34</a:t>
            </a:r>
            <a:r>
              <a:rPr lang="ru-RU" dirty="0">
                <a:effectLst/>
                <a:latin typeface="Helvetica Neue" panose="02000503000000020004" pitchFamily="2" charset="0"/>
              </a:rPr>
              <a:t>56 × 2234</a:t>
            </a:r>
            <a:r>
              <a:rPr lang="en-US" dirty="0">
                <a:effectLst/>
                <a:latin typeface="Helvetica Neue" panose="02000503000000020004" pitchFamily="2" charset="0"/>
              </a:rPr>
              <a:t> </a:t>
            </a:r>
            <a:r>
              <a:rPr lang="ru-RU" dirty="0">
                <a:effectLst/>
                <a:latin typeface="Helvetica Neue" panose="02000503000000020004" pitchFamily="2" charset="0"/>
              </a:rPr>
              <a:t>пикселов, </a:t>
            </a:r>
          </a:p>
          <a:p>
            <a:r>
              <a:rPr lang="ru-RU" dirty="0">
                <a:effectLst/>
                <a:latin typeface="Helvetica Neue" panose="02000503000000020004" pitchFamily="2" charset="0"/>
              </a:rPr>
              <a:t>7.7 миллионов пикселов</a:t>
            </a:r>
          </a:p>
          <a:p>
            <a:r>
              <a:rPr lang="ru-RU" dirty="0">
                <a:latin typeface="Helvetica Neue" panose="02000503000000020004" pitchFamily="2" charset="0"/>
              </a:rPr>
              <a:t>Если брать 4 байта на пиксел – около 30 мегабайт</a:t>
            </a:r>
          </a:p>
          <a:p>
            <a:r>
              <a:rPr lang="ru-RU" dirty="0">
                <a:effectLst/>
                <a:latin typeface="Helvetica Neue" panose="02000503000000020004" pitchFamily="2" charset="0"/>
              </a:rPr>
              <a:t>Даже адаптеры </a:t>
            </a:r>
            <a:r>
              <a:rPr lang="en-US" dirty="0">
                <a:latin typeface="Helvetica Neue" panose="02000503000000020004" pitchFamily="2" charset="0"/>
              </a:rPr>
              <a:t>Banana/Lichee Pi </a:t>
            </a:r>
            <a:r>
              <a:rPr lang="ru-RU" dirty="0">
                <a:latin typeface="Helvetica Neue" panose="02000503000000020004" pitchFamily="2" charset="0"/>
              </a:rPr>
              <a:t>имеют гораздо больше видеопамяти</a:t>
            </a:r>
          </a:p>
          <a:p>
            <a:r>
              <a:rPr lang="ru-RU" dirty="0">
                <a:latin typeface="Helvetica Neue" panose="02000503000000020004" pitchFamily="2" charset="0"/>
              </a:rPr>
              <a:t>Зачем?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10553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B8CA88-DBB0-179E-F545-7F9FBB944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Графические ускорители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FBA455-7A61-5599-06EA-6D6A44790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наше время, даже видеоадаптеры для телефонов содержат так называемый графический ускоритель</a:t>
            </a:r>
          </a:p>
          <a:p>
            <a:r>
              <a:rPr lang="ru-RU" dirty="0"/>
              <a:t>Векторный процессор, главным образом предназначенный для синтеза 3</a:t>
            </a:r>
            <a:r>
              <a:rPr lang="en-US" dirty="0"/>
              <a:t>D</a:t>
            </a:r>
            <a:r>
              <a:rPr lang="ru-RU" dirty="0"/>
              <a:t> изображений из полигональных моделей</a:t>
            </a:r>
          </a:p>
          <a:p>
            <a:r>
              <a:rPr lang="ru-RU" dirty="0"/>
              <a:t>Хранение этих моделей, текстур и промежуточных данных как раз и требует много памяти</a:t>
            </a:r>
          </a:p>
          <a:p>
            <a:r>
              <a:rPr lang="ru-RU" dirty="0"/>
              <a:t>Может использоваться для других задач, сводимых к перемножению матриц: цифровой обработки сигналов, нейросетей, научных вычислений, майнинга криптовалют</a:t>
            </a:r>
          </a:p>
        </p:txBody>
      </p:sp>
    </p:spTree>
    <p:extLst>
      <p:ext uri="{BB962C8B-B14F-4D97-AF65-F5344CB8AC3E}">
        <p14:creationId xmlns:p14="http://schemas.microsoft.com/office/powerpoint/2010/main" val="2062529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58DB50-8B1F-8F5B-B2D9-CB4D81EA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Коммутатор (свитч)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4EC10B-1459-74DE-D6E3-5178DE062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Можно описать как </a:t>
            </a:r>
            <a:r>
              <a:rPr lang="ru-RU" dirty="0" err="1"/>
              <a:t>многопортовый</a:t>
            </a:r>
            <a:r>
              <a:rPr lang="ru-RU" dirty="0"/>
              <a:t> мост</a:t>
            </a:r>
          </a:p>
          <a:p>
            <a:r>
              <a:rPr lang="ru-RU" dirty="0"/>
              <a:t>Часто довольно умные устройства (т.наз. неблокирующие коммутаторы), позволяющие парам устройств разговаривать друг с другом независимо</a:t>
            </a:r>
          </a:p>
          <a:p>
            <a:r>
              <a:rPr lang="ru-RU" dirty="0"/>
              <a:t>Позволяют строить сети сложной топологии (нужны совсем умные коммутаторы)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DACC5FA-6B9D-CAA1-0B95-5DD6A46FF798}"/>
              </a:ext>
            </a:extLst>
          </p:cNvPr>
          <p:cNvSpPr/>
          <p:nvPr/>
        </p:nvSpPr>
        <p:spPr>
          <a:xfrm>
            <a:off x="7360847" y="4312339"/>
            <a:ext cx="1458097" cy="48191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7AE277-9F09-C287-48D1-9745EA7142CB}"/>
              </a:ext>
            </a:extLst>
          </p:cNvPr>
          <p:cNvSpPr/>
          <p:nvPr/>
        </p:nvSpPr>
        <p:spPr>
          <a:xfrm>
            <a:off x="5511452" y="5436804"/>
            <a:ext cx="1371600" cy="5436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A9FD1C0-DBB7-906B-732A-13F2C37CEED7}"/>
              </a:ext>
            </a:extLst>
          </p:cNvPr>
          <p:cNvSpPr/>
          <p:nvPr/>
        </p:nvSpPr>
        <p:spPr>
          <a:xfrm>
            <a:off x="7381441" y="5436804"/>
            <a:ext cx="1371600" cy="5436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5199C77-9CC7-8595-3576-B1EACE7DF6AE}"/>
              </a:ext>
            </a:extLst>
          </p:cNvPr>
          <p:cNvSpPr/>
          <p:nvPr/>
        </p:nvSpPr>
        <p:spPr>
          <a:xfrm>
            <a:off x="9383237" y="5436803"/>
            <a:ext cx="1371600" cy="5436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D1960906-7E31-CAFA-0791-04BE9EFEB3BE}"/>
              </a:ext>
            </a:extLst>
          </p:cNvPr>
          <p:cNvCxnSpPr>
            <a:cxnSpLocks/>
            <a:endCxn id="5" idx="0"/>
          </p:cNvCxnSpPr>
          <p:nvPr/>
        </p:nvCxnSpPr>
        <p:spPr>
          <a:xfrm flipH="1">
            <a:off x="6197252" y="4806609"/>
            <a:ext cx="1600200" cy="6301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DEB7B888-4B33-9AD7-5884-0D6ACD9858D7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flipH="1">
            <a:off x="8067241" y="4794252"/>
            <a:ext cx="22655" cy="6425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D7C3F3E4-0CB3-488F-0639-B5420E1A2F62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8410141" y="4806609"/>
            <a:ext cx="1658896" cy="6301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812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E11F5-0A4A-7291-7D3A-176A0DBFB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Еще определений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C96B5A-B192-CA00-D69D-A3D4484AE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Задатчик шины (</a:t>
            </a:r>
            <a:r>
              <a:rPr lang="en-US" dirty="0"/>
              <a:t>bus master)</a:t>
            </a:r>
            <a:r>
              <a:rPr lang="ru-RU" dirty="0"/>
              <a:t>: устройство</a:t>
            </a:r>
            <a:r>
              <a:rPr lang="en-US" dirty="0"/>
              <a:t>, </a:t>
            </a:r>
            <a:r>
              <a:rPr lang="ru-RU" dirty="0"/>
              <a:t>которое начинает коммуникацию</a:t>
            </a:r>
          </a:p>
          <a:p>
            <a:r>
              <a:rPr lang="en-US" dirty="0"/>
              <a:t>Single-master bus – </a:t>
            </a:r>
            <a:r>
              <a:rPr lang="ru-RU" dirty="0"/>
              <a:t>шина, в которой только одно устройство может быть задатчиком (компьютер с одним процессором)</a:t>
            </a:r>
          </a:p>
          <a:p>
            <a:r>
              <a:rPr lang="en-US" dirty="0"/>
              <a:t>Multi-master bus – </a:t>
            </a:r>
            <a:r>
              <a:rPr lang="ru-RU" dirty="0"/>
              <a:t>например, компьютер с несколькими процессорами или умными устройствами</a:t>
            </a:r>
          </a:p>
          <a:p>
            <a:r>
              <a:rPr lang="ru-RU" dirty="0"/>
              <a:t>Арбитр шины - в </a:t>
            </a:r>
            <a:r>
              <a:rPr lang="en-US" dirty="0"/>
              <a:t>multi-master bus, </a:t>
            </a:r>
            <a:r>
              <a:rPr lang="ru-RU" dirty="0"/>
              <a:t>устройство, которое разрешает коллизии (определяет, кто из задатчиков сейчас будет говорить)</a:t>
            </a:r>
          </a:p>
          <a:p>
            <a:pPr lvl="1"/>
            <a:r>
              <a:rPr lang="ru-RU" dirty="0"/>
              <a:t>Бывают шины с разрешением коллизий без арбитра, например старые версии протокола </a:t>
            </a:r>
            <a:r>
              <a:rPr lang="en-US" dirty="0"/>
              <a:t>Ethernet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63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5B2859-B50C-CCAC-6969-A2BC8FD47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Адресация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4CBFB7-8479-7F0E-1BE3-93DB532B0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К шине подключается много устройств</a:t>
            </a:r>
          </a:p>
          <a:p>
            <a:r>
              <a:rPr lang="ru-RU" dirty="0"/>
              <a:t>Задатчик шины должен сказать, с кем он сейчас будет разговаривать.  Это называется адресация.</a:t>
            </a:r>
          </a:p>
          <a:p>
            <a:r>
              <a:rPr lang="ru-RU" dirty="0"/>
              <a:t>Обычно, адрес – это просто число (битовая строка)</a:t>
            </a:r>
          </a:p>
          <a:p>
            <a:r>
              <a:rPr lang="ru-RU" dirty="0"/>
              <a:t>Некоторые устройства (оперативная память, видеоадаптер) занимают не один адрес, а диапазоны адресов</a:t>
            </a:r>
          </a:p>
          <a:p>
            <a:pPr lvl="1"/>
            <a:r>
              <a:rPr lang="ru-RU" dirty="0"/>
              <a:t>Это позволяет обращаться к отдельным байтам памяти</a:t>
            </a:r>
          </a:p>
          <a:p>
            <a:r>
              <a:rPr lang="ru-RU" dirty="0"/>
              <a:t>Шина, в том числе сложной топологии, состоящая из сегментов, объединенных мостами, коммутаторами и т.д., но имеющая единую адресацию, называется </a:t>
            </a:r>
            <a:r>
              <a:rPr lang="ru-RU" i="1" dirty="0"/>
              <a:t>логической шиной</a:t>
            </a:r>
          </a:p>
        </p:txBody>
      </p:sp>
    </p:spTree>
    <p:extLst>
      <p:ext uri="{BB962C8B-B14F-4D97-AF65-F5344CB8AC3E}">
        <p14:creationId xmlns:p14="http://schemas.microsoft.com/office/powerpoint/2010/main" val="803973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48B0CF-A9C1-9389-3A1A-AE2C22E6F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 еще определение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CB6B72-37BA-D19E-BA46-8E9D9E4AD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Адаптер</a:t>
            </a:r>
            <a:r>
              <a:rPr lang="en-US" dirty="0"/>
              <a:t> </a:t>
            </a:r>
            <a:r>
              <a:rPr lang="ru-RU" dirty="0"/>
              <a:t>– устройство, соединяющее шины с разной адресацией (например, системную шину и шины </a:t>
            </a:r>
            <a:r>
              <a:rPr lang="en-US" dirty="0"/>
              <a:t>USB,</a:t>
            </a:r>
            <a:r>
              <a:rPr lang="ru-RU" dirty="0"/>
              <a:t> </a:t>
            </a:r>
            <a:r>
              <a:rPr lang="en-US" dirty="0"/>
              <a:t>SCSI </a:t>
            </a:r>
            <a:r>
              <a:rPr lang="ru-RU" dirty="0"/>
              <a:t>или </a:t>
            </a:r>
            <a:r>
              <a:rPr lang="en-US" dirty="0"/>
              <a:t>Ethernet)</a:t>
            </a:r>
          </a:p>
          <a:p>
            <a:pPr lvl="1"/>
            <a:r>
              <a:rPr lang="ru-RU" dirty="0"/>
              <a:t>В сетях такие устройства называют шлюзами (</a:t>
            </a:r>
            <a:r>
              <a:rPr lang="en-US" dirty="0"/>
              <a:t>gateway)</a:t>
            </a:r>
          </a:p>
          <a:p>
            <a:r>
              <a:rPr lang="ru-RU" dirty="0"/>
              <a:t>Это не последнее определение в этой лекции, будут еще</a:t>
            </a:r>
          </a:p>
          <a:p>
            <a:r>
              <a:rPr lang="ru-RU" dirty="0"/>
              <a:t>Но мы уже можем переходить к основной теме</a:t>
            </a:r>
          </a:p>
        </p:txBody>
      </p:sp>
    </p:spTree>
    <p:extLst>
      <p:ext uri="{BB962C8B-B14F-4D97-AF65-F5344CB8AC3E}">
        <p14:creationId xmlns:p14="http://schemas.microsoft.com/office/powerpoint/2010/main" val="111080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0BB289-A228-EF15-3ED0-5A537DDA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Центральный процессор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E73B2C-F2EA-D82A-3880-7DE01F314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 обязателен, но цифровые устройства без центрального процессора компьютерами обычно не называют</a:t>
            </a:r>
          </a:p>
          <a:p>
            <a:r>
              <a:rPr lang="ru-RU" dirty="0"/>
              <a:t>В наше время и некоторые устройства с процессором компьютером не называют </a:t>
            </a:r>
          </a:p>
          <a:p>
            <a:pPr lvl="1"/>
            <a:r>
              <a:rPr lang="ru-RU" dirty="0"/>
              <a:t>контроллеры «интернета вещей», телефоны, маршрутизаторы - …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C8BAF6F-19CE-4177-A13E-566832296E1B}"/>
              </a:ext>
            </a:extLst>
          </p:cNvPr>
          <p:cNvSpPr/>
          <p:nvPr/>
        </p:nvSpPr>
        <p:spPr>
          <a:xfrm>
            <a:off x="6701425" y="5140782"/>
            <a:ext cx="2004164" cy="7515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Регистровый файл</a:t>
            </a:r>
          </a:p>
        </p:txBody>
      </p:sp>
      <p:sp>
        <p:nvSpPr>
          <p:cNvPr id="7" name="Полилиния 6">
            <a:extLst>
              <a:ext uri="{FF2B5EF4-FFF2-40B4-BE49-F238E27FC236}">
                <a16:creationId xmlns:a16="http://schemas.microsoft.com/office/drawing/2014/main" id="{5EF1FD08-508E-8A4A-1261-2320F3149EA5}"/>
              </a:ext>
            </a:extLst>
          </p:cNvPr>
          <p:cNvSpPr/>
          <p:nvPr/>
        </p:nvSpPr>
        <p:spPr>
          <a:xfrm>
            <a:off x="9269260" y="4593452"/>
            <a:ext cx="688932" cy="1014608"/>
          </a:xfrm>
          <a:custGeom>
            <a:avLst/>
            <a:gdLst>
              <a:gd name="connsiteX0" fmla="*/ 350729 w 688932"/>
              <a:gd name="connsiteY0" fmla="*/ 951978 h 1014608"/>
              <a:gd name="connsiteX1" fmla="*/ 0 w 688932"/>
              <a:gd name="connsiteY1" fmla="*/ 676405 h 1014608"/>
              <a:gd name="connsiteX2" fmla="*/ 0 w 688932"/>
              <a:gd name="connsiteY2" fmla="*/ 0 h 1014608"/>
              <a:gd name="connsiteX3" fmla="*/ 688932 w 688932"/>
              <a:gd name="connsiteY3" fmla="*/ 563671 h 1014608"/>
              <a:gd name="connsiteX4" fmla="*/ 688932 w 688932"/>
              <a:gd name="connsiteY4" fmla="*/ 1014608 h 1014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932" h="1014608">
                <a:moveTo>
                  <a:pt x="350729" y="951978"/>
                </a:moveTo>
                <a:lnTo>
                  <a:pt x="0" y="676405"/>
                </a:lnTo>
                <a:lnTo>
                  <a:pt x="0" y="0"/>
                </a:lnTo>
                <a:lnTo>
                  <a:pt x="688932" y="563671"/>
                </a:lnTo>
                <a:lnTo>
                  <a:pt x="688932" y="1014608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>
            <a:extLst>
              <a:ext uri="{FF2B5EF4-FFF2-40B4-BE49-F238E27FC236}">
                <a16:creationId xmlns:a16="http://schemas.microsoft.com/office/drawing/2014/main" id="{BD079DC9-4469-239C-9BD4-89D6B2FEB6ED}"/>
              </a:ext>
            </a:extLst>
          </p:cNvPr>
          <p:cNvSpPr/>
          <p:nvPr/>
        </p:nvSpPr>
        <p:spPr>
          <a:xfrm flipV="1">
            <a:off x="9269260" y="5516563"/>
            <a:ext cx="688932" cy="1014608"/>
          </a:xfrm>
          <a:custGeom>
            <a:avLst/>
            <a:gdLst>
              <a:gd name="connsiteX0" fmla="*/ 350729 w 688932"/>
              <a:gd name="connsiteY0" fmla="*/ 951978 h 1014608"/>
              <a:gd name="connsiteX1" fmla="*/ 0 w 688932"/>
              <a:gd name="connsiteY1" fmla="*/ 676405 h 1014608"/>
              <a:gd name="connsiteX2" fmla="*/ 0 w 688932"/>
              <a:gd name="connsiteY2" fmla="*/ 0 h 1014608"/>
              <a:gd name="connsiteX3" fmla="*/ 688932 w 688932"/>
              <a:gd name="connsiteY3" fmla="*/ 563671 h 1014608"/>
              <a:gd name="connsiteX4" fmla="*/ 688932 w 688932"/>
              <a:gd name="connsiteY4" fmla="*/ 1014608 h 1014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932" h="1014608">
                <a:moveTo>
                  <a:pt x="350729" y="951978"/>
                </a:moveTo>
                <a:lnTo>
                  <a:pt x="0" y="676405"/>
                </a:lnTo>
                <a:lnTo>
                  <a:pt x="0" y="0"/>
                </a:lnTo>
                <a:lnTo>
                  <a:pt x="688932" y="563671"/>
                </a:lnTo>
                <a:lnTo>
                  <a:pt x="688932" y="1014608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C62632-3A93-C7BE-DA58-1F663E59ACC5}"/>
              </a:ext>
            </a:extLst>
          </p:cNvPr>
          <p:cNvSpPr txBox="1"/>
          <p:nvPr/>
        </p:nvSpPr>
        <p:spPr>
          <a:xfrm>
            <a:off x="9358348" y="5100756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АЛУ</a:t>
            </a:r>
          </a:p>
        </p:txBody>
      </p:sp>
      <p:cxnSp>
        <p:nvCxnSpPr>
          <p:cNvPr id="11" name="Соединительная линия уступом 10">
            <a:extLst>
              <a:ext uri="{FF2B5EF4-FFF2-40B4-BE49-F238E27FC236}">
                <a16:creationId xmlns:a16="http://schemas.microsoft.com/office/drawing/2014/main" id="{3BF95580-AD03-26B9-23C2-88B6E51008B7}"/>
              </a:ext>
            </a:extLst>
          </p:cNvPr>
          <p:cNvCxnSpPr>
            <a:cxnSpLocks/>
            <a:stCxn id="4" idx="0"/>
          </p:cNvCxnSpPr>
          <p:nvPr/>
        </p:nvCxnSpPr>
        <p:spPr>
          <a:xfrm rot="5400000" flipH="1" flipV="1">
            <a:off x="8363031" y="4234554"/>
            <a:ext cx="246705" cy="156575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Соединительная линия уступом 13">
            <a:extLst>
              <a:ext uri="{FF2B5EF4-FFF2-40B4-BE49-F238E27FC236}">
                <a16:creationId xmlns:a16="http://schemas.microsoft.com/office/drawing/2014/main" id="{F2D6AA10-F9B5-D6EA-C267-82831720229A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8361531" y="5234318"/>
            <a:ext cx="249704" cy="156575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5F448968-BD30-40B5-DAC1-4CEDA1C9E6AC}"/>
              </a:ext>
            </a:extLst>
          </p:cNvPr>
          <p:cNvCxnSpPr>
            <a:stCxn id="8" idx="4"/>
          </p:cNvCxnSpPr>
          <p:nvPr/>
        </p:nvCxnSpPr>
        <p:spPr>
          <a:xfrm flipV="1">
            <a:off x="9958192" y="5516562"/>
            <a:ext cx="663879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F2BF0D51-F2FB-633B-0342-A7D281DCD5C9}"/>
              </a:ext>
            </a:extLst>
          </p:cNvPr>
          <p:cNvCxnSpPr>
            <a:cxnSpLocks/>
          </p:cNvCxnSpPr>
          <p:nvPr/>
        </p:nvCxnSpPr>
        <p:spPr>
          <a:xfrm>
            <a:off x="10622071" y="4328318"/>
            <a:ext cx="0" cy="11882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3AF97CBA-E601-F68F-18B3-085BB11349C4}"/>
              </a:ext>
            </a:extLst>
          </p:cNvPr>
          <p:cNvCxnSpPr>
            <a:cxnSpLocks/>
          </p:cNvCxnSpPr>
          <p:nvPr/>
        </p:nvCxnSpPr>
        <p:spPr>
          <a:xfrm flipH="1">
            <a:off x="7164888" y="4309170"/>
            <a:ext cx="3457183" cy="191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397E9A1C-6185-CC90-FF38-4A366ACC7F1A}"/>
              </a:ext>
            </a:extLst>
          </p:cNvPr>
          <p:cNvCxnSpPr/>
          <p:nvPr/>
        </p:nvCxnSpPr>
        <p:spPr>
          <a:xfrm>
            <a:off x="7164888" y="4328318"/>
            <a:ext cx="0" cy="8124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E63DA872-B19E-0442-04C0-4C097D001FE7}"/>
              </a:ext>
            </a:extLst>
          </p:cNvPr>
          <p:cNvSpPr/>
          <p:nvPr/>
        </p:nvSpPr>
        <p:spPr>
          <a:xfrm>
            <a:off x="3870542" y="4421688"/>
            <a:ext cx="2580362" cy="18162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Управляющее </a:t>
            </a:r>
            <a:r>
              <a:rPr lang="ru-RU" dirty="0" err="1"/>
              <a:t>устройствоё</a:t>
            </a:r>
            <a:endParaRPr lang="ru-RU" dirty="0"/>
          </a:p>
        </p:txBody>
      </p: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6FB58C18-A447-68FD-6D04-0E1B8FF736B1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6450904" y="5516563"/>
            <a:ext cx="25052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ная линия уступом 41">
            <a:extLst>
              <a:ext uri="{FF2B5EF4-FFF2-40B4-BE49-F238E27FC236}">
                <a16:creationId xmlns:a16="http://schemas.microsoft.com/office/drawing/2014/main" id="{E6A22856-B6D2-10C9-3DA9-A56AB96B7A36}"/>
              </a:ext>
            </a:extLst>
          </p:cNvPr>
          <p:cNvCxnSpPr>
            <a:cxnSpLocks/>
          </p:cNvCxnSpPr>
          <p:nvPr/>
        </p:nvCxnSpPr>
        <p:spPr>
          <a:xfrm>
            <a:off x="5924811" y="6237962"/>
            <a:ext cx="3344449" cy="162838"/>
          </a:xfrm>
          <a:prstGeom prst="bentConnector3">
            <a:avLst>
              <a:gd name="adj1" fmla="val 2809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3739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3496</TotalTime>
  <Words>3005</Words>
  <Application>Microsoft Macintosh PowerPoint</Application>
  <PresentationFormat>Широкоэкранный</PresentationFormat>
  <Paragraphs>317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7" baseType="lpstr">
      <vt:lpstr>Aptos</vt:lpstr>
      <vt:lpstr>Aptos Display</vt:lpstr>
      <vt:lpstr>Arial</vt:lpstr>
      <vt:lpstr>Helvetica Neue</vt:lpstr>
      <vt:lpstr>Тема Office</vt:lpstr>
      <vt:lpstr>Архитектура ЭВМ</vt:lpstr>
      <vt:lpstr>Немного терминологии: шина</vt:lpstr>
      <vt:lpstr>В простейшем случае?   А что в более сложных?</vt:lpstr>
      <vt:lpstr>А в еще более сложных?</vt:lpstr>
      <vt:lpstr>Коммутатор (свитч)</vt:lpstr>
      <vt:lpstr>Еще определений</vt:lpstr>
      <vt:lpstr>Адресация</vt:lpstr>
      <vt:lpstr>И еще определение</vt:lpstr>
      <vt:lpstr>Центральный процессор</vt:lpstr>
      <vt:lpstr>Центральный процессор чуть подробнее</vt:lpstr>
      <vt:lpstr>Что делает центральный процессор</vt:lpstr>
      <vt:lpstr>Какие бывают команды</vt:lpstr>
      <vt:lpstr>На самом деле, типов команд больше</vt:lpstr>
      <vt:lpstr>Форматы команд RISC-V</vt:lpstr>
      <vt:lpstr>Еще про форматы команд RISC-V</vt:lpstr>
      <vt:lpstr>Теперь давайте рассмотрим  компьютер в целом</vt:lpstr>
      <vt:lpstr>Картинка чуть подробнее</vt:lpstr>
      <vt:lpstr>О прерываниях</vt:lpstr>
      <vt:lpstr>Что такое «устройства ввода-вывода»?</vt:lpstr>
      <vt:lpstr>Подключение устройств к шине</vt:lpstr>
      <vt:lpstr>Подключение устройств к шине (продолжение)</vt:lpstr>
      <vt:lpstr>Как задавать адреса портов </vt:lpstr>
      <vt:lpstr>Периферийная шина PCI</vt:lpstr>
      <vt:lpstr>Еще про шину PCI</vt:lpstr>
      <vt:lpstr>Рассмотрим UART 16550</vt:lpstr>
      <vt:lpstr>Зачем UART/RS-232 нужен сейчас?</vt:lpstr>
      <vt:lpstr>Что такое терминал?</vt:lpstr>
      <vt:lpstr>Где взять терминал в наше время?</vt:lpstr>
      <vt:lpstr>Еще про RS-232</vt:lpstr>
      <vt:lpstr>UART 16550 для программиста (разработчика драйвера)</vt:lpstr>
      <vt:lpstr>Регистры UART 16550 (регистры 0-1)</vt:lpstr>
      <vt:lpstr>Регистры UART 16550 (регистры 2-3)</vt:lpstr>
      <vt:lpstr>Регистры UART 16550 (регистры 4-5)</vt:lpstr>
      <vt:lpstr>Регистры UART 16550 (регистры 6-7)</vt:lpstr>
      <vt:lpstr>Регистры UART 16550 Interrupt Enable Register </vt:lpstr>
      <vt:lpstr>Что же со всем этим делать? </vt:lpstr>
      <vt:lpstr>Какая из всего этого мораль?</vt:lpstr>
      <vt:lpstr>Более сложные устройства: видеоадаптер</vt:lpstr>
      <vt:lpstr>Устройство видеоадаптера</vt:lpstr>
      <vt:lpstr>Структуры видеобуфера</vt:lpstr>
      <vt:lpstr>Размер видеобуфера</vt:lpstr>
      <vt:lpstr>Графические ускорители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Dmitry Irtegov</dc:creator>
  <cp:lastModifiedBy>Dmitry Irtegov</cp:lastModifiedBy>
  <cp:revision>1</cp:revision>
  <dcterms:created xsi:type="dcterms:W3CDTF">2025-05-04T06:44:59Z</dcterms:created>
  <dcterms:modified xsi:type="dcterms:W3CDTF">2025-05-06T17:01:37Z</dcterms:modified>
</cp:coreProperties>
</file>