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0"/>
  </p:notesMasterIdLst>
  <p:handoutMasterIdLst>
    <p:handoutMasterId r:id="rId31"/>
  </p:handoutMasterIdLst>
  <p:sldIdLst>
    <p:sldId id="256" r:id="rId2"/>
    <p:sldId id="297" r:id="rId3"/>
    <p:sldId id="328" r:id="rId4"/>
    <p:sldId id="298" r:id="rId5"/>
    <p:sldId id="317" r:id="rId6"/>
    <p:sldId id="318" r:id="rId7"/>
    <p:sldId id="319" r:id="rId8"/>
    <p:sldId id="320" r:id="rId9"/>
    <p:sldId id="302" r:id="rId10"/>
    <p:sldId id="303" r:id="rId11"/>
    <p:sldId id="304" r:id="rId12"/>
    <p:sldId id="327" r:id="rId13"/>
    <p:sldId id="305" r:id="rId14"/>
    <p:sldId id="321" r:id="rId15"/>
    <p:sldId id="307" r:id="rId16"/>
    <p:sldId id="308" r:id="rId17"/>
    <p:sldId id="322" r:id="rId18"/>
    <p:sldId id="329" r:id="rId19"/>
    <p:sldId id="337" r:id="rId20"/>
    <p:sldId id="338" r:id="rId21"/>
    <p:sldId id="339" r:id="rId22"/>
    <p:sldId id="331" r:id="rId23"/>
    <p:sldId id="332" r:id="rId24"/>
    <p:sldId id="333" r:id="rId25"/>
    <p:sldId id="334" r:id="rId26"/>
    <p:sldId id="335" r:id="rId27"/>
    <p:sldId id="340" r:id="rId28"/>
    <p:sldId id="336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66"/>
    <a:srgbClr val="000000"/>
    <a:srgbClr val="FF9900"/>
    <a:srgbClr val="0000FF"/>
    <a:srgbClr val="006600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709" autoAdjust="0"/>
  </p:normalViewPr>
  <p:slideViewPr>
    <p:cSldViewPr>
      <p:cViewPr>
        <p:scale>
          <a:sx n="87" d="100"/>
          <a:sy n="87" d="100"/>
        </p:scale>
        <p:origin x="-10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594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92ECA1-3453-49CD-A0DC-7FAF37E0A5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44FFA3-D634-4DFB-A09D-2151889359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35754D-FB7C-41ED-9B59-313FE6F1E31A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C7359-2827-4A17-97FD-70171E42B71A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64F5AF-6DD8-4734-AE12-A52250595151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558073-E0B1-4271-BC2C-80A09B068BD0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C285A-3518-479A-8A52-86826D951837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D27CD2-A911-4200-B6B5-37E7442EC3EE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25DF6A-4256-463C-9461-16ED95FA8051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C676C88-C5DD-48A7-9524-A5B79991FEA9}" type="slidenum">
              <a:rPr lang="ru-RU" sz="1200"/>
              <a:pPr algn="r"/>
              <a:t>18</a:t>
            </a:fld>
            <a:endParaRPr lang="ru-RU" sz="1200"/>
          </a:p>
        </p:txBody>
      </p:sp>
      <p:sp>
        <p:nvSpPr>
          <p:cNvPr id="522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1E74EB-D985-4EB7-8BA3-BDAB4E2A90B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A2C6D72-F53A-4999-B20B-AACFCDAB84C7}" type="slidenum">
              <a:rPr lang="ru-RU" sz="1200"/>
              <a:pPr algn="r"/>
              <a:t>22</a:t>
            </a:fld>
            <a:endParaRPr lang="ru-RU" sz="1200"/>
          </a:p>
        </p:txBody>
      </p:sp>
      <p:sp>
        <p:nvSpPr>
          <p:cNvPr id="696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0B140F-C4F7-45F6-8DA5-748C361C4ADC}" type="slidenum">
              <a:rPr lang="ru-RU" sz="1200"/>
              <a:pPr algn="r"/>
              <a:t>23</a:t>
            </a:fld>
            <a:endParaRPr lang="ru-RU" sz="1200"/>
          </a:p>
        </p:txBody>
      </p:sp>
      <p:sp>
        <p:nvSpPr>
          <p:cNvPr id="716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D69BAB2-1AC8-49F3-A7B0-93EBCDD6D615}" type="slidenum">
              <a:rPr lang="ru-RU" sz="1200"/>
              <a:pPr algn="r"/>
              <a:t>24</a:t>
            </a:fld>
            <a:endParaRPr lang="ru-RU" sz="1200"/>
          </a:p>
        </p:txBody>
      </p:sp>
      <p:sp>
        <p:nvSpPr>
          <p:cNvPr id="737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7358CB4-97A2-4ACD-B7C4-E69A5BAE3260}" type="slidenum">
              <a:rPr lang="ru-RU" sz="1200"/>
              <a:pPr algn="r"/>
              <a:t>25</a:t>
            </a:fld>
            <a:endParaRPr lang="ru-RU" sz="1200"/>
          </a:p>
        </p:txBody>
      </p:sp>
      <p:sp>
        <p:nvSpPr>
          <p:cNvPr id="757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7D2B56-73DE-4C91-BA02-AE8E84EF9661}" type="slidenum">
              <a:rPr lang="ru-RU" sz="1200"/>
              <a:pPr algn="r"/>
              <a:t>26</a:t>
            </a:fld>
            <a:endParaRPr lang="ru-RU" sz="1200"/>
          </a:p>
        </p:txBody>
      </p:sp>
      <p:sp>
        <p:nvSpPr>
          <p:cNvPr id="778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34CEC6-0FC3-49A6-94C1-86849C349758}" type="slidenum">
              <a:rPr lang="ru-RU" sz="1200"/>
              <a:pPr algn="r"/>
              <a:t>28</a:t>
            </a:fld>
            <a:endParaRPr lang="ru-RU" sz="1200"/>
          </a:p>
        </p:txBody>
      </p:sp>
      <p:sp>
        <p:nvSpPr>
          <p:cNvPr id="819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FEC0B-5C97-46F9-A25B-244BC4BFD984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F62D78-967A-4599-B847-801D65C1DB0B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63EEA5-224E-45C9-A908-BFB4AA0220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697D-5A27-418B-B285-65F280E257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A6DFD-09F2-4CE3-BCBF-23B964A02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63116-CB7F-45F7-A2B8-A183DFF071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2608-60E6-46A7-92F3-7CFE3FB408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70482C-733D-4669-BC85-9250BE03DF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25B1-6775-45DB-A28E-057AB6B088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D9E9C5-4835-4C97-9789-3E822F736C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C5936-271F-4D1E-95C2-6DDAFE7DA4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AB7DC3-E1D8-4D89-BEE1-D387D5FB5C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A4E260-B523-4BAF-9E69-BBE7FBE4DE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3211BB-A490-4303-8904-77554AF6A5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1ED582C9-399F-4FEF-B026-7B072F05FD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7" r:id="rId3"/>
    <p:sldLayoutId id="2147483674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72" r:id="rId10"/>
    <p:sldLayoutId id="2147483671" r:id="rId11"/>
    <p:sldLayoutId id="214748367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C065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Лекция </a:t>
            </a:r>
            <a:r>
              <a:rPr lang="en-US" sz="4000" smtClean="0">
                <a:solidFill>
                  <a:srgbClr val="C065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r>
              <a:rPr lang="ru-RU" sz="4000" smtClean="0">
                <a:solidFill>
                  <a:srgbClr val="C0654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053" name="Rectangle 5"/>
          <p:cNvSpPr>
            <a:spLocks noGrp="1" noRot="1" noChangeArrowheads="1"/>
          </p:cNvSpPr>
          <p:nvPr>
            <p:ph type="subTitle" idx="1"/>
          </p:nvPr>
        </p:nvSpPr>
        <p:spPr>
          <a:xfrm>
            <a:off x="1431925" y="1849438"/>
            <a:ext cx="7407275" cy="787400"/>
          </a:xfrm>
        </p:spPr>
        <p:txBody>
          <a:bodyPr>
            <a:normAutofit/>
          </a:bodyPr>
          <a:lstStyle/>
          <a:p>
            <a:pPr marL="26988"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0000FF"/>
                </a:solidFill>
              </a:rPr>
              <a:t> </a:t>
            </a:r>
            <a:r>
              <a:rPr lang="ru-RU" sz="2400" smtClean="0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Представление числовой </a:t>
            </a:r>
            <a:r>
              <a:rPr lang="en-US" sz="2400" smtClean="0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информации в ЭВМ</a:t>
            </a:r>
          </a:p>
          <a:p>
            <a:pPr marL="26988" algn="r" eaLnBrk="1" hangingPunct="1">
              <a:buFont typeface="Wingdings" pitchFamily="2" charset="2"/>
              <a:buNone/>
              <a:defRPr/>
            </a:pPr>
            <a:endParaRPr lang="ru-RU" sz="18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8688" y="0"/>
            <a:ext cx="8215312" cy="7858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вычисляет представление </a:t>
            </a:r>
            <a:r>
              <a:rPr lang="en-US" sz="1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16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дополнительном коде в </a:t>
            </a:r>
            <a:r>
              <a:rPr lang="en-US" sz="16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-ичной разрядной сетке размера </a:t>
            </a:r>
            <a:r>
              <a:rPr lang="en-US" sz="16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endParaRPr lang="ru-RU" sz="1600" i="1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57250" y="1000125"/>
            <a:ext cx="8286750" cy="491013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заменить в полученной записи каждую цифру ее дополнением до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–1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максимальной цифры с. с. (для двоичной системы это равносильно инверсии разрядов: замене нулей единицами и наоборот);</a:t>
            </a:r>
          </a:p>
          <a:p>
            <a:pPr eaLnBrk="1" hangingPunct="1">
              <a:defRPr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к полученному числу прибавить единицу</a:t>
            </a:r>
            <a:r>
              <a:rPr lang="en-US" sz="2000" smtClean="0">
                <a:latin typeface="Calibri" pitchFamily="34" charset="0"/>
                <a:cs typeface="Times New Roman" pitchFamily="18" charset="0"/>
              </a:rPr>
              <a:t>;</a:t>
            </a:r>
          </a:p>
          <a:p>
            <a:pPr eaLnBrk="1" hangingPunct="1">
              <a:defRPr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взять младшие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k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знаков в записи числа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; при необходимости дополнить нулями слева</a:t>
            </a:r>
            <a:r>
              <a:rPr lang="en-US" sz="2000" smtClean="0">
                <a:latin typeface="Calibri" pitchFamily="34" charset="0"/>
                <a:cs typeface="Times New Roman" pitchFamily="18" charset="0"/>
              </a:rPr>
              <a:t>.</a:t>
            </a:r>
            <a:endParaRPr lang="ru-RU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Действия алгоритма </a:t>
            </a: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000" b="1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равносильны вычислению</a:t>
            </a:r>
            <a:r>
              <a:rPr lang="en-US" sz="2000" smtClean="0">
                <a:latin typeface="Calibri" pitchFamily="34" charset="0"/>
                <a:cs typeface="Times New Roman" pitchFamily="18" charset="0"/>
              </a:rPr>
              <a:t>:</a:t>
            </a:r>
            <a:endParaRPr lang="ru-RU" sz="2000" i="1" smtClean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((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i="1" baseline="3000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1)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+ 1 =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N = -N(mod b</a:t>
            </a:r>
            <a:r>
              <a:rPr lang="en-US" sz="20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85750"/>
            <a:ext cx="8385175" cy="736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дополнительного кода </a:t>
            </a:r>
          </a:p>
        </p:txBody>
      </p:sp>
      <p:sp>
        <p:nvSpPr>
          <p:cNvPr id="1966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14438" y="1000125"/>
            <a:ext cx="7200900" cy="4000500"/>
          </a:xfrm>
        </p:spPr>
        <p:txBody>
          <a:bodyPr/>
          <a:lstStyle/>
          <a:p>
            <a:pPr marL="250825" indent="-287338" eaLnBrk="1" hangingPunct="1">
              <a:defRPr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алгоритм </a:t>
            </a: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дает правильное представление обратных по знаку чисел — как положительных, так и отрицательных; в частности, его повторное применение к своему результату восстанавливает исходное число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;</a:t>
            </a:r>
            <a:endParaRPr lang="ru-RU" sz="1800" smtClean="0">
              <a:latin typeface="Calibri" pitchFamily="34" charset="0"/>
              <a:cs typeface="Times New Roman" pitchFamily="18" charset="0"/>
            </a:endParaRPr>
          </a:p>
          <a:p>
            <a:pPr marL="250825" indent="-287338" eaLnBrk="1" hangingPunct="1">
              <a:defRPr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для двоичной с. с: если приписать к числу его знак старшей цифрой и выполнить алгоритм </a:t>
            </a: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 над расширенной записью, то правильный знак обратного числа получается автоматически;</a:t>
            </a:r>
          </a:p>
          <a:p>
            <a:pPr marL="250825" indent="-287338" eaLnBrk="1" hangingPunct="1">
              <a:defRPr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ноль имеет единственное представление: алгоритм </a:t>
            </a: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для ноля выдает снова ноль;</a:t>
            </a:r>
          </a:p>
          <a:p>
            <a:pPr marL="250825" indent="-287338" eaLnBrk="1" hangingPunct="1">
              <a:defRPr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то же свойство имеет минимальное отрицательное число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—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18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baseline="30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1800" baseline="30000" smtClean="0">
                <a:latin typeface="Calibri" pitchFamily="34" charset="0"/>
                <a:cs typeface="Times New Roman" pitchFamily="18" charset="0"/>
              </a:rPr>
              <a:t>1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, 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не имеющее положительного «антипода»: его дополнение равно ему самому</a:t>
            </a:r>
            <a:r>
              <a:rPr lang="ru-RU" sz="180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</a:rPr>
              <a:t>Представить в дополнительном коде в 4-разрядной сетке число –321</a:t>
            </a:r>
            <a:r>
              <a:rPr lang="ru-RU" sz="2400" baseline="-25000" smtClean="0">
                <a:latin typeface="Calibri" pitchFamily="34" charset="0"/>
              </a:rPr>
              <a:t>(7)</a:t>
            </a:r>
            <a:r>
              <a:rPr lang="ru-RU" sz="2400" smtClean="0">
                <a:latin typeface="Calibri" pitchFamily="34" charset="0"/>
              </a:rPr>
              <a:t> в 7-с.с.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i="1" smtClean="0">
                <a:latin typeface="Calibri" pitchFamily="34" charset="0"/>
              </a:rPr>
              <a:t>выравнивание</a:t>
            </a:r>
            <a:r>
              <a:rPr lang="ru-RU" sz="2400" smtClean="0">
                <a:latin typeface="Calibri" pitchFamily="34" charset="0"/>
              </a:rPr>
              <a:t>: 			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0321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i="1" smtClean="0">
                <a:latin typeface="Calibri" pitchFamily="34" charset="0"/>
              </a:rPr>
              <a:t>дополнение до старшей цифры:</a:t>
            </a:r>
            <a:r>
              <a:rPr lang="ru-RU" sz="2400" smtClean="0">
                <a:latin typeface="Calibri" pitchFamily="34" charset="0"/>
              </a:rPr>
              <a:t> 	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6345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i="1" smtClean="0">
                <a:latin typeface="Calibri" pitchFamily="34" charset="0"/>
              </a:rPr>
              <a:t>прибавление единицы</a:t>
            </a:r>
            <a:r>
              <a:rPr lang="ru-RU" sz="2400" smtClean="0">
                <a:latin typeface="Calibri" pitchFamily="34" charset="0"/>
              </a:rPr>
              <a:t>:		 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6346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8688" y="357188"/>
            <a:ext cx="8385175" cy="4286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Выполнение арифметических операций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разрядной сетке </a:t>
            </a:r>
          </a:p>
        </p:txBody>
      </p:sp>
      <p:sp>
        <p:nvSpPr>
          <p:cNvPr id="1986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28688" y="857250"/>
            <a:ext cx="8007350" cy="4548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Формирование знакового разряда результата арифметических операций в поразрядных алгоритмах можно осуществить регулярным образом: как если бы он был просто дополнительным старшим разрядом числа.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Избавляемся от реализации вычитания отдельным алгоритмом: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действительно, так как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а –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= а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+ (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–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),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достаточно перевести вычитаемое в дополнительный код и выполнить сложение.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Поразрядное сложение чисел со знаком и без знака можно осуществить единым алгоритмом: манипуляции с цифрами одинаковы, различается лишь способ интерпретации конечного результата — как знакового или беззнакового числа.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(Для умножения и деления это не проходит без дополнительных приведений.)</a:t>
            </a:r>
          </a:p>
          <a:p>
            <a:pPr eaLnBrk="1" hangingPunct="1">
              <a:buFont typeface="Wingdings" pitchFamily="2" charset="2"/>
              <a:buNone/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0112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</a:t>
            </a:r>
            <a:b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ычислить разность 25 – 3 для 8-разрядной двоичной сетки</a:t>
            </a:r>
            <a:endParaRPr lang="ru-RU" sz="22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285875"/>
            <a:ext cx="8072438" cy="4800600"/>
          </a:xfrm>
        </p:spPr>
        <p:txBody>
          <a:bodyPr/>
          <a:lstStyle/>
          <a:p>
            <a:pPr marL="250825" indent="250825" eaLnBrk="1" hangingPunct="1"/>
            <a:r>
              <a:rPr lang="ru-RU" sz="2000" smtClean="0">
                <a:latin typeface="Calibri" pitchFamily="34" charset="0"/>
                <a:cs typeface="Times New Roman" pitchFamily="18" charset="0"/>
              </a:rPr>
              <a:t>перевод +25 в 2-с.с.   со  знаком:                                                    011001</a:t>
            </a:r>
          </a:p>
          <a:p>
            <a:pPr marL="250825" indent="250825" eaLnBrk="1" hangingPunct="1"/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выравнивание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:   знаковое расширение до 8 разрядов:       00011001</a:t>
            </a:r>
          </a:p>
          <a:p>
            <a:pPr marL="250825" indent="250825" eaLnBrk="1" hangingPunct="1"/>
            <a:r>
              <a:rPr lang="ru-RU" sz="2000" smtClean="0">
                <a:latin typeface="Calibri" pitchFamily="34" charset="0"/>
                <a:cs typeface="Times New Roman" pitchFamily="18" charset="0"/>
              </a:rPr>
              <a:t>перевод +3 в 2-с.с. со  знаком:                                                                011</a:t>
            </a:r>
          </a:p>
          <a:p>
            <a:pPr marL="250825" indent="250825" eaLnBrk="1" hangingPunct="1"/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выравнивание: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  знаковое расширение  +3 до 8 разрядов: 00000011</a:t>
            </a:r>
          </a:p>
          <a:p>
            <a:pPr marL="250825" indent="250825" eaLnBrk="1" hangingPunct="1"/>
            <a:r>
              <a:rPr lang="ru-RU" sz="2000" smtClean="0">
                <a:latin typeface="Calibri" pitchFamily="34" charset="0"/>
                <a:cs typeface="Times New Roman" pitchFamily="18" charset="0"/>
              </a:rPr>
              <a:t>перевод +3 в дополнительный код   (так как это вычитаемое):</a:t>
            </a:r>
          </a:p>
          <a:p>
            <a:pPr marL="250825" indent="25082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							       11111101</a:t>
            </a:r>
          </a:p>
          <a:p>
            <a:pPr marL="250825" indent="250825" eaLnBrk="1" hangingPunct="1"/>
            <a:r>
              <a:rPr lang="ru-RU" sz="2000" smtClean="0">
                <a:latin typeface="Calibri" pitchFamily="34" charset="0"/>
                <a:cs typeface="Times New Roman" pitchFamily="18" charset="0"/>
              </a:rPr>
              <a:t>8-разрядное  сложение  с переносом (без   знака):           </a:t>
            </a:r>
          </a:p>
          <a:p>
            <a:pPr marL="250825" indent="25082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   00011001</a:t>
            </a:r>
          </a:p>
          <a:p>
            <a:pPr marL="250825" indent="25082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   11111101</a:t>
            </a:r>
          </a:p>
          <a:p>
            <a:pPr marL="250825" indent="25082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1)00010110</a:t>
            </a:r>
          </a:p>
          <a:p>
            <a:pPr marL="250825" indent="250825" eaLnBrk="1" hangingPunct="1"/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приведение: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  отсечение  старших  разрядов вне сетки:   00010110 </a:t>
            </a:r>
          </a:p>
          <a:p>
            <a:pPr marL="250825" indent="250825" eaLnBrk="1" hangingPunct="1"/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результат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 — положительное знаковое число 22.</a:t>
            </a:r>
          </a:p>
          <a:p>
            <a:pPr marL="250825" indent="250825" eaLnBrk="1" hangingPunct="1">
              <a:buFont typeface="Wingdings 2" pitchFamily="18" charset="2"/>
              <a:buNone/>
            </a:pPr>
            <a:endParaRPr lang="ru-RU" sz="2000" smtClean="0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3000" y="4143375"/>
            <a:ext cx="304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43000" y="4714875"/>
            <a:ext cx="15001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85750"/>
            <a:ext cx="8385175" cy="8080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Перенос и переполнение </a:t>
            </a:r>
          </a:p>
        </p:txBody>
      </p:sp>
      <p:sp>
        <p:nvSpPr>
          <p:cNvPr id="2037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28688" y="1000125"/>
            <a:ext cx="8001000" cy="4191000"/>
          </a:xfrm>
        </p:spPr>
        <p:txBody>
          <a:bodyPr/>
          <a:lstStyle/>
          <a:p>
            <a:pPr marL="0" indent="282575" algn="just"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При выполнении арифметических операций результат может оказаться вне границ допустимого интервала. Приведение по модулю (путем усечения значащих цифр в старших разрядах) вызывает отклонение полученного результата от истинного. Эта ситуация называется </a:t>
            </a:r>
            <a:r>
              <a:rPr lang="ru-RU" sz="18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переполнением разрядной сетки</a:t>
            </a:r>
            <a:r>
              <a:rPr lang="en-US" sz="180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.</a:t>
            </a:r>
          </a:p>
          <a:p>
            <a:pPr marL="0" indent="282575" algn="just"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Беззнаковое переполнение (</a:t>
            </a:r>
            <a:r>
              <a:rPr lang="ru-RU" sz="18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арифметический перенос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), т.е. выход за границы интервала [0..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18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 1]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 при сложении равносильно переносу 1 из старшего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1-го разряда в несуществующий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-й. При вычитании (большего числа из меньшего) переполнение равносильно заёму 1 из несуществующего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-го разряда в старший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1-й (разность отрицательна, приведенная разность оказывается больше уменьшаемого, что тоже ненормально). </a:t>
            </a:r>
          </a:p>
          <a:p>
            <a:pPr marL="0" indent="282575" algn="just"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Процессор контролирует эти ситуации установкой флажка переноса (</a:t>
            </a:r>
            <a:r>
              <a:rPr lang="en-US" sz="180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carry</a:t>
            </a:r>
            <a:r>
              <a:rPr lang="ru-RU" sz="1800" smtClean="0">
                <a:solidFill>
                  <a:srgbClr val="CC33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180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flag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) в регистре состояния, который можно проверить, чтобы выполнить обработку переноса.</a:t>
            </a:r>
            <a:endParaRPr lang="en-US" sz="1800" smtClean="0">
              <a:latin typeface="Calibri" pitchFamily="34" charset="0"/>
              <a:cs typeface="Times New Roman" pitchFamily="18" charset="0"/>
            </a:endParaRPr>
          </a:p>
          <a:p>
            <a:pPr marL="0" indent="282575" eaLnBrk="1" hangingPunct="1">
              <a:buFont typeface="Wingdings" pitchFamily="2" charset="2"/>
              <a:buNone/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428625"/>
            <a:ext cx="8007350" cy="4191000"/>
          </a:xfrm>
        </p:spPr>
        <p:txBody>
          <a:bodyPr/>
          <a:lstStyle/>
          <a:p>
            <a:pPr marL="0" indent="282575" eaLnBrk="1" hangingPunct="1">
              <a:buFont typeface="Wingdings" pitchFamily="2" charset="2"/>
              <a:buNone/>
            </a:pPr>
            <a:r>
              <a:rPr lang="ru-RU" sz="18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Знаковое переполнение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т. е. выход из интервала [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18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..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18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en-US" sz="1800" baseline="30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1800" baseline="30000" smtClean="0">
                <a:latin typeface="Calibri" pitchFamily="34" charset="0"/>
                <a:cs typeface="Times New Roman" pitchFamily="18" charset="0"/>
              </a:rPr>
              <a:t>1 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– 1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], возникает при сложении положительных чисел в случае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переноса 1 в знаковый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k-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1-й разряд результата (приведенная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сумма становится отрицательна) или при сложении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отрицательных с заёмом из знакового разряда (приведенная</a:t>
            </a:r>
            <a:r>
              <a:rPr lang="en-US" sz="18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сумма становится положительна); аналогично — при вычитании.</a:t>
            </a:r>
            <a:endParaRPr lang="en-US" sz="1800" smtClean="0">
              <a:latin typeface="Calibri" pitchFamily="34" charset="0"/>
              <a:cs typeface="Times New Roman" pitchFamily="18" charset="0"/>
            </a:endParaRPr>
          </a:p>
          <a:p>
            <a:pPr marL="0" indent="282575"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Процессор контролирует знаковое переполнение установкой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флажка переполнения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(</a:t>
            </a:r>
            <a:r>
              <a:rPr lang="en-US" sz="180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overflow flag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) в регистре состояния.</a:t>
            </a:r>
            <a:endParaRPr lang="en-US" sz="1800" smtClean="0">
              <a:latin typeface="Calibri" pitchFamily="34" charset="0"/>
              <a:cs typeface="Times New Roman" pitchFamily="18" charset="0"/>
            </a:endParaRPr>
          </a:p>
          <a:p>
            <a:pPr marL="0" indent="282575" eaLnBrk="1" hangingPunct="1">
              <a:buFont typeface="Wingdings" pitchFamily="2" charset="2"/>
              <a:buNone/>
            </a:pPr>
            <a:endParaRPr lang="en-US" sz="1800" smtClean="0">
              <a:latin typeface="Calibri" pitchFamily="34" charset="0"/>
              <a:cs typeface="Times New Roman" pitchFamily="18" charset="0"/>
            </a:endParaRPr>
          </a:p>
          <a:p>
            <a:pPr marL="0" indent="282575"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Так как операции типа сложения для знаковых и беззнаковых чисел реализуются одной командой, флажки переноса и переполнения формируются одновременно, но для знаковой арифметики несущественно состояние переноса, а для беззнаковой — переполнения.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071563"/>
            <a:ext cx="3643313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1:1111100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  1:1110001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1)1:1101101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Courier New" pitchFamily="49" charset="0"/>
              </a:rPr>
              <a:t>перенос = 1, переполнение = 0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Числа со знаком:</a:t>
            </a:r>
            <a:r>
              <a:rPr lang="ru-RU" sz="2000" smtClean="0">
                <a:latin typeface="Calibri" pitchFamily="34" charset="0"/>
                <a:cs typeface="Courier New" pitchFamily="49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(-4)+(-5)=(-9)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Courier New" pitchFamily="49" charset="0"/>
              </a:rPr>
              <a:t> – перенос не имеет смысла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ru-RU" sz="1800" smtClean="0">
                <a:latin typeface="Courier New" pitchFamily="49" charset="0"/>
              </a:rPr>
              <a:t>ошибки нет</a:t>
            </a:r>
            <a:endParaRPr lang="ru-RU" sz="180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Числа без знака: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Courier New" pitchFamily="49" charset="0"/>
              </a:rPr>
              <a:t>252 + 241 = 493 = (256 + )237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Courier New" pitchFamily="49" charset="0"/>
              </a:rPr>
              <a:t>– перенос указывает, что произошло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беззнаковое</a:t>
            </a:r>
            <a:r>
              <a:rPr lang="ru-RU" sz="2000" smtClean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переполнение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85875" y="1428750"/>
            <a:ext cx="333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+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5875" y="2071688"/>
            <a:ext cx="2214563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5214938" y="1071563"/>
            <a:ext cx="36433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200">
                <a:latin typeface="Corbel" pitchFamily="34" charset="0"/>
              </a:rPr>
              <a:t>    </a:t>
            </a:r>
            <a:r>
              <a:rPr lang="ru-RU" sz="2400" b="1">
                <a:latin typeface="Courier New" pitchFamily="49" charset="0"/>
                <a:cs typeface="Courier New" pitchFamily="49" charset="0"/>
              </a:rPr>
              <a:t>0:1111111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>
                <a:latin typeface="Courier New" pitchFamily="49" charset="0"/>
                <a:cs typeface="Courier New" pitchFamily="49" charset="0"/>
              </a:rPr>
              <a:t>  0:0000010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>
                <a:latin typeface="Courier New" pitchFamily="49" charset="0"/>
                <a:cs typeface="Courier New" pitchFamily="49" charset="0"/>
              </a:rPr>
              <a:t>  1:0000001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>
                <a:latin typeface="Calibri" pitchFamily="34" charset="0"/>
                <a:cs typeface="Courier New" pitchFamily="49" charset="0"/>
              </a:rPr>
              <a:t>перенос = 0, переполнение = 1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Числа со знаком:</a:t>
            </a:r>
            <a:r>
              <a:rPr lang="ru-RU" sz="2000">
                <a:latin typeface="Calibri" pitchFamily="34" charset="0"/>
                <a:cs typeface="Courier New" pitchFamily="49" charset="0"/>
              </a:rPr>
              <a:t> 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>
                <a:latin typeface="Courier New" pitchFamily="49" charset="0"/>
                <a:cs typeface="Courier New" pitchFamily="49" charset="0"/>
              </a:rPr>
              <a:t>127 + 2 =(256) - 127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000">
                <a:latin typeface="Calibri" pitchFamily="34" charset="0"/>
                <a:cs typeface="Courier New" pitchFamily="49" charset="0"/>
              </a:rPr>
              <a:t> – </a:t>
            </a:r>
            <a:r>
              <a:rPr lang="ru-RU" sz="2000" i="1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знаковое</a:t>
            </a:r>
            <a:r>
              <a:rPr lang="ru-RU" sz="200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ru-RU" sz="2000" i="1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переполнение</a:t>
            </a:r>
            <a:endParaRPr lang="ru-RU" sz="2000">
              <a:latin typeface="Calibri" pitchFamily="34" charset="0"/>
              <a:cs typeface="Courier New" pitchFamily="49" charset="0"/>
            </a:endParaRP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Числа без знака: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>
                <a:latin typeface="Calibri" pitchFamily="34" charset="0"/>
                <a:cs typeface="Courier New" pitchFamily="49" charset="0"/>
              </a:rPr>
              <a:t>127 + 2 = 129 </a:t>
            </a:r>
          </a:p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>
                <a:latin typeface="Calibri" pitchFamily="34" charset="0"/>
                <a:cs typeface="Courier New" pitchFamily="49" charset="0"/>
              </a:rPr>
              <a:t>– переполнение не имеет смысла, ошибки нет</a:t>
            </a:r>
            <a:endParaRPr lang="ru-RU" sz="2400" b="1" i="1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00688" y="1428750"/>
            <a:ext cx="333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+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214938" y="2071688"/>
            <a:ext cx="2214562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7" grpId="0" uiExpand="1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00125" y="285750"/>
            <a:ext cx="8385175" cy="1096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Конечное представление действительных чисел: арифметика погрешностей </a:t>
            </a:r>
          </a:p>
        </p:txBody>
      </p:sp>
      <p:sp>
        <p:nvSpPr>
          <p:cNvPr id="51202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00113" y="1484313"/>
            <a:ext cx="8007350" cy="2952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Любой действительный интервал содержит бесконечное множество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чисел. Для представления в конечной памяти  применяется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дискретизация интервала: разбиение его на достаточно малые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подынтервалы, в каждом из которых все числа сводятся 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одному и тому же 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числу-представителю,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становясь, таким образом,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неразличимыми. Ширина сводимого интервала определяет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максимальную 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погрешность представления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— отклонение значения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истинного числа от значения его представления.</a:t>
            </a: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grpSp>
        <p:nvGrpSpPr>
          <p:cNvPr id="51203" name="Group 4"/>
          <p:cNvGrpSpPr>
            <a:grpSpLocks/>
          </p:cNvGrpSpPr>
          <p:nvPr/>
        </p:nvGrpSpPr>
        <p:grpSpPr bwMode="auto">
          <a:xfrm>
            <a:off x="1476375" y="4581525"/>
            <a:ext cx="6072188" cy="1039813"/>
            <a:chOff x="1350" y="3060"/>
            <a:chExt cx="3825" cy="655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350" y="3330"/>
              <a:ext cx="3825" cy="1"/>
            </a:xfrm>
            <a:prstGeom prst="line">
              <a:avLst/>
            </a:prstGeom>
            <a:ln w="254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1531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2341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3331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4186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4950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Блок-схема: узел 20"/>
            <p:cNvSpPr/>
            <p:nvPr/>
          </p:nvSpPr>
          <p:spPr>
            <a:xfrm>
              <a:off x="2790" y="3285"/>
              <a:ext cx="45" cy="9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3240" y="3285"/>
              <a:ext cx="39" cy="84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212" name="TextBox 23"/>
            <p:cNvSpPr txBox="1">
              <a:spLocks noChangeArrowheads="1"/>
            </p:cNvSpPr>
            <p:nvPr/>
          </p:nvSpPr>
          <p:spPr bwMode="auto">
            <a:xfrm>
              <a:off x="2745" y="3060"/>
              <a:ext cx="16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</a:t>
              </a:r>
              <a:endParaRPr lang="ru-RU" sz="2000" i="1"/>
            </a:p>
          </p:txBody>
        </p:sp>
        <p:sp>
          <p:nvSpPr>
            <p:cNvPr id="51213" name="TextBox 24"/>
            <p:cNvSpPr txBox="1">
              <a:spLocks noChangeArrowheads="1"/>
            </p:cNvSpPr>
            <p:nvPr/>
          </p:nvSpPr>
          <p:spPr bwMode="auto">
            <a:xfrm>
              <a:off x="3195" y="3060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</a:t>
              </a:r>
              <a:endParaRPr lang="ru-RU" sz="2000" i="1"/>
            </a:p>
          </p:txBody>
        </p:sp>
        <p:sp>
          <p:nvSpPr>
            <p:cNvPr id="51214" name="TextBox 25"/>
            <p:cNvSpPr txBox="1">
              <a:spLocks noChangeArrowheads="1"/>
            </p:cNvSpPr>
            <p:nvPr/>
          </p:nvSpPr>
          <p:spPr bwMode="auto">
            <a:xfrm>
              <a:off x="2925" y="3465"/>
              <a:ext cx="1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  <p:cxnSp>
          <p:nvCxnSpPr>
            <p:cNvPr id="28" name="Скругленная соединительная линия 27"/>
            <p:cNvCxnSpPr>
              <a:stCxn id="21" idx="5"/>
              <a:endCxn id="22" idx="3"/>
            </p:cNvCxnSpPr>
            <p:nvPr/>
          </p:nvCxnSpPr>
          <p:spPr>
            <a:xfrm rot="5400000" flipH="1" flipV="1">
              <a:off x="3038" y="3151"/>
              <a:ext cx="5" cy="418"/>
            </a:xfrm>
            <a:prstGeom prst="curvedConnector3">
              <a:avLst>
                <a:gd name="adj1" fmla="val -306955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6334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Первый способ разбиения</a:t>
            </a:r>
          </a:p>
        </p:txBody>
      </p:sp>
      <p:sp>
        <p:nvSpPr>
          <p:cNvPr id="53250" name="Rectangle 3"/>
          <p:cNvSpPr>
            <a:spLocks noGrp="1"/>
          </p:cNvSpPr>
          <p:nvPr>
            <p:ph type="body" idx="1"/>
          </p:nvPr>
        </p:nvSpPr>
        <p:spPr>
          <a:xfrm>
            <a:off x="1258888" y="1052513"/>
            <a:ext cx="7499350" cy="1944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Усечение дробной части числа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после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некоторого разряда –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Получаемый представитель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имеет не более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значащих цифр в дробной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части и представляет все числа из интервала [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+ ε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где </a:t>
            </a: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800" i="1" baseline="300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максимальная абсолютная погрешность, равная расстоянию между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представителями, равномерная вдоль всей числовой оси.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grpSp>
        <p:nvGrpSpPr>
          <p:cNvPr id="53251" name="Group 4"/>
          <p:cNvGrpSpPr>
            <a:grpSpLocks/>
          </p:cNvGrpSpPr>
          <p:nvPr/>
        </p:nvGrpSpPr>
        <p:grpSpPr bwMode="auto">
          <a:xfrm>
            <a:off x="1835150" y="3141663"/>
            <a:ext cx="6072188" cy="1039812"/>
            <a:chOff x="1350" y="3060"/>
            <a:chExt cx="3825" cy="655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50" y="3330"/>
              <a:ext cx="3825" cy="1"/>
            </a:xfrm>
            <a:prstGeom prst="line">
              <a:avLst/>
            </a:prstGeom>
            <a:ln w="254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1531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2341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330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4186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4950" y="3329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Блок-схема: узел 9"/>
            <p:cNvSpPr/>
            <p:nvPr/>
          </p:nvSpPr>
          <p:spPr>
            <a:xfrm>
              <a:off x="2430" y="3285"/>
              <a:ext cx="45" cy="9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 flipH="1">
              <a:off x="3375" y="3330"/>
              <a:ext cx="45" cy="45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260" name="TextBox 11"/>
            <p:cNvSpPr txBox="1">
              <a:spLocks noChangeArrowheads="1"/>
            </p:cNvSpPr>
            <p:nvPr/>
          </p:nvSpPr>
          <p:spPr bwMode="auto">
            <a:xfrm>
              <a:off x="2385" y="3060"/>
              <a:ext cx="16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</a:t>
              </a:r>
              <a:endParaRPr lang="ru-RU" sz="2000" i="1"/>
            </a:p>
          </p:txBody>
        </p:sp>
        <p:sp>
          <p:nvSpPr>
            <p:cNvPr id="53261" name="TextBox 12"/>
            <p:cNvSpPr txBox="1">
              <a:spLocks noChangeArrowheads="1"/>
            </p:cNvSpPr>
            <p:nvPr/>
          </p:nvSpPr>
          <p:spPr bwMode="auto">
            <a:xfrm>
              <a:off x="3195" y="3060"/>
              <a:ext cx="3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r+</a:t>
              </a:r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  <p:sp>
          <p:nvSpPr>
            <p:cNvPr id="53262" name="TextBox 13"/>
            <p:cNvSpPr txBox="1">
              <a:spLocks noChangeArrowheads="1"/>
            </p:cNvSpPr>
            <p:nvPr/>
          </p:nvSpPr>
          <p:spPr bwMode="auto">
            <a:xfrm>
              <a:off x="2925" y="3465"/>
              <a:ext cx="1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  <p:cxnSp>
          <p:nvCxnSpPr>
            <p:cNvPr id="15" name="Скругленная соединительная линия 14"/>
            <p:cNvCxnSpPr>
              <a:stCxn id="10" idx="5"/>
              <a:endCxn id="11" idx="3"/>
            </p:cNvCxnSpPr>
            <p:nvPr/>
          </p:nvCxnSpPr>
          <p:spPr>
            <a:xfrm rot="16200000" flipH="1">
              <a:off x="2937" y="2896"/>
              <a:ext cx="6" cy="945"/>
            </a:xfrm>
            <a:prstGeom prst="curvedConnector3">
              <a:avLst>
                <a:gd name="adj1" fmla="val 238505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14313"/>
            <a:ext cx="8385175" cy="571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Представление числовой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информации </a:t>
            </a:r>
            <a:r>
              <a:rPr lang="ru-RU" sz="2800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в ЭВМ 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714375"/>
            <a:ext cx="8007350" cy="6143625"/>
          </a:xfrm>
        </p:spPr>
        <p:txBody>
          <a:bodyPr/>
          <a:lstStyle/>
          <a:p>
            <a:pPr marL="0" indent="282575" algn="just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Память компьютера, отводимую для хранения числа или другого элемента данных в числовом коде, удобно описать моделью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разрядной</a:t>
            </a:r>
            <a:r>
              <a:rPr lang="ru-RU" sz="2000" i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сетки</a:t>
            </a:r>
            <a:r>
              <a:rPr lang="ru-RU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— массива (линейной таблицы) </a:t>
            </a:r>
            <a:r>
              <a:rPr lang="en-US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b</a:t>
            </a:r>
            <a:r>
              <a:rPr lang="ru-RU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-</a:t>
            </a: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ичных разрядов,  имеющего постоянные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размер</a:t>
            </a:r>
            <a:r>
              <a:rPr lang="ru-RU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k </a:t>
            </a: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и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формат</a:t>
            </a:r>
            <a:r>
              <a:rPr lang="ru-RU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определяющий смысл  отдельных разрядов.</a:t>
            </a:r>
            <a:endParaRPr lang="en-US" sz="200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282575" algn="just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Размер разрядной сетки обычно равен или кратен размеру машинного слова и размеру минимальной порции данных, обрабатываемой одной командой процессора. Эти константы определяются архитектурой процессора и количеством разрядов, которые могут передаваться одновременно от процессора к памяти или обратно по шине данных. В большинстве компьютеров эти единицы кратны 1 байту.</a:t>
            </a:r>
          </a:p>
          <a:p>
            <a:pPr marL="0" indent="282575" algn="just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Формат разрядной сетки и правила выполнения арифметических операций определяются архитектурой процессора. В языках программирования манипулирование числами разного  формата реализуется через различные </a:t>
            </a:r>
            <a:r>
              <a:rPr lang="ru-RU" sz="2000" i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числовые типы данных.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Второй способ разбиения</a:t>
            </a:r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>
          <a:xfrm>
            <a:off x="1403350" y="1125538"/>
            <a:ext cx="7499350" cy="2590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Усечение после разряда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 округлением по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k-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1-му — приводит к представлению числом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симметричного интервала [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- ε...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+ 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baseline="300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/2, и дает вдвое меньшую оценку максимальной абсолютной погрешности при том же расстоянии между представителями.</a:t>
            </a:r>
          </a:p>
          <a:p>
            <a:pPr>
              <a:buFont typeface="Wingdings 2" pitchFamily="18" charset="2"/>
              <a:buNone/>
            </a:pPr>
            <a:endParaRPr lang="ru-RU" sz="2400" smtClean="0"/>
          </a:p>
        </p:txBody>
      </p:sp>
      <p:grpSp>
        <p:nvGrpSpPr>
          <p:cNvPr id="55299" name="Group 4"/>
          <p:cNvGrpSpPr>
            <a:grpSpLocks/>
          </p:cNvGrpSpPr>
          <p:nvPr/>
        </p:nvGrpSpPr>
        <p:grpSpPr bwMode="auto">
          <a:xfrm>
            <a:off x="2124075" y="3933825"/>
            <a:ext cx="6072188" cy="1182688"/>
            <a:chOff x="1395" y="3015"/>
            <a:chExt cx="3825" cy="745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95" y="3330"/>
              <a:ext cx="3825" cy="1"/>
            </a:xfrm>
            <a:prstGeom prst="line">
              <a:avLst/>
            </a:prstGeom>
            <a:ln w="254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153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234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33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4185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495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Блок-схема: узел 9"/>
            <p:cNvSpPr/>
            <p:nvPr/>
          </p:nvSpPr>
          <p:spPr>
            <a:xfrm>
              <a:off x="2880" y="3285"/>
              <a:ext cx="45" cy="9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375" y="3285"/>
              <a:ext cx="45" cy="90"/>
            </a:xfrm>
            <a:prstGeom prst="flowChartConnector">
              <a:avLst/>
            </a:prstGeom>
            <a:solidFill>
              <a:srgbClr val="0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308" name="TextBox 11"/>
            <p:cNvSpPr txBox="1">
              <a:spLocks noChangeArrowheads="1"/>
            </p:cNvSpPr>
            <p:nvPr/>
          </p:nvSpPr>
          <p:spPr bwMode="auto">
            <a:xfrm>
              <a:off x="2790" y="3060"/>
              <a:ext cx="16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</a:t>
              </a:r>
              <a:endParaRPr lang="ru-RU" sz="2000" i="1"/>
            </a:p>
          </p:txBody>
        </p:sp>
        <p:sp>
          <p:nvSpPr>
            <p:cNvPr id="55309" name="TextBox 12"/>
            <p:cNvSpPr txBox="1">
              <a:spLocks noChangeArrowheads="1"/>
            </p:cNvSpPr>
            <p:nvPr/>
          </p:nvSpPr>
          <p:spPr bwMode="auto">
            <a:xfrm>
              <a:off x="3195" y="3060"/>
              <a:ext cx="3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r+</a:t>
              </a:r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  <p:sp>
          <p:nvSpPr>
            <p:cNvPr id="55310" name="TextBox 13"/>
            <p:cNvSpPr txBox="1">
              <a:spLocks noChangeArrowheads="1"/>
            </p:cNvSpPr>
            <p:nvPr/>
          </p:nvSpPr>
          <p:spPr bwMode="auto">
            <a:xfrm>
              <a:off x="3105" y="3510"/>
              <a:ext cx="1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  <p:cxnSp>
          <p:nvCxnSpPr>
            <p:cNvPr id="15" name="Скругленная соединительная линия 14"/>
            <p:cNvCxnSpPr>
              <a:stCxn id="10" idx="5"/>
              <a:endCxn id="11" idx="3"/>
            </p:cNvCxnSpPr>
            <p:nvPr/>
          </p:nvCxnSpPr>
          <p:spPr>
            <a:xfrm rot="16200000" flipH="1">
              <a:off x="3150" y="3130"/>
              <a:ext cx="1" cy="463"/>
            </a:xfrm>
            <a:prstGeom prst="curvedConnector3">
              <a:avLst>
                <a:gd name="adj1" fmla="val 1571309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Блок-схема: узел 19"/>
            <p:cNvSpPr/>
            <p:nvPr/>
          </p:nvSpPr>
          <p:spPr>
            <a:xfrm>
              <a:off x="2385" y="3285"/>
              <a:ext cx="45" cy="9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313" name="TextBox 21"/>
            <p:cNvSpPr txBox="1">
              <a:spLocks noChangeArrowheads="1"/>
            </p:cNvSpPr>
            <p:nvPr/>
          </p:nvSpPr>
          <p:spPr bwMode="auto">
            <a:xfrm>
              <a:off x="2565" y="3510"/>
              <a:ext cx="1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  <p:cxnSp>
          <p:nvCxnSpPr>
            <p:cNvPr id="23" name="Скругленная соединительная линия 22"/>
            <p:cNvCxnSpPr>
              <a:stCxn id="20" idx="5"/>
              <a:endCxn id="10" idx="3"/>
            </p:cNvCxnSpPr>
            <p:nvPr/>
          </p:nvCxnSpPr>
          <p:spPr>
            <a:xfrm rot="16200000" flipH="1">
              <a:off x="2655" y="3130"/>
              <a:ext cx="1" cy="463"/>
            </a:xfrm>
            <a:prstGeom prst="curvedConnector3">
              <a:avLst>
                <a:gd name="adj1" fmla="val 1571309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315" name="TextBox 25"/>
            <p:cNvSpPr txBox="1">
              <a:spLocks noChangeArrowheads="1"/>
            </p:cNvSpPr>
            <p:nvPr/>
          </p:nvSpPr>
          <p:spPr bwMode="auto">
            <a:xfrm>
              <a:off x="2205" y="3015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r-</a:t>
              </a:r>
              <a:r>
                <a:rPr lang="en-US" sz="2000" i="1">
                  <a:sym typeface="Symbol" pitchFamily="18" charset="2"/>
                </a:rPr>
                <a:t></a:t>
              </a:r>
              <a:endParaRPr lang="ru-RU" sz="2000" i="1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777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Третий способ разбиения</a:t>
            </a:r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1331913" y="1052513"/>
            <a:ext cx="7499350" cy="31686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Усечение после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старших значащих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разрядов числа с округлением — приводит к неравномерным по ширине сводимым интервалам, сгущающимся вокруг нуля: число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представляет интервал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- ε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+ ε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baseline="300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baseline="3000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порядок нормализованного вещественного числа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Погрешность представления здесь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относительная,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так как зависит от абсолютной величины числа.</a:t>
            </a:r>
          </a:p>
        </p:txBody>
      </p:sp>
      <p:grpSp>
        <p:nvGrpSpPr>
          <p:cNvPr id="57347" name="Group 4"/>
          <p:cNvGrpSpPr>
            <a:grpSpLocks/>
          </p:cNvGrpSpPr>
          <p:nvPr/>
        </p:nvGrpSpPr>
        <p:grpSpPr bwMode="auto">
          <a:xfrm>
            <a:off x="1331913" y="4292600"/>
            <a:ext cx="7572375" cy="1111250"/>
            <a:chOff x="630" y="3015"/>
            <a:chExt cx="4770" cy="70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630" y="3330"/>
              <a:ext cx="4770" cy="1"/>
            </a:xfrm>
            <a:prstGeom prst="line">
              <a:avLst/>
            </a:prstGeom>
            <a:ln w="25400"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207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234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33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441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1935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Блок-схема: узел 9"/>
            <p:cNvSpPr/>
            <p:nvPr/>
          </p:nvSpPr>
          <p:spPr>
            <a:xfrm>
              <a:off x="2880" y="3285"/>
              <a:ext cx="45" cy="9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375" y="3285"/>
              <a:ext cx="39" cy="84"/>
            </a:xfrm>
            <a:prstGeom prst="flowChartConnector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356" name="TextBox 11"/>
            <p:cNvSpPr txBox="1">
              <a:spLocks noChangeArrowheads="1"/>
            </p:cNvSpPr>
            <p:nvPr/>
          </p:nvSpPr>
          <p:spPr bwMode="auto">
            <a:xfrm>
              <a:off x="2745" y="3060"/>
              <a:ext cx="16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</a:t>
              </a:r>
              <a:endParaRPr lang="ru-RU" sz="2000" i="1"/>
            </a:p>
          </p:txBody>
        </p:sp>
        <p:sp>
          <p:nvSpPr>
            <p:cNvPr id="57357" name="TextBox 12"/>
            <p:cNvSpPr txBox="1">
              <a:spLocks noChangeArrowheads="1"/>
            </p:cNvSpPr>
            <p:nvPr/>
          </p:nvSpPr>
          <p:spPr bwMode="auto">
            <a:xfrm>
              <a:off x="3195" y="3060"/>
              <a:ext cx="3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r+</a:t>
              </a:r>
              <a:r>
                <a:rPr lang="en-US" sz="2000" i="1">
                  <a:sym typeface="Symbol" pitchFamily="18" charset="2"/>
                </a:rPr>
                <a:t></a:t>
              </a:r>
              <a:r>
                <a:rPr lang="en-US" sz="2000" i="1" baseline="-25000">
                  <a:sym typeface="Symbol" pitchFamily="18" charset="2"/>
                </a:rPr>
                <a:t>r</a:t>
              </a:r>
              <a:endParaRPr lang="ru-RU" sz="2000" i="1"/>
            </a:p>
          </p:txBody>
        </p:sp>
        <p:sp>
          <p:nvSpPr>
            <p:cNvPr id="57358" name="TextBox 13"/>
            <p:cNvSpPr txBox="1">
              <a:spLocks noChangeArrowheads="1"/>
            </p:cNvSpPr>
            <p:nvPr/>
          </p:nvSpPr>
          <p:spPr bwMode="auto">
            <a:xfrm>
              <a:off x="3060" y="3465"/>
              <a:ext cx="2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ym typeface="Symbol" pitchFamily="18" charset="2"/>
                </a:rPr>
                <a:t></a:t>
              </a:r>
              <a:r>
                <a:rPr lang="en-US" sz="2000" i="1" baseline="-25000">
                  <a:sym typeface="Symbol" pitchFamily="18" charset="2"/>
                </a:rPr>
                <a:t>r</a:t>
              </a:r>
              <a:endParaRPr lang="ru-RU" sz="2000" i="1"/>
            </a:p>
          </p:txBody>
        </p:sp>
        <p:cxnSp>
          <p:nvCxnSpPr>
            <p:cNvPr id="15" name="Скругленная соединительная линия 14"/>
            <p:cNvCxnSpPr>
              <a:stCxn id="10" idx="5"/>
              <a:endCxn id="11" idx="3"/>
            </p:cNvCxnSpPr>
            <p:nvPr/>
          </p:nvCxnSpPr>
          <p:spPr>
            <a:xfrm rot="5400000" flipH="1" flipV="1">
              <a:off x="3147" y="3128"/>
              <a:ext cx="5" cy="463"/>
            </a:xfrm>
            <a:prstGeom prst="curvedConnector3">
              <a:avLst>
                <a:gd name="adj1" fmla="val -306955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189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198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62" name="TextBox 19"/>
            <p:cNvSpPr txBox="1">
              <a:spLocks noChangeArrowheads="1"/>
            </p:cNvSpPr>
            <p:nvPr/>
          </p:nvSpPr>
          <p:spPr bwMode="auto">
            <a:xfrm>
              <a:off x="2250" y="3060"/>
              <a:ext cx="3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r-</a:t>
              </a:r>
              <a:r>
                <a:rPr lang="en-US" sz="2000" i="1">
                  <a:sym typeface="Symbol" pitchFamily="18" charset="2"/>
                </a:rPr>
                <a:t></a:t>
              </a:r>
              <a:r>
                <a:rPr lang="en-US" sz="2000" i="1" baseline="-25000">
                  <a:sym typeface="Symbol" pitchFamily="18" charset="2"/>
                </a:rPr>
                <a:t>r</a:t>
              </a:r>
              <a:endParaRPr lang="ru-RU" sz="2000" i="1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2430" y="3285"/>
              <a:ext cx="45" cy="9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364" name="TextBox 22"/>
            <p:cNvSpPr txBox="1">
              <a:spLocks noChangeArrowheads="1"/>
            </p:cNvSpPr>
            <p:nvPr/>
          </p:nvSpPr>
          <p:spPr bwMode="auto">
            <a:xfrm>
              <a:off x="2610" y="3465"/>
              <a:ext cx="2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>
                  <a:sym typeface="Symbol" pitchFamily="18" charset="2"/>
                </a:rPr>
                <a:t></a:t>
              </a:r>
              <a:r>
                <a:rPr lang="en-US" sz="2000" i="1" baseline="-25000">
                  <a:sym typeface="Symbol" pitchFamily="18" charset="2"/>
                </a:rPr>
                <a:t>r</a:t>
              </a:r>
              <a:endParaRPr lang="ru-RU" sz="2000" i="1"/>
            </a:p>
          </p:txBody>
        </p:sp>
        <p:cxnSp>
          <p:nvCxnSpPr>
            <p:cNvPr id="24" name="Скругленная соединительная линия 23"/>
            <p:cNvCxnSpPr>
              <a:stCxn id="21" idx="5"/>
              <a:endCxn id="10" idx="4"/>
            </p:cNvCxnSpPr>
            <p:nvPr/>
          </p:nvCxnSpPr>
          <p:spPr>
            <a:xfrm rot="16200000" flipH="1">
              <a:off x="2679" y="3152"/>
              <a:ext cx="13" cy="434"/>
            </a:xfrm>
            <a:prstGeom prst="curvedConnector3">
              <a:avLst>
                <a:gd name="adj1" fmla="val 119252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1845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1755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144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69" name="TextBox 28"/>
            <p:cNvSpPr txBox="1">
              <a:spLocks noChangeArrowheads="1"/>
            </p:cNvSpPr>
            <p:nvPr/>
          </p:nvSpPr>
          <p:spPr bwMode="auto">
            <a:xfrm>
              <a:off x="1890" y="3015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/>
                <a:t>0</a:t>
              </a:r>
              <a:endParaRPr lang="ru-RU" sz="2000" i="1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631" y="3330"/>
              <a:ext cx="180" cy="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5" name="Rectangle 4"/>
          <p:cNvSpPr>
            <a:spLocks noChangeArrowheads="1"/>
          </p:cNvSpPr>
          <p:nvPr/>
        </p:nvSpPr>
        <p:spPr bwMode="auto">
          <a:xfrm>
            <a:off x="1071563" y="642938"/>
            <a:ext cx="69119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Погрешности, возникающие при представлении действительных чисел, растут при любых арифметических операциях над ними, как видно из следующих формул:</a:t>
            </a: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Пусть                                         ,тогда</a:t>
            </a: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Растущая недостоверность вычислений с действительными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числами приводит к необходимости предварительного анализа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расчетных фор­мул с оценкой максимальной погрешности, а также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специальной организации вычислений, минимизирующей ее.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Например, вычисление вы­ражения (а +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Ь)* (с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дает меньшую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погрешность при раскрытии скобок, а выражения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(а/Ь)*(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— при 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перегруппировке в одну дробь.</a:t>
            </a: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8611" name="Object 7"/>
          <p:cNvGraphicFramePr>
            <a:graphicFrameLocks noChangeAspect="1"/>
          </p:cNvGraphicFramePr>
          <p:nvPr/>
        </p:nvGraphicFramePr>
        <p:xfrm>
          <a:off x="1785938" y="1643063"/>
          <a:ext cx="2286000" cy="461962"/>
        </p:xfrm>
        <a:graphic>
          <a:graphicData uri="http://schemas.openxmlformats.org/presentationml/2006/ole">
            <p:oleObj spid="_x0000_s68611" name="Equation" r:id="rId4" imgW="1384200" imgH="279360" progId="Equation.DSMT4">
              <p:embed/>
            </p:oleObj>
          </a:graphicData>
        </a:graphic>
      </p:graphicFrame>
      <p:graphicFrame>
        <p:nvGraphicFramePr>
          <p:cNvPr id="68612" name="Object 8"/>
          <p:cNvGraphicFramePr>
            <a:graphicFrameLocks noChangeAspect="1"/>
          </p:cNvGraphicFramePr>
          <p:nvPr/>
        </p:nvGraphicFramePr>
        <p:xfrm>
          <a:off x="5105400" y="2349500"/>
          <a:ext cx="914400" cy="198438"/>
        </p:xfrm>
        <a:graphic>
          <a:graphicData uri="http://schemas.openxmlformats.org/presentationml/2006/ole">
            <p:oleObj spid="_x0000_s68612" name="Equation" r:id="rId5" imgW="914400" imgH="198720" progId="Equation.DSMT4">
              <p:embed/>
            </p:oleObj>
          </a:graphicData>
        </a:graphic>
      </p:graphicFrame>
      <p:graphicFrame>
        <p:nvGraphicFramePr>
          <p:cNvPr id="68613" name="Object 9"/>
          <p:cNvGraphicFramePr>
            <a:graphicFrameLocks noChangeAspect="1"/>
          </p:cNvGraphicFramePr>
          <p:nvPr/>
        </p:nvGraphicFramePr>
        <p:xfrm>
          <a:off x="1214438" y="2214563"/>
          <a:ext cx="3000375" cy="496887"/>
        </p:xfrm>
        <a:graphic>
          <a:graphicData uri="http://schemas.openxmlformats.org/presentationml/2006/ole">
            <p:oleObj spid="_x0000_s68613" name="Equation" r:id="rId6" imgW="1688760" imgH="279360" progId="Equation.DSMT4">
              <p:embed/>
            </p:oleObj>
          </a:graphicData>
        </a:graphic>
      </p:graphicFrame>
      <p:graphicFrame>
        <p:nvGraphicFramePr>
          <p:cNvPr id="68614" name="Object 10"/>
          <p:cNvGraphicFramePr>
            <a:graphicFrameLocks noChangeAspect="1"/>
          </p:cNvGraphicFramePr>
          <p:nvPr/>
        </p:nvGraphicFramePr>
        <p:xfrm>
          <a:off x="1285875" y="2857500"/>
          <a:ext cx="6591300" cy="500063"/>
        </p:xfrm>
        <a:graphic>
          <a:graphicData uri="http://schemas.openxmlformats.org/presentationml/2006/ole">
            <p:oleObj spid="_x0000_s68614" name="Equation" r:id="rId7" imgW="3682800" imgH="279360" progId="Equation.DSMT4">
              <p:embed/>
            </p:oleObj>
          </a:graphicData>
        </a:graphic>
      </p:graphicFrame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1258888" y="188913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Арифметика погрешностей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1563" y="214313"/>
            <a:ext cx="8385175" cy="5921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Формат с фиксированной точкой </a:t>
            </a:r>
          </a:p>
        </p:txBody>
      </p:sp>
      <p:sp>
        <p:nvSpPr>
          <p:cNvPr id="70658" name="Rectangle 5"/>
          <p:cNvSpPr>
            <a:spLocks noChangeArrowheads="1"/>
          </p:cNvSpPr>
          <p:nvPr/>
        </p:nvSpPr>
        <p:spPr bwMode="auto">
          <a:xfrm>
            <a:off x="1038225" y="857250"/>
            <a:ext cx="810577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Модель действительных чисел с фиксированной точкой аналогична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представлению целых чисел со знаком: под хранение целой и дробной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части отводится известное число битов, т. е. привязка номеров разрядов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числа к разрядам сетки фиксирована и позиция разделяющей двоичной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точки известна. Разряды отсутствующих цифр заполняются незначащими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нулями слева в целой части и справа в дробной. Отрицательные числа могут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храниться в дополнительном коде.</a:t>
            </a:r>
          </a:p>
        </p:txBody>
      </p:sp>
      <p:sp>
        <p:nvSpPr>
          <p:cNvPr id="70659" name="Rectangle 9"/>
          <p:cNvSpPr>
            <a:spLocks noChangeArrowheads="1"/>
          </p:cNvSpPr>
          <p:nvPr/>
        </p:nvSpPr>
        <p:spPr bwMode="auto">
          <a:xfrm>
            <a:off x="1000125" y="3643313"/>
            <a:ext cx="69389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Погрешность представления в данной модели равномерна: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i="1" baseline="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/2.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Арифметические операции над числами с фиксированной точкой можно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выполнять поразрядно, рассматривая их без точки, как знаковые целые.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После умножения точка ставится перед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i="1" baseline="-25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-й цифрой результата справа,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младшие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i="1" baseline="-25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разрядов отбрасываются, причем по старшему из них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выполняется округление младшей цифры результата.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3286124"/>
            <a:ext cx="5770547" cy="3895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.011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0111</a:t>
            </a:r>
            <a:r>
              <a:rPr lang="ru-RU" sz="1800" strike="sngStrike" dirty="0">
                <a:latin typeface="Times New Roman" pitchFamily="18" charset="0"/>
                <a:cs typeface="Times New Roman" pitchFamily="18" charset="0"/>
              </a:rPr>
              <a:t>001111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усечение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trike="sngStrike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0661" name="Группа 55"/>
          <p:cNvGrpSpPr>
            <a:grpSpLocks/>
          </p:cNvGrpSpPr>
          <p:nvPr/>
        </p:nvGrpSpPr>
        <p:grpSpPr bwMode="auto">
          <a:xfrm>
            <a:off x="1071563" y="2643188"/>
            <a:ext cx="6858000" cy="642937"/>
            <a:chOff x="1071538" y="2643182"/>
            <a:chExt cx="6858048" cy="642942"/>
          </a:xfrm>
        </p:grpSpPr>
        <p:sp>
          <p:nvSpPr>
            <p:cNvPr id="70662" name="TextBox 11"/>
            <p:cNvSpPr txBox="1">
              <a:spLocks noChangeArrowheads="1"/>
            </p:cNvSpPr>
            <p:nvPr/>
          </p:nvSpPr>
          <p:spPr bwMode="auto">
            <a:xfrm>
              <a:off x="1785918" y="2714620"/>
              <a:ext cx="6960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1200" i="1">
                  <a:latin typeface="Times New Roman" pitchFamily="18" charset="0"/>
                  <a:cs typeface="Times New Roman" pitchFamily="18" charset="0"/>
                </a:rPr>
                <a:t>ц</a:t>
              </a:r>
              <a:r>
                <a:rPr lang="en-US" i="1">
                  <a:latin typeface="Times New Roman" pitchFamily="18" charset="0"/>
                  <a:cs typeface="Times New Roman" pitchFamily="18" charset="0"/>
                </a:rPr>
                <a:t> =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 7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663" name="TextBox 12"/>
            <p:cNvSpPr txBox="1">
              <a:spLocks noChangeArrowheads="1"/>
            </p:cNvSpPr>
            <p:nvPr/>
          </p:nvSpPr>
          <p:spPr bwMode="auto">
            <a:xfrm>
              <a:off x="7643834" y="2643182"/>
              <a:ext cx="227847" cy="357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071538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800" dirty="0"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500166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928794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57422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786050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214678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643306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071934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4500562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929190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357818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786446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6215074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643702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072330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500958" y="3000372"/>
              <a:ext cx="428628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/>
            </a:p>
          </p:txBody>
        </p:sp>
        <p:sp>
          <p:nvSpPr>
            <p:cNvPr id="70680" name="TextBox 52"/>
            <p:cNvSpPr txBox="1">
              <a:spLocks noChangeArrowheads="1"/>
            </p:cNvSpPr>
            <p:nvPr/>
          </p:nvSpPr>
          <p:spPr bwMode="auto">
            <a:xfrm>
              <a:off x="1142976" y="2714620"/>
              <a:ext cx="3898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Times New Roman" pitchFamily="18" charset="0"/>
                  <a:cs typeface="Times New Roman" pitchFamily="18" charset="0"/>
                </a:rPr>
                <a:t>15</a:t>
              </a:r>
            </a:p>
          </p:txBody>
        </p:sp>
        <p:sp>
          <p:nvSpPr>
            <p:cNvPr id="70681" name="TextBox 53"/>
            <p:cNvSpPr txBox="1">
              <a:spLocks noChangeArrowheads="1"/>
            </p:cNvSpPr>
            <p:nvPr/>
          </p:nvSpPr>
          <p:spPr bwMode="auto">
            <a:xfrm>
              <a:off x="4286248" y="2714620"/>
              <a:ext cx="54373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Times New Roman" pitchFamily="18" charset="0"/>
                  <a:cs typeface="Times New Roman" pitchFamily="18" charset="0"/>
                </a:rPr>
                <a:t>8   7</a:t>
              </a:r>
            </a:p>
          </p:txBody>
        </p:sp>
        <p:sp>
          <p:nvSpPr>
            <p:cNvPr id="70682" name="Прямоугольник 54"/>
            <p:cNvSpPr>
              <a:spLocks noChangeArrowheads="1"/>
            </p:cNvSpPr>
            <p:nvPr/>
          </p:nvSpPr>
          <p:spPr bwMode="auto">
            <a:xfrm>
              <a:off x="5572132" y="2714620"/>
              <a:ext cx="7232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1400" i="1"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en-US" i="1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ru-RU"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4"/>
          <p:cNvSpPr>
            <a:spLocks noChangeArrowheads="1"/>
          </p:cNvSpPr>
          <p:nvPr/>
        </p:nvSpPr>
        <p:spPr bwMode="auto">
          <a:xfrm>
            <a:off x="971550" y="1281113"/>
            <a:ext cx="7958138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Для деления ненулевое делимое сдвигается влево на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позиций до появления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первой единицы в старшем разряде сетки, а делитель — влево на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позиций,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до получения максимального числа, которое меньше делимого.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 =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+ 1 определяет количество значащих цифр перед точкой в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результате (или количество ведущих нулей в дробной части, если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 &lt;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0).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 &gt;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baseline="-2500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, деление заведомо даст слишком большое частное (переполнение);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 &lt; -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i="1" baseline="-25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1, результатом будет машинный ноль.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Деление можно выполнять «столбиком» (вычитанием делителя со сдвигом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остатка влево) до получения </a:t>
            </a:r>
            <a:r>
              <a:rPr lang="ru-RU" sz="1800" i="1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8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800" baseline="-25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+1 цифр результата (последняя цифра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используется для округления). Заметим, что при выполнении округления </a:t>
            </a:r>
          </a:p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также возможно переполнение.</a:t>
            </a: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042988" y="404813"/>
            <a:ext cx="7273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Деление действительных чисел в формате с фиксированной точкой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1563" y="214313"/>
            <a:ext cx="8385175" cy="7366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Диапазон представления чисел в формате с фиксированной точкой</a:t>
            </a:r>
          </a:p>
        </p:txBody>
      </p:sp>
      <p:sp>
        <p:nvSpPr>
          <p:cNvPr id="74754" name="Rectangle 5"/>
          <p:cNvSpPr>
            <a:spLocks noChangeArrowheads="1"/>
          </p:cNvSpPr>
          <p:nvPr/>
        </p:nvSpPr>
        <p:spPr bwMode="auto">
          <a:xfrm>
            <a:off x="1476375" y="1524000"/>
            <a:ext cx="6767513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k –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количество разрядов под целую часть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µ –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количество разрядов под дробную часть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 i="1">
                <a:latin typeface="Times New Roman" pitchFamily="18" charset="0"/>
              </a:rPr>
              <a:t>N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/>
              <a:t>—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число, которое можно представить в такой разрядной сетке: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en-US" sz="24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≤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| ≤2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-2</a:t>
            </a:r>
            <a:r>
              <a:rPr lang="en-US" sz="24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µ</a:t>
            </a:r>
          </a:p>
          <a:p>
            <a:endParaRPr lang="ru-RU"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0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42988" y="188913"/>
            <a:ext cx="8385175" cy="5762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Формат с плавающей точкой</a:t>
            </a: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6802" name="Rectangle 6"/>
          <p:cNvSpPr>
            <a:spLocks noChangeArrowheads="1"/>
          </p:cNvSpPr>
          <p:nvPr/>
        </p:nvSpPr>
        <p:spPr bwMode="auto">
          <a:xfrm>
            <a:off x="971550" y="731838"/>
            <a:ext cx="817245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Модель действительных чисел с плавающей точкой служит для представления чисел с максимальной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относительной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точностью, измеряемой количеством хранимых значащих цифр действительного числа. Для этого используется запись числа в </a:t>
            </a:r>
            <a:r>
              <a:rPr lang="ru-RU" sz="20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нормализованной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форме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= ±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baseline="300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где   1 =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aseline="30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&lt; т &lt;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форма 1)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либо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i="1">
                <a:latin typeface="Times New Roman" pitchFamily="18" charset="0"/>
              </a:rPr>
              <a:t>	R</a:t>
            </a:r>
            <a:r>
              <a:rPr lang="ru-RU" sz="2000" i="1">
                <a:latin typeface="Times New Roman" pitchFamily="18" charset="0"/>
              </a:rPr>
              <a:t> = ±</a:t>
            </a:r>
            <a:r>
              <a:rPr lang="en-US" sz="2000" i="1">
                <a:latin typeface="Times New Roman" pitchFamily="18" charset="0"/>
              </a:rPr>
              <a:t>m</a:t>
            </a:r>
            <a:r>
              <a:rPr lang="ru-RU" sz="2000" i="1">
                <a:latin typeface="Times New Roman" pitchFamily="18" charset="0"/>
              </a:rPr>
              <a:t>*</a:t>
            </a:r>
            <a:r>
              <a:rPr lang="en-US" sz="2000" i="1">
                <a:latin typeface="Times New Roman" pitchFamily="18" charset="0"/>
              </a:rPr>
              <a:t>b</a:t>
            </a:r>
            <a:r>
              <a:rPr lang="en-US" sz="2000" i="1" baseline="30000">
                <a:latin typeface="Times New Roman" pitchFamily="18" charset="0"/>
              </a:rPr>
              <a:t>p</a:t>
            </a:r>
            <a:r>
              <a:rPr lang="ru-RU" sz="2000" i="1">
                <a:latin typeface="Times New Roman" pitchFamily="18" charset="0"/>
              </a:rPr>
              <a:t>,   </a:t>
            </a:r>
            <a:r>
              <a:rPr lang="ru-RU" sz="2000">
                <a:latin typeface="Times New Roman" pitchFamily="18" charset="0"/>
              </a:rPr>
              <a:t>где    0</a:t>
            </a:r>
            <a:r>
              <a:rPr lang="ru-RU" sz="2000" i="1">
                <a:latin typeface="Times New Roman" pitchFamily="18" charset="0"/>
              </a:rPr>
              <a:t> &lt; т &lt; </a:t>
            </a:r>
            <a:r>
              <a:rPr lang="en-US" sz="2000" i="1">
                <a:latin typeface="Times New Roman" pitchFamily="18" charset="0"/>
              </a:rPr>
              <a:t>b</a:t>
            </a:r>
            <a:r>
              <a:rPr lang="ru-RU" sz="2000" baseline="30000">
                <a:latin typeface="Times New Roman" pitchFamily="18" charset="0"/>
              </a:rPr>
              <a:t>0</a:t>
            </a:r>
            <a:r>
              <a:rPr lang="ru-RU" sz="2000" i="1">
                <a:latin typeface="Times New Roman" pitchFamily="18" charset="0"/>
              </a:rPr>
              <a:t>,</a:t>
            </a:r>
            <a:r>
              <a:rPr lang="en-US" sz="2000" i="1">
                <a:latin typeface="Times New Roman" pitchFamily="18" charset="0"/>
              </a:rPr>
              <a:t>    </a:t>
            </a:r>
            <a:r>
              <a:rPr lang="ru-RU" sz="2000" i="1">
                <a:latin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</a:rPr>
              <a:t>(</a:t>
            </a:r>
            <a:r>
              <a:rPr lang="ru-RU" sz="2000">
                <a:latin typeface="Times New Roman" pitchFamily="18" charset="0"/>
              </a:rPr>
              <a:t>форма </a:t>
            </a:r>
            <a:r>
              <a:rPr lang="en-US" sz="2000">
                <a:latin typeface="Times New Roman" pitchFamily="18" charset="0"/>
              </a:rPr>
              <a:t>2</a:t>
            </a:r>
            <a:r>
              <a:rPr lang="ru-RU" sz="2000">
                <a:latin typeface="Times New Roman" pitchFamily="18" charset="0"/>
              </a:rPr>
              <a:t>)</a:t>
            </a:r>
            <a:endParaRPr lang="en-US" sz="2000">
              <a:latin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</a:rPr>
              <a:t>где</a:t>
            </a:r>
            <a:r>
              <a:rPr lang="ru-RU" sz="2000" i="1">
                <a:latin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</a:rPr>
              <a:t>p</a:t>
            </a:r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 i="1"/>
              <a:t>–</a:t>
            </a:r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</a:rPr>
              <a:t>целое</a:t>
            </a:r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</a:rPr>
              <a:t>число</a:t>
            </a:r>
            <a:r>
              <a:rPr lang="ru-RU" sz="2000" i="1">
                <a:latin typeface="Times New Roman" pitchFamily="18" charset="0"/>
              </a:rPr>
              <a:t>.</a:t>
            </a:r>
            <a:endParaRPr lang="en-US" sz="2000" i="1">
              <a:latin typeface="Times New Roman" pitchFamily="18" charset="0"/>
            </a:endParaRPr>
          </a:p>
          <a:p>
            <a:r>
              <a:rPr lang="en-US" sz="2000" i="1">
                <a:latin typeface="Times New Roman" pitchFamily="18" charset="0"/>
              </a:rPr>
              <a:t>m</a:t>
            </a:r>
            <a:r>
              <a:rPr lang="en-US" sz="2000">
                <a:latin typeface="Times New Roman" pitchFamily="18" charset="0"/>
              </a:rPr>
              <a:t> </a:t>
            </a:r>
            <a:r>
              <a:rPr lang="en-US" sz="2000"/>
              <a:t>—</a:t>
            </a:r>
            <a:r>
              <a:rPr lang="en-US" sz="2000">
                <a:latin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</a:rPr>
              <a:t>число, полученное перенесением точки в позицию после первой значащей цифры числа </a:t>
            </a:r>
            <a:r>
              <a:rPr lang="en-US" sz="2000" i="1">
                <a:latin typeface="Times New Roman" pitchFamily="18" charset="0"/>
              </a:rPr>
              <a:t>R</a:t>
            </a:r>
            <a:r>
              <a:rPr lang="en-US" sz="2000">
                <a:latin typeface="Times New Roman" pitchFamily="18" charset="0"/>
              </a:rPr>
              <a:t>, </a:t>
            </a:r>
            <a:r>
              <a:rPr lang="ru-RU" sz="2000">
                <a:latin typeface="Times New Roman" pitchFamily="18" charset="0"/>
              </a:rPr>
              <a:t>называется </a:t>
            </a:r>
            <a:r>
              <a:rPr lang="ru-RU" sz="2000" i="1">
                <a:solidFill>
                  <a:srgbClr val="0000FF"/>
                </a:solidFill>
                <a:latin typeface="Times New Roman" pitchFamily="18" charset="0"/>
              </a:rPr>
              <a:t>мантиссой</a:t>
            </a:r>
            <a:r>
              <a:rPr lang="ru-RU" sz="2000">
                <a:latin typeface="Times New Roman" pitchFamily="18" charset="0"/>
              </a:rPr>
              <a:t>.</a:t>
            </a:r>
            <a:endParaRPr lang="en-US" sz="2000">
              <a:latin typeface="Times New Roman" pitchFamily="18" charset="0"/>
            </a:endParaRPr>
          </a:p>
          <a:p>
            <a:r>
              <a:rPr lang="en-US" sz="2000" i="1">
                <a:latin typeface="Times New Roman" pitchFamily="18" charset="0"/>
              </a:rPr>
              <a:t>p</a:t>
            </a:r>
            <a:r>
              <a:rPr lang="en-US" sz="2000">
                <a:latin typeface="Times New Roman" pitchFamily="18" charset="0"/>
              </a:rPr>
              <a:t> </a:t>
            </a:r>
            <a:r>
              <a:rPr lang="en-US" sz="2000"/>
              <a:t>—</a:t>
            </a:r>
            <a:r>
              <a:rPr lang="en-US" sz="2000">
                <a:latin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</a:rPr>
              <a:t>количество разрядов, на которое была перенесена точка, называется </a:t>
            </a:r>
            <a:r>
              <a:rPr lang="ru-RU" sz="2000" i="1">
                <a:solidFill>
                  <a:srgbClr val="0000FF"/>
                </a:solidFill>
                <a:latin typeface="Times New Roman" pitchFamily="18" charset="0"/>
              </a:rPr>
              <a:t>порядком</a:t>
            </a:r>
            <a:r>
              <a:rPr lang="ru-RU" sz="2000" i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endParaRPr lang="ru-RU" sz="2000" i="1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000" b="1"/>
              <a:t>Примеры:</a:t>
            </a:r>
          </a:p>
          <a:p>
            <a:r>
              <a:rPr lang="ru-RU" sz="2000"/>
              <a:t>123.456 (10) = 1.23456 * 10</a:t>
            </a:r>
            <a:r>
              <a:rPr lang="ru-RU" sz="2000" baseline="30000"/>
              <a:t>2</a:t>
            </a:r>
            <a:r>
              <a:rPr lang="ru-RU" sz="2000"/>
              <a:t> (1.23456 — мантисса, 2 — порядок)</a:t>
            </a:r>
          </a:p>
          <a:p>
            <a:r>
              <a:rPr lang="ru-RU" sz="2000"/>
              <a:t>0.0001011(2) = 1.011*2</a:t>
            </a:r>
            <a:r>
              <a:rPr lang="ru-RU" sz="2000" baseline="30000"/>
              <a:t>–4</a:t>
            </a:r>
            <a:r>
              <a:rPr lang="ru-RU" sz="2000"/>
              <a:t> (1.011 — мантисса, –4 — порядок)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Представление чисел в формате с плавающей точкой в разрядной сетке</a:t>
            </a:r>
          </a:p>
        </p:txBody>
      </p:sp>
      <p:sp>
        <p:nvSpPr>
          <p:cNvPr id="788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Таким образом, число </a:t>
            </a:r>
            <a:r>
              <a:rPr lang="en-US" sz="2400" i="1" smtClean="0">
                <a:latin typeface="Corbel" pitchFamily="34" charset="0"/>
              </a:rPr>
              <a:t>R </a:t>
            </a:r>
            <a:r>
              <a:rPr lang="ru-RU" sz="2400" smtClean="0"/>
              <a:t>может быть представлено парой целых чисел (</a:t>
            </a:r>
            <a:r>
              <a:rPr lang="en-US" sz="2400" i="1" smtClean="0">
                <a:latin typeface="Corbel" pitchFamily="34" charset="0"/>
              </a:rPr>
              <a:t>m</a:t>
            </a:r>
            <a:r>
              <a:rPr lang="ru-RU" sz="2400" i="1" smtClean="0"/>
              <a:t>',р</a:t>
            </a:r>
            <a:r>
              <a:rPr lang="ru-RU" sz="2400" smtClean="0"/>
              <a:t>).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Для хранения цифр </a:t>
            </a:r>
            <a:r>
              <a:rPr lang="ru-RU" sz="2400" i="1" smtClean="0">
                <a:solidFill>
                  <a:srgbClr val="0000FF"/>
                </a:solidFill>
              </a:rPr>
              <a:t>мантиссы</a:t>
            </a:r>
            <a:r>
              <a:rPr lang="ru-RU" sz="2400" smtClean="0"/>
              <a:t> и порядка отводится фиксированное число разрядов сетки </a:t>
            </a:r>
            <a:r>
              <a:rPr lang="ru-RU" sz="2400" i="1" smtClean="0"/>
              <a:t>(</a:t>
            </a:r>
            <a:r>
              <a:rPr lang="en-US" sz="2400" i="1" smtClean="0">
                <a:latin typeface="Corbel" pitchFamily="34" charset="0"/>
              </a:rPr>
              <a:t>km </a:t>
            </a:r>
            <a:r>
              <a:rPr lang="ru-RU" sz="2400" smtClean="0"/>
              <a:t>и </a:t>
            </a:r>
            <a:r>
              <a:rPr lang="en-US" sz="2400" i="1" smtClean="0">
                <a:latin typeface="Corbel" pitchFamily="34" charset="0"/>
              </a:rPr>
              <a:t>k</a:t>
            </a:r>
            <a:r>
              <a:rPr lang="ru-RU" sz="2400" i="1" smtClean="0"/>
              <a:t>р), </a:t>
            </a:r>
            <a:r>
              <a:rPr lang="ru-RU" sz="2400" smtClean="0"/>
              <a:t>в которых они хранятся, как обычные целые, при этом порядок обычно хранится как знаковое целое в дополнительном коде, а мантисса — как беззнаковое целое.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Знак вещественного числа хранится в отдельном разряде.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ChangeArrowheads="1"/>
          </p:cNvSpPr>
          <p:nvPr/>
        </p:nvSpPr>
        <p:spPr bwMode="auto">
          <a:xfrm>
            <a:off x="900113" y="1196975"/>
            <a:ext cx="7924800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Представимый этой моделью интервал чисел имеет верхнюю границу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i="1" baseline="-2500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= +т</a:t>
            </a:r>
            <a:r>
              <a:rPr lang="ru-RU" sz="2000" b="1" i="1" baseline="-25000">
                <a:latin typeface="Times New Roman" pitchFamily="18" charset="0"/>
                <a:cs typeface="Times New Roman" pitchFamily="18" charset="0"/>
              </a:rPr>
              <a:t>тах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baseline="30000">
                <a:latin typeface="Times New Roman" pitchFamily="18" charset="0"/>
                <a:cs typeface="Times New Roman" pitchFamily="18" charset="0"/>
              </a:rPr>
              <a:t>pmax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и нижнюю      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i="1" baseline="-2500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= -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i="1" baseline="-2500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Calibri" pitchFamily="34" charset="0"/>
            </a:endParaRPr>
          </a:p>
          <a:p>
            <a:r>
              <a:rPr lang="ru-RU" sz="2000">
                <a:latin typeface="Calibri" pitchFamily="34" charset="0"/>
              </a:rPr>
              <a:t>Минимально представимое число, отличное от 0: </a:t>
            </a:r>
            <a:r>
              <a:rPr lang="ru-RU" sz="2000" i="1">
                <a:latin typeface="Calibri" pitchFamily="34" charset="0"/>
              </a:rPr>
              <a:t>ε</a:t>
            </a:r>
            <a:r>
              <a:rPr lang="ru-RU" sz="2000" baseline="-25000">
                <a:latin typeface="Calibri" pitchFamily="34" charset="0"/>
              </a:rPr>
              <a:t>1</a:t>
            </a:r>
            <a:r>
              <a:rPr lang="ru-RU" sz="2000" i="1">
                <a:latin typeface="Calibri" pitchFamily="34" charset="0"/>
              </a:rPr>
              <a:t> = </a:t>
            </a:r>
            <a:r>
              <a:rPr lang="en-US" sz="2000" i="1">
                <a:latin typeface="Calibri" pitchFamily="34" charset="0"/>
              </a:rPr>
              <a:t>m</a:t>
            </a:r>
            <a:r>
              <a:rPr lang="en-US" sz="2000" i="1" baseline="-25000">
                <a:latin typeface="Calibri" pitchFamily="34" charset="0"/>
              </a:rPr>
              <a:t>min</a:t>
            </a:r>
            <a:r>
              <a:rPr lang="en-US" sz="2000" i="1">
                <a:latin typeface="Calibri" pitchFamily="34" charset="0"/>
              </a:rPr>
              <a:t> </a:t>
            </a:r>
            <a:r>
              <a:rPr lang="ru-RU" sz="2000" i="1">
                <a:latin typeface="Calibri" pitchFamily="34" charset="0"/>
              </a:rPr>
              <a:t>* </a:t>
            </a:r>
            <a:r>
              <a:rPr lang="en-US" sz="2000" i="1">
                <a:latin typeface="Calibri" pitchFamily="34" charset="0"/>
              </a:rPr>
              <a:t>b</a:t>
            </a:r>
            <a:r>
              <a:rPr lang="en-US" sz="2000" i="1" baseline="30000">
                <a:latin typeface="Calibri" pitchFamily="34" charset="0"/>
              </a:rPr>
              <a:t>pmin</a:t>
            </a:r>
            <a:r>
              <a:rPr lang="ru-RU" sz="2000" i="1">
                <a:latin typeface="Calibri" pitchFamily="34" charset="0"/>
              </a:rPr>
              <a:t>. </a:t>
            </a:r>
            <a:r>
              <a:rPr lang="ru-RU" sz="2000">
                <a:latin typeface="Calibri" pitchFamily="34" charset="0"/>
              </a:rPr>
              <a:t>и </a:t>
            </a:r>
            <a:endParaRPr lang="en-US" sz="2000">
              <a:latin typeface="Calibri" pitchFamily="34" charset="0"/>
            </a:endParaRPr>
          </a:p>
          <a:p>
            <a:r>
              <a:rPr lang="ru-RU" sz="2000">
                <a:latin typeface="Calibri" pitchFamily="34" charset="0"/>
              </a:rPr>
              <a:t>относительная погрешность представления чисел в модели: </a:t>
            </a:r>
            <a:r>
              <a:rPr lang="ru-RU" sz="2000" i="1">
                <a:latin typeface="Calibri" pitchFamily="34" charset="0"/>
              </a:rPr>
              <a:t>ε</a:t>
            </a:r>
            <a:r>
              <a:rPr lang="ru-RU" sz="2000" baseline="-25000">
                <a:latin typeface="Calibri" pitchFamily="34" charset="0"/>
              </a:rPr>
              <a:t>2</a:t>
            </a:r>
            <a:r>
              <a:rPr lang="ru-RU" sz="2000" i="1"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= </a:t>
            </a:r>
            <a:r>
              <a:rPr lang="en-US" sz="2000" i="1">
                <a:latin typeface="Calibri" pitchFamily="34" charset="0"/>
              </a:rPr>
              <a:t>b</a:t>
            </a:r>
            <a:r>
              <a:rPr lang="ru-RU" sz="2000" i="1" baseline="30000">
                <a:latin typeface="Calibri" pitchFamily="34" charset="0"/>
              </a:rPr>
              <a:t>-</a:t>
            </a:r>
            <a:r>
              <a:rPr lang="en-US" sz="2000" i="1" baseline="30000">
                <a:latin typeface="Calibri" pitchFamily="34" charset="0"/>
              </a:rPr>
              <a:t>km</a:t>
            </a:r>
            <a:r>
              <a:rPr lang="ru-RU" sz="2000">
                <a:latin typeface="Calibri" pitchFamily="34" charset="0"/>
              </a:rPr>
              <a:t>/2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>
                <a:latin typeface="Calibri" pitchFamily="34" charset="0"/>
              </a:rPr>
              <a:t>Для приведенной двоичной модели</a:t>
            </a:r>
            <a:r>
              <a:rPr lang="en-US" sz="2000">
                <a:latin typeface="Calibri" pitchFamily="34" charset="0"/>
              </a:rPr>
              <a:t> (</a:t>
            </a:r>
            <a:r>
              <a:rPr lang="ru-RU" sz="2000">
                <a:latin typeface="Calibri" pitchFamily="34" charset="0"/>
              </a:rPr>
              <a:t>форма</a:t>
            </a:r>
            <a:r>
              <a:rPr lang="en-US" sz="2000">
                <a:latin typeface="Calibri" pitchFamily="34" charset="0"/>
              </a:rPr>
              <a:t> 1):</a:t>
            </a:r>
            <a:r>
              <a:rPr lang="ru-RU" sz="2400">
                <a:latin typeface="Calibri" pitchFamily="34" charset="0"/>
              </a:rPr>
              <a:t> </a:t>
            </a:r>
            <a:endParaRPr lang="en-US" sz="2400">
              <a:latin typeface="Calibri" pitchFamily="34" charset="0"/>
            </a:endParaRPr>
          </a:p>
          <a:p>
            <a:r>
              <a:rPr lang="en-US" b="1" i="1"/>
              <a:t>	</a:t>
            </a:r>
            <a:endParaRPr lang="en-US" sz="2000" baseline="30000">
              <a:latin typeface="Calibri" pitchFamily="34" charset="0"/>
              <a:cs typeface="Times New Roman" pitchFamily="18" charset="0"/>
            </a:endParaRPr>
          </a:p>
          <a:p>
            <a:endParaRPr lang="en-US" sz="2000" i="1">
              <a:latin typeface="Times New Roman" pitchFamily="18" charset="0"/>
              <a:cs typeface="Times New Roman" pitchFamily="18" charset="0"/>
            </a:endParaRPr>
          </a:p>
          <a:p>
            <a:endParaRPr lang="en-US" sz="2000" i="1"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latin typeface="Times New Roman" pitchFamily="18" charset="0"/>
            </a:endParaRPr>
          </a:p>
          <a:p>
            <a:r>
              <a:rPr lang="ru-RU" sz="1800">
                <a:latin typeface="Calibri" pitchFamily="34" charset="0"/>
              </a:rPr>
              <a:t>Для формы</a:t>
            </a:r>
            <a:r>
              <a:rPr lang="en-US" sz="1800">
                <a:latin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</a:rPr>
              <a:t>2</a:t>
            </a:r>
            <a:r>
              <a:rPr lang="en-US" sz="1800">
                <a:latin typeface="Times New Roman" pitchFamily="18" charset="0"/>
              </a:rPr>
              <a:t>:    </a:t>
            </a:r>
            <a:r>
              <a:rPr lang="ru-RU" sz="1800">
                <a:latin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i="1">
                <a:latin typeface="Times New Roman" pitchFamily="18" charset="0"/>
              </a:rPr>
              <a:t>b</a:t>
            </a:r>
            <a:r>
              <a:rPr lang="en-US" baseline="30000">
                <a:latin typeface="Times New Roman" pitchFamily="18" charset="0"/>
              </a:rPr>
              <a:t>0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(b</a:t>
            </a:r>
            <a:r>
              <a:rPr lang="en-US" sz="2000" baseline="3000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- b</a:t>
            </a:r>
            <a:r>
              <a:rPr lang="en-US" sz="2000" i="1" baseline="30000">
                <a:latin typeface="Times New Roman" pitchFamily="18" charset="0"/>
                <a:cs typeface="Times New Roman" pitchFamily="18" charset="0"/>
              </a:rPr>
              <a:t>-km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4005263"/>
            <a:ext cx="4679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971550" y="260350"/>
            <a:ext cx="7416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Диапазон представления чисел с плавающей точкой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4397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Модели чисел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86500" y="1928813"/>
            <a:ext cx="2571750" cy="500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  <a:latin typeface="Calibri" pitchFamily="34" charset="0"/>
              </a:rPr>
              <a:t>Беззнаковые</a:t>
            </a: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50" y="2571750"/>
            <a:ext cx="2286000" cy="500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Целые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57938" y="3214688"/>
            <a:ext cx="2286000" cy="500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Знаковые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63" y="4071938"/>
            <a:ext cx="1500187" cy="500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Числа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00375" y="5286375"/>
            <a:ext cx="2714625" cy="500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Вещественные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375" y="4429125"/>
            <a:ext cx="2500313" cy="7858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С фиксированной точкой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29375" y="5929313"/>
            <a:ext cx="2428875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72000" bIns="36000"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С плавающей точкой</a:t>
            </a:r>
          </a:p>
        </p:txBody>
      </p:sp>
      <p:cxnSp>
        <p:nvCxnSpPr>
          <p:cNvPr id="12" name="Прямая со стрелкой 11"/>
          <p:cNvCxnSpPr>
            <a:stCxn id="7" idx="0"/>
            <a:endCxn id="5" idx="1"/>
          </p:cNvCxnSpPr>
          <p:nvPr/>
        </p:nvCxnSpPr>
        <p:spPr>
          <a:xfrm rot="5400000" flipH="1" flipV="1">
            <a:off x="1856582" y="2785269"/>
            <a:ext cx="1250950" cy="1322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2"/>
            <a:endCxn id="8" idx="1"/>
          </p:cNvCxnSpPr>
          <p:nvPr/>
        </p:nvCxnSpPr>
        <p:spPr>
          <a:xfrm rot="16200000" flipH="1">
            <a:off x="1928019" y="4464844"/>
            <a:ext cx="965200" cy="1179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0"/>
            <a:endCxn id="4" idx="1"/>
          </p:cNvCxnSpPr>
          <p:nvPr/>
        </p:nvCxnSpPr>
        <p:spPr>
          <a:xfrm rot="5400000" flipH="1" flipV="1">
            <a:off x="5089525" y="1374775"/>
            <a:ext cx="393700" cy="2000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2"/>
            <a:endCxn id="6" idx="1"/>
          </p:cNvCxnSpPr>
          <p:nvPr/>
        </p:nvCxnSpPr>
        <p:spPr>
          <a:xfrm rot="16200000" flipH="1">
            <a:off x="5126038" y="2232025"/>
            <a:ext cx="392112" cy="2071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0"/>
            <a:endCxn id="9" idx="1"/>
          </p:cNvCxnSpPr>
          <p:nvPr/>
        </p:nvCxnSpPr>
        <p:spPr>
          <a:xfrm rot="5400000" flipH="1" flipV="1">
            <a:off x="5161757" y="4018756"/>
            <a:ext cx="463550" cy="2071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2"/>
            <a:endCxn id="10" idx="1"/>
          </p:cNvCxnSpPr>
          <p:nvPr/>
        </p:nvCxnSpPr>
        <p:spPr>
          <a:xfrm rot="16200000" flipH="1">
            <a:off x="5143501" y="5000625"/>
            <a:ext cx="500062" cy="2071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25" y="142875"/>
            <a:ext cx="8385175" cy="736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satMod val="130000"/>
                  </a:schemeClr>
                </a:solidFill>
                <a:cs typeface="Times New Roman" pitchFamily="18" charset="0"/>
              </a:rPr>
              <a:t>Представление целых без знака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1143000"/>
            <a:ext cx="8007350" cy="1643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Calibri" pitchFamily="34" charset="0"/>
                <a:cs typeface="Times New Roman" pitchFamily="18" charset="0"/>
              </a:rPr>
              <a:t>Модель </a:t>
            </a:r>
            <a:r>
              <a:rPr lang="ru-RU" sz="18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беззнаковых целых</a:t>
            </a:r>
            <a:r>
              <a:rPr lang="ru-RU" sz="1800" i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описывает представление неотрицательного целочисленного диапазона [0 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..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1800" i="1" baseline="-25000" smtClean="0">
                <a:latin typeface="Calibri" pitchFamily="34" charset="0"/>
                <a:cs typeface="Times New Roman" pitchFamily="18" charset="0"/>
              </a:rPr>
              <a:t>max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в сетке разрядности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.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В записи числа допускаются только </a:t>
            </a:r>
            <a:r>
              <a:rPr lang="en-US" sz="18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18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800" smtClean="0">
                <a:latin typeface="Calibri" pitchFamily="34" charset="0"/>
                <a:cs typeface="Times New Roman" pitchFamily="18" charset="0"/>
              </a:rPr>
              <a:t>разрядов целой части; цифры, возникающие в результате операций в прочих разрядах, отсекаются. Более короткие числа дописываются нулями слева.</a:t>
            </a:r>
            <a:endParaRPr lang="en-US" sz="18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268" name="Группа 34"/>
          <p:cNvGrpSpPr>
            <a:grpSpLocks/>
          </p:cNvGrpSpPr>
          <p:nvPr/>
        </p:nvGrpSpPr>
        <p:grpSpPr bwMode="auto">
          <a:xfrm>
            <a:off x="1214438" y="3000375"/>
            <a:ext cx="3857625" cy="1123950"/>
            <a:chOff x="4357686" y="3429000"/>
            <a:chExt cx="3857620" cy="1124687"/>
          </a:xfrm>
        </p:grpSpPr>
        <p:grpSp>
          <p:nvGrpSpPr>
            <p:cNvPr id="22557" name="Группа 28"/>
            <p:cNvGrpSpPr>
              <a:grpSpLocks/>
            </p:cNvGrpSpPr>
            <p:nvPr/>
          </p:nvGrpSpPr>
          <p:grpSpPr bwMode="auto">
            <a:xfrm>
              <a:off x="4357686" y="3786190"/>
              <a:ext cx="3857620" cy="357190"/>
              <a:chOff x="5286380" y="3357562"/>
              <a:chExt cx="3857620" cy="357190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5286380" y="3357794"/>
                <a:ext cx="642936" cy="3574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5929316" y="3357794"/>
                <a:ext cx="642937" cy="3574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6572253" y="3357794"/>
                <a:ext cx="642936" cy="3574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7215190" y="3357794"/>
                <a:ext cx="642937" cy="3574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7858127" y="3357794"/>
                <a:ext cx="642936" cy="3574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8501063" y="3357794"/>
                <a:ext cx="642937" cy="3574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</p:grpSp>
        <p:sp>
          <p:nvSpPr>
            <p:cNvPr id="22558" name="TextBox 29"/>
            <p:cNvSpPr txBox="1">
              <a:spLocks noChangeArrowheads="1"/>
            </p:cNvSpPr>
            <p:nvPr/>
          </p:nvSpPr>
          <p:spPr bwMode="auto">
            <a:xfrm>
              <a:off x="4572000" y="3429000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2559" name="TextBox 31"/>
            <p:cNvSpPr txBox="1">
              <a:spLocks noChangeArrowheads="1"/>
            </p:cNvSpPr>
            <p:nvPr/>
          </p:nvSpPr>
          <p:spPr bwMode="auto">
            <a:xfrm>
              <a:off x="5286380" y="3429000"/>
              <a:ext cx="6190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k = 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60" name="TextBox 32"/>
            <p:cNvSpPr txBox="1">
              <a:spLocks noChangeArrowheads="1"/>
            </p:cNvSpPr>
            <p:nvPr/>
          </p:nvSpPr>
          <p:spPr bwMode="auto">
            <a:xfrm>
              <a:off x="7786710" y="3429000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61" name="TextBox 33"/>
            <p:cNvSpPr txBox="1">
              <a:spLocks noChangeArrowheads="1"/>
            </p:cNvSpPr>
            <p:nvPr/>
          </p:nvSpPr>
          <p:spPr bwMode="auto">
            <a:xfrm>
              <a:off x="4429100" y="4215132"/>
              <a:ext cx="928694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101101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269" name="Группа 35"/>
          <p:cNvGrpSpPr>
            <a:grpSpLocks/>
          </p:cNvGrpSpPr>
          <p:nvPr/>
        </p:nvGrpSpPr>
        <p:grpSpPr bwMode="auto">
          <a:xfrm>
            <a:off x="1214438" y="4143375"/>
            <a:ext cx="3227387" cy="1052513"/>
            <a:chOff x="4357686" y="3429000"/>
            <a:chExt cx="3227438" cy="1052934"/>
          </a:xfrm>
        </p:grpSpPr>
        <p:grpSp>
          <p:nvGrpSpPr>
            <p:cNvPr id="22547" name="Группа 28"/>
            <p:cNvGrpSpPr>
              <a:grpSpLocks/>
            </p:cNvGrpSpPr>
            <p:nvPr/>
          </p:nvGrpSpPr>
          <p:grpSpPr bwMode="auto">
            <a:xfrm>
              <a:off x="4357686" y="3786190"/>
              <a:ext cx="3214710" cy="357190"/>
              <a:chOff x="5286380" y="3357562"/>
              <a:chExt cx="3214710" cy="357190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5286380" y="3357703"/>
                <a:ext cx="642947" cy="357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5929327" y="3357703"/>
                <a:ext cx="642948" cy="357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6572275" y="3357703"/>
                <a:ext cx="642947" cy="357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7215223" y="3357703"/>
                <a:ext cx="642948" cy="357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7858171" y="3357703"/>
                <a:ext cx="642947" cy="357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</p:grpSp>
        <p:sp>
          <p:nvSpPr>
            <p:cNvPr id="22548" name="TextBox 37"/>
            <p:cNvSpPr txBox="1">
              <a:spLocks noChangeArrowheads="1"/>
            </p:cNvSpPr>
            <p:nvPr/>
          </p:nvSpPr>
          <p:spPr bwMode="auto">
            <a:xfrm>
              <a:off x="4572000" y="3429000"/>
              <a:ext cx="2872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49" name="TextBox 38"/>
            <p:cNvSpPr txBox="1">
              <a:spLocks noChangeArrowheads="1"/>
            </p:cNvSpPr>
            <p:nvPr/>
          </p:nvSpPr>
          <p:spPr bwMode="auto">
            <a:xfrm>
              <a:off x="5286380" y="3429000"/>
              <a:ext cx="6190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k = 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0" name="TextBox 39"/>
            <p:cNvSpPr txBox="1">
              <a:spLocks noChangeArrowheads="1"/>
            </p:cNvSpPr>
            <p:nvPr/>
          </p:nvSpPr>
          <p:spPr bwMode="auto">
            <a:xfrm>
              <a:off x="7286644" y="3429000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51" name="TextBox 40"/>
            <p:cNvSpPr txBox="1">
              <a:spLocks noChangeArrowheads="1"/>
            </p:cNvSpPr>
            <p:nvPr/>
          </p:nvSpPr>
          <p:spPr bwMode="auto">
            <a:xfrm>
              <a:off x="4572000" y="4143380"/>
              <a:ext cx="50006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270" name="Группа 61"/>
          <p:cNvGrpSpPr>
            <a:grpSpLocks/>
          </p:cNvGrpSpPr>
          <p:nvPr/>
        </p:nvGrpSpPr>
        <p:grpSpPr bwMode="auto">
          <a:xfrm>
            <a:off x="1143000" y="5286375"/>
            <a:ext cx="4500563" cy="1084263"/>
            <a:chOff x="4214810" y="5143512"/>
            <a:chExt cx="4500594" cy="1083712"/>
          </a:xfrm>
        </p:grpSpPr>
        <p:grpSp>
          <p:nvGrpSpPr>
            <p:cNvPr id="22534" name="Группа 28"/>
            <p:cNvGrpSpPr>
              <a:grpSpLocks/>
            </p:cNvGrpSpPr>
            <p:nvPr/>
          </p:nvGrpSpPr>
          <p:grpSpPr bwMode="auto">
            <a:xfrm>
              <a:off x="4214810" y="5500702"/>
              <a:ext cx="3857620" cy="357190"/>
              <a:chOff x="5286380" y="3357562"/>
              <a:chExt cx="3857620" cy="357190"/>
            </a:xfrm>
          </p:grpSpPr>
          <p:sp>
            <p:nvSpPr>
              <p:cNvPr id="54" name="Прямоугольник 53"/>
              <p:cNvSpPr/>
              <p:nvPr/>
            </p:nvSpPr>
            <p:spPr>
              <a:xfrm>
                <a:off x="5286380" y="3357378"/>
                <a:ext cx="642943" cy="35700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5929323" y="3357378"/>
                <a:ext cx="642942" cy="35700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6572264" y="3357378"/>
                <a:ext cx="642943" cy="35700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7215207" y="3357378"/>
                <a:ext cx="642942" cy="35700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7858148" y="3357378"/>
                <a:ext cx="642943" cy="35700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8501091" y="3357378"/>
                <a:ext cx="642942" cy="35700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</p:grpSp>
        <p:sp>
          <p:nvSpPr>
            <p:cNvPr id="22535" name="TextBox 49"/>
            <p:cNvSpPr txBox="1">
              <a:spLocks noChangeArrowheads="1"/>
            </p:cNvSpPr>
            <p:nvPr/>
          </p:nvSpPr>
          <p:spPr bwMode="auto">
            <a:xfrm>
              <a:off x="4429124" y="5143512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36" name="TextBox 50"/>
            <p:cNvSpPr txBox="1">
              <a:spLocks noChangeArrowheads="1"/>
            </p:cNvSpPr>
            <p:nvPr/>
          </p:nvSpPr>
          <p:spPr bwMode="auto">
            <a:xfrm>
              <a:off x="5143504" y="5143512"/>
              <a:ext cx="6190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k = 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37" name="TextBox 51"/>
            <p:cNvSpPr txBox="1">
              <a:spLocks noChangeArrowheads="1"/>
            </p:cNvSpPr>
            <p:nvPr/>
          </p:nvSpPr>
          <p:spPr bwMode="auto">
            <a:xfrm>
              <a:off x="8358214" y="5143512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2538" name="Группа 60"/>
            <p:cNvGrpSpPr>
              <a:grpSpLocks/>
            </p:cNvGrpSpPr>
            <p:nvPr/>
          </p:nvGrpSpPr>
          <p:grpSpPr bwMode="auto">
            <a:xfrm>
              <a:off x="4429124" y="5500702"/>
              <a:ext cx="4286280" cy="726522"/>
              <a:chOff x="4429124" y="5500702"/>
              <a:chExt cx="4286280" cy="726522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4429124" y="5857892"/>
                <a:ext cx="4286280" cy="36933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800" strike="sngStrike" dirty="0">
                    <a:latin typeface="Times New Roman" pitchFamily="18" charset="0"/>
                    <a:cs typeface="Times New Roman" pitchFamily="18" charset="0"/>
                  </a:rPr>
                  <a:t>11011110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111101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	                         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усечение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trike="sngStrike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8001024" y="5500518"/>
                <a:ext cx="642941" cy="35700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8143875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 smtClean="0"/>
              <a:t>Формулы для максимальных и минимальных беззнаковых чисел в разрядной сетке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428750"/>
            <a:ext cx="7934325" cy="48196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Calibri" pitchFamily="34" charset="0"/>
                <a:cs typeface="Times New Roman" pitchFamily="18" charset="0"/>
              </a:rPr>
              <a:t>Максимальное число в </a:t>
            </a: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k-</a:t>
            </a:r>
            <a:r>
              <a:rPr lang="ru-RU" sz="2400" i="1" smtClean="0">
                <a:latin typeface="Calibri" pitchFamily="34" charset="0"/>
                <a:cs typeface="Times New Roman" pitchFamily="18" charset="0"/>
              </a:rPr>
              <a:t>разрядной сетке в </a:t>
            </a: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b-</a:t>
            </a:r>
            <a:r>
              <a:rPr lang="ru-RU" sz="2400" i="1" smtClean="0">
                <a:latin typeface="Calibri" pitchFamily="34" charset="0"/>
                <a:cs typeface="Times New Roman" pitchFamily="18" charset="0"/>
              </a:rPr>
              <a:t>ичной системе счисления:</a:t>
            </a:r>
            <a:endParaRPr lang="en-US" sz="2400" i="1" smtClean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baseline="-2500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Calibri" pitchFamily="34" charset="0"/>
                <a:cs typeface="Times New Roman" pitchFamily="18" charset="0"/>
              </a:rPr>
              <a:t>«Следующим» числом за максимальным будет минимальное число 0.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Арифметика по модулю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8888" y="857250"/>
            <a:ext cx="7675562" cy="47148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Выборка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младших цифр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-ичного числа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равносильна взятию остатка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от деления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на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.</a:t>
            </a:r>
            <a:endParaRPr lang="ru-RU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Говорят, что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 сравнимо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с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по модулю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, что записывается как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 =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(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mod 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)</a:t>
            </a:r>
            <a:r>
              <a:rPr lang="en-US" sz="2000" smtClean="0">
                <a:latin typeface="Calibri" pitchFamily="34" charset="0"/>
                <a:cs typeface="Times New Roman" pitchFamily="18" charset="0"/>
              </a:rPr>
              <a:t>.</a:t>
            </a:r>
            <a:endParaRPr lang="ru-RU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Множество чисел, сравнимых с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Q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по модулю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— это все числа вида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Q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+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*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baseline="300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где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— произвольное целое. </a:t>
            </a:r>
            <a:endParaRPr lang="en-US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Все они имеют в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-разрядной сетке одинаковое представление.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Поэтому взятие остатка по модулю равносильно приведению исходного числа в интервал [0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..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baseline="300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1]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прибавлением или вычитанием величины модуля некоторое число раз.</a:t>
            </a:r>
            <a:endParaRPr lang="en-US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Calibri" pitchFamily="34" charset="0"/>
                <a:cs typeface="Times New Roman" pitchFamily="18" charset="0"/>
              </a:rPr>
              <a:t>Пример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Числа 3,  259 = 2</a:t>
            </a:r>
            <a:r>
              <a:rPr lang="ru-RU" sz="2000" baseline="30000" smtClean="0">
                <a:latin typeface="Calibri" pitchFamily="34" charset="0"/>
                <a:cs typeface="Times New Roman" pitchFamily="18" charset="0"/>
              </a:rPr>
              <a:t>8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+3,  515 = 2</a:t>
            </a:r>
            <a:r>
              <a:rPr lang="ru-RU" sz="2000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000" baseline="30000" smtClean="0">
                <a:latin typeface="Calibri" pitchFamily="34" charset="0"/>
                <a:cs typeface="Times New Roman" pitchFamily="18" charset="0"/>
              </a:rPr>
              <a:t>8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+3,   1027 = 4</a:t>
            </a:r>
            <a:r>
              <a:rPr lang="ru-RU" sz="2000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 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000" baseline="30000" smtClean="0">
                <a:latin typeface="Calibri" pitchFamily="34" charset="0"/>
                <a:cs typeface="Times New Roman" pitchFamily="18" charset="0"/>
              </a:rPr>
              <a:t>8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+3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в 8-разрядной сетке в 2-с.с. имеют одинаковое представление:</a:t>
            </a:r>
            <a:endParaRPr lang="ru-RU" sz="2000" smtClean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65463" y="580548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22650" y="580548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9838" y="580548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37025" y="580548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94213" y="580548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51400" y="580548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08588" y="5805488"/>
            <a:ext cx="357187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65775" y="5805488"/>
            <a:ext cx="357188" cy="357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142875"/>
            <a:ext cx="7499350" cy="7143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Представление целых со знаком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857250"/>
            <a:ext cx="7499350" cy="53911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Модель 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знаковых целых</a:t>
            </a:r>
            <a:r>
              <a:rPr lang="ru-RU" sz="2000" i="1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описывает представление целочисленного диапазона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[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2000" i="1" baseline="-25000" smtClean="0">
                <a:latin typeface="Calibri" pitchFamily="34" charset="0"/>
                <a:cs typeface="Times New Roman" pitchFamily="18" charset="0"/>
              </a:rPr>
              <a:t>min</a:t>
            </a:r>
            <a:r>
              <a:rPr lang="ru-RU" sz="2000" i="1" baseline="-25000" smtClean="0"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..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2000" i="1" baseline="-25000" smtClean="0">
                <a:latin typeface="Calibri" pitchFamily="34" charset="0"/>
                <a:cs typeface="Times New Roman" pitchFamily="18" charset="0"/>
              </a:rPr>
              <a:t>max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]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в сетке разрядности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Старший разряд кодирует знак числа. В остальных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–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1 разрядах хранятся младшие значащие цифры числа, остальные отсекаются, как и при беззнаковом кодировании.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При таком кодировании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2000" i="1" baseline="-25000" smtClean="0">
                <a:latin typeface="Calibri" pitchFamily="34" charset="0"/>
                <a:cs typeface="Times New Roman" pitchFamily="18" charset="0"/>
              </a:rPr>
              <a:t>min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= –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2000" i="1" baseline="-25000" smtClean="0">
                <a:latin typeface="Calibri" pitchFamily="34" charset="0"/>
                <a:cs typeface="Times New Roman" pitchFamily="18" charset="0"/>
              </a:rPr>
              <a:t>max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.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Хранение числа в виде знака и модуля на практике оказывается неудобным: </a:t>
            </a:r>
          </a:p>
          <a:p>
            <a:pPr eaLnBrk="1" hangingPunct="1"/>
            <a:r>
              <a:rPr lang="ru-RU" sz="2000" smtClean="0">
                <a:latin typeface="Calibri" pitchFamily="34" charset="0"/>
                <a:cs typeface="Times New Roman" pitchFamily="18" charset="0"/>
              </a:rPr>
              <a:t>ноль имеет двойное представление (со знаком и без), из-за чего представимый диапазон сужается на единицу, </a:t>
            </a:r>
          </a:p>
          <a:p>
            <a:pPr eaLnBrk="1" hangingPunct="1"/>
            <a:r>
              <a:rPr lang="ru-RU" sz="2000" smtClean="0">
                <a:latin typeface="Calibri" pitchFamily="34" charset="0"/>
                <a:cs typeface="Times New Roman" pitchFamily="18" charset="0"/>
              </a:rPr>
              <a:t>по-разному реализуются операции сложения и вычитания. 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Поэтому на практике применяют другой способ кодирования —</a:t>
            </a:r>
            <a:r>
              <a:rPr lang="ru-RU" sz="2000" i="1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дополнительный код.</a:t>
            </a:r>
            <a:endParaRPr lang="ru-RU" sz="2000" smtClean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2875"/>
            <a:ext cx="7499350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Дополнительный код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319712"/>
          </a:xfrm>
        </p:spPr>
        <p:txBody>
          <a:bodyPr/>
          <a:lstStyle/>
          <a:p>
            <a:pPr marL="0" indent="35877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Дополнительный код позволяет кодировать различными наборами цифр целочисленный интервал  [–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baseline="30000" smtClean="0">
                <a:latin typeface="Calibri" pitchFamily="34" charset="0"/>
                <a:cs typeface="Times New Roman" pitchFamily="18" charset="0"/>
              </a:rPr>
              <a:t>–1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..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+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baseline="30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baseline="30000" smtClean="0">
                <a:latin typeface="Calibri" pitchFamily="34" charset="0"/>
                <a:cs typeface="Times New Roman" pitchFamily="18" charset="0"/>
              </a:rPr>
              <a:t>1</a:t>
            </a:r>
            <a:r>
              <a:rPr lang="ru-RU" sz="2000" i="1" baseline="300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– 1]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. </a:t>
            </a:r>
          </a:p>
          <a:p>
            <a:pPr marL="0" indent="35877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При этом числа из положительной половины этого интервала имеют те же коды, как при беззнаковом кодировании,</a:t>
            </a:r>
          </a:p>
          <a:p>
            <a:pPr marL="0" indent="358775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а отрицательная половина отображается на вторую  половину беззнакового интервала [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baseline="30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baseline="30000" smtClean="0">
                <a:latin typeface="Calibri" pitchFamily="34" charset="0"/>
                <a:cs typeface="Times New Roman" pitchFamily="18" charset="0"/>
              </a:rPr>
              <a:t>1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... 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1]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по правилу </a:t>
            </a:r>
          </a:p>
          <a:p>
            <a:pPr marL="0" indent="358775" algn="ctr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(–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000" b="1" smtClean="0">
                <a:latin typeface="Calibri" pitchFamily="34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 (</a:t>
            </a:r>
            <a:r>
              <a:rPr lang="en-US" sz="2000" i="1" smtClean="0">
                <a:latin typeface="Calibri" pitchFamily="34" charset="0"/>
                <a:cs typeface="Times New Roman" pitchFamily="18" charset="0"/>
              </a:rPr>
              <a:t>b</a:t>
            </a:r>
            <a:r>
              <a:rPr lang="en-US" sz="2000" i="1" baseline="30000" smtClean="0"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– </a:t>
            </a:r>
            <a:r>
              <a:rPr lang="ru-RU" sz="2000" i="1" smtClean="0">
                <a:latin typeface="Calibri" pitchFamily="34" charset="0"/>
                <a:cs typeface="Times New Roman" pitchFamily="18" charset="0"/>
              </a:rPr>
              <a:t>N)</a:t>
            </a:r>
            <a:endParaRPr lang="en-US" sz="2000" smtClean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142875"/>
            <a:ext cx="6500813" cy="5032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24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00125" y="714375"/>
            <a:ext cx="8007350" cy="4619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baseline="3000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aseline="30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baseline="30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.. +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baseline="3000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aseline="30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k 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= 4,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b 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= 2; </a:t>
            </a:r>
            <a:endParaRPr lang="ru-RU" sz="24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2400" i="1" baseline="-25000" smtClean="0">
                <a:latin typeface="Calibri" pitchFamily="34" charset="0"/>
                <a:cs typeface="Times New Roman" pitchFamily="18" charset="0"/>
              </a:rPr>
              <a:t>max</a:t>
            </a: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= 2</a:t>
            </a:r>
            <a:r>
              <a:rPr lang="en-US" sz="2400" baseline="30000" smtClean="0"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1 = 7;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i="1" smtClean="0"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2400" i="1" baseline="-25000" smtClean="0">
                <a:latin typeface="Calibri" pitchFamily="34" charset="0"/>
                <a:cs typeface="Times New Roman" pitchFamily="18" charset="0"/>
              </a:rPr>
              <a:t>min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=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400" baseline="30000" smtClean="0">
                <a:latin typeface="Calibri" pitchFamily="34" charset="0"/>
                <a:cs typeface="Times New Roman" pitchFamily="18" charset="0"/>
              </a:rPr>
              <a:t>3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 =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8;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Times New Roman" pitchFamily="18" charset="0"/>
              </a:rPr>
              <a:t>–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1</a:t>
            </a:r>
            <a:r>
              <a:rPr lang="en-US" sz="2400" baseline="-25000" smtClean="0">
                <a:latin typeface="Calibri" pitchFamily="34" charset="0"/>
                <a:cs typeface="Times New Roman" pitchFamily="18" charset="0"/>
              </a:rPr>
              <a:t>(10) 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= 1111</a:t>
            </a:r>
            <a:r>
              <a:rPr lang="en-US" sz="2400" baseline="-25000" smtClean="0">
                <a:latin typeface="Calibri" pitchFamily="34" charset="0"/>
                <a:cs typeface="Times New Roman" pitchFamily="18" charset="0"/>
              </a:rPr>
              <a:t>(2)</a:t>
            </a:r>
            <a:r>
              <a:rPr lang="en-US" sz="2400" smtClean="0">
                <a:latin typeface="Calibri" pitchFamily="34" charset="0"/>
                <a:cs typeface="Times New Roman" pitchFamily="18" charset="0"/>
              </a:rPr>
              <a:t>;</a:t>
            </a:r>
            <a:endParaRPr lang="ru-RU" sz="24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2569</TotalTime>
  <Words>1939</Words>
  <Application>Microsoft Office PowerPoint</Application>
  <PresentationFormat>On-screen Show (4:3)</PresentationFormat>
  <Paragraphs>314</Paragraphs>
  <Slides>28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6" baseType="lpstr">
      <vt:lpstr>Arial</vt:lpstr>
      <vt:lpstr>Corbel</vt:lpstr>
      <vt:lpstr>Wingdings 2</vt:lpstr>
      <vt:lpstr>Verdana</vt:lpstr>
      <vt:lpstr>Gill Sans MT</vt:lpstr>
      <vt:lpstr>Times New Roman</vt:lpstr>
      <vt:lpstr>Wingdings</vt:lpstr>
      <vt:lpstr>Calibri</vt:lpstr>
      <vt:lpstr>Symbol</vt:lpstr>
      <vt:lpstr>Courier New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Equation</vt:lpstr>
      <vt:lpstr>Лекция 3 </vt:lpstr>
      <vt:lpstr>Представление числовой информации в ЭВМ </vt:lpstr>
      <vt:lpstr>Модели чисел</vt:lpstr>
      <vt:lpstr>Представление целых без знака</vt:lpstr>
      <vt:lpstr>Формулы для максимальных и минимальных беззнаковых чисел в разрядной сетке </vt:lpstr>
      <vt:lpstr>Арифметика по модулю</vt:lpstr>
      <vt:lpstr>Представление целых со знаком</vt:lpstr>
      <vt:lpstr>Дополнительный код</vt:lpstr>
      <vt:lpstr>Пример</vt:lpstr>
      <vt:lpstr>Алгоритм A11  вычисляет представление (–N) в дополнительном коде в b-ичной разрядной сетке размера k</vt:lpstr>
      <vt:lpstr>Свойства дополнительного кода </vt:lpstr>
      <vt:lpstr>Пример</vt:lpstr>
      <vt:lpstr>Выполнение арифметических операций в разрядной сетке </vt:lpstr>
      <vt:lpstr>Пример: вычислить разность 25 – 3 для 8-разрядной двоичной сетки</vt:lpstr>
      <vt:lpstr>Перенос и переполнение </vt:lpstr>
      <vt:lpstr>Slide 16</vt:lpstr>
      <vt:lpstr>Примеры</vt:lpstr>
      <vt:lpstr>Конечное представление действительных чисел: арифметика погрешностей </vt:lpstr>
      <vt:lpstr>Первый способ разбиения</vt:lpstr>
      <vt:lpstr>Второй способ разбиения</vt:lpstr>
      <vt:lpstr>Третий способ разбиения</vt:lpstr>
      <vt:lpstr>Slide 22</vt:lpstr>
      <vt:lpstr>Формат с фиксированной точкой </vt:lpstr>
      <vt:lpstr>Slide 24</vt:lpstr>
      <vt:lpstr>Диапазон представления чисел в формате с фиксированной точкой</vt:lpstr>
      <vt:lpstr>Формат с плавающей точкой</vt:lpstr>
      <vt:lpstr>Представление чисел в формате с плавающей точкой в разрядной сетке</vt:lpstr>
      <vt:lpstr>Slide 28</vt:lpstr>
    </vt:vector>
  </TitlesOfParts>
  <Company>IIS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всесибирская олимпиада по программированию  им. И.В. Поттосина </dc:title>
  <dc:creator>Lena</dc:creator>
  <cp:lastModifiedBy>Tatyana</cp:lastModifiedBy>
  <cp:revision>171</cp:revision>
  <dcterms:created xsi:type="dcterms:W3CDTF">2006-06-15T11:25:02Z</dcterms:created>
  <dcterms:modified xsi:type="dcterms:W3CDTF">2010-09-14T05:34:54Z</dcterms:modified>
</cp:coreProperties>
</file>