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42"/>
  </p:notesMasterIdLst>
  <p:handoutMasterIdLst>
    <p:handoutMasterId r:id="rId43"/>
  </p:handoutMasterIdLst>
  <p:sldIdLst>
    <p:sldId id="310" r:id="rId2"/>
    <p:sldId id="311" r:id="rId3"/>
    <p:sldId id="300" r:id="rId4"/>
    <p:sldId id="301" r:id="rId5"/>
    <p:sldId id="269" r:id="rId6"/>
    <p:sldId id="303" r:id="rId7"/>
    <p:sldId id="302" r:id="rId8"/>
    <p:sldId id="304" r:id="rId9"/>
    <p:sldId id="306" r:id="rId10"/>
    <p:sldId id="305" r:id="rId11"/>
    <p:sldId id="297" r:id="rId12"/>
    <p:sldId id="298" r:id="rId13"/>
    <p:sldId id="299" r:id="rId14"/>
    <p:sldId id="307" r:id="rId15"/>
    <p:sldId id="308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2" r:id="rId36"/>
    <p:sldId id="336" r:id="rId37"/>
    <p:sldId id="333" r:id="rId38"/>
    <p:sldId id="334" r:id="rId39"/>
    <p:sldId id="335" r:id="rId40"/>
    <p:sldId id="337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9900"/>
    <a:srgbClr val="FF0066"/>
    <a:srgbClr val="008000"/>
    <a:srgbClr val="CC3300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30" autoAdjust="0"/>
    <p:restoredTop sz="86403" autoAdjust="0"/>
  </p:normalViewPr>
  <p:slideViewPr>
    <p:cSldViewPr>
      <p:cViewPr>
        <p:scale>
          <a:sx n="62" d="100"/>
          <a:sy n="62" d="100"/>
        </p:scale>
        <p:origin x="-5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594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35.wmf"/><Relationship Id="rId1" Type="http://schemas.openxmlformats.org/officeDocument/2006/relationships/image" Target="../media/image47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Relationship Id="rId9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2.wmf"/><Relationship Id="rId1" Type="http://schemas.openxmlformats.org/officeDocument/2006/relationships/image" Target="../media/image23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C8B8DC-E1F0-42BF-A0B4-6AA0BB6EC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179FB5C-CB4E-44D4-A7CB-2B5F7B053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933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9331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960677-9251-4DDD-9A8A-96C6E9025569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05F2C6A-0FBA-4316-92B3-FA92ED00A165}" type="slidenum">
              <a:rPr lang="ru-RU" sz="1200"/>
              <a:pPr algn="r"/>
              <a:t>16</a:t>
            </a:fld>
            <a:endParaRPr lang="ru-RU" sz="1200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DB2DFD0-C2B4-4309-995A-76940E6EB237}" type="slidenum">
              <a:rPr lang="ru-RU" sz="1200"/>
              <a:pPr algn="r"/>
              <a:t>18</a:t>
            </a:fld>
            <a:endParaRPr lang="ru-RU" sz="1200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F134AE5-97E6-415E-AC9B-E05720953F77}" type="slidenum">
              <a:rPr lang="ru-RU" sz="1200"/>
              <a:pPr algn="r"/>
              <a:t>19</a:t>
            </a:fld>
            <a:endParaRPr lang="ru-RU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3DDEDED-44A2-4574-8C6D-170B374FEA27}" type="slidenum">
              <a:rPr lang="ru-RU" sz="1200"/>
              <a:pPr algn="r"/>
              <a:t>2</a:t>
            </a:fld>
            <a:endParaRPr lang="ru-RU" sz="120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FC49A98-EF8D-4432-949F-B66D9E1FC0E6}" type="slidenum">
              <a:rPr lang="ru-RU" sz="1200"/>
              <a:pPr algn="r"/>
              <a:t>20</a:t>
            </a:fld>
            <a:endParaRPr lang="ru-RU" sz="1200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05B73D8-04C9-4F49-BB17-317612051ABF}" type="slidenum">
              <a:rPr lang="ru-RU" sz="1200"/>
              <a:pPr algn="r"/>
              <a:t>21</a:t>
            </a:fld>
            <a:endParaRPr lang="ru-RU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72486FC-8BA6-4814-B56A-E0BE6926F992}" type="slidenum">
              <a:rPr lang="ru-RU" sz="1200"/>
              <a:pPr algn="r"/>
              <a:t>22</a:t>
            </a:fld>
            <a:endParaRPr lang="ru-RU" sz="1200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2F6742A-D7FA-4F52-8FC4-D703C6BAFEE1}" type="slidenum">
              <a:rPr lang="ru-RU" sz="1200"/>
              <a:pPr algn="r"/>
              <a:t>23</a:t>
            </a:fld>
            <a:endParaRPr lang="ru-RU" sz="1200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238FF60-D6AC-4E4D-9699-39AE139CE75A}" type="slidenum">
              <a:rPr lang="ru-RU" sz="1200"/>
              <a:pPr algn="r"/>
              <a:t>24</a:t>
            </a:fld>
            <a:endParaRPr lang="ru-RU" sz="1200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8A701D4-A722-44B4-A1FD-1F1D62EF1BAE}" type="slidenum">
              <a:rPr lang="ru-RU" sz="1200"/>
              <a:pPr algn="r"/>
              <a:t>25</a:t>
            </a:fld>
            <a:endParaRPr lang="ru-RU" sz="1200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A70FCE6-1BA6-40DC-9297-33392F23BE00}" type="slidenum">
              <a:rPr lang="ru-RU" sz="1200"/>
              <a:pPr algn="r"/>
              <a:t>26</a:t>
            </a:fld>
            <a:endParaRPr lang="ru-RU" sz="1200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849431-8AF9-448E-A40E-62FE4EADD1CF}" type="slidenum">
              <a:rPr lang="ru-RU" sz="1200"/>
              <a:pPr algn="r"/>
              <a:t>27</a:t>
            </a:fld>
            <a:endParaRPr lang="ru-RU" sz="1200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3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233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1BBE890-4D58-4F2E-9CD6-2823B4599CA2}" type="slidenum">
              <a:rPr lang="ru-RU" sz="1200"/>
              <a:pPr algn="r"/>
              <a:t>28</a:t>
            </a:fld>
            <a:endParaRPr lang="ru-RU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EB82F7C-0182-4C57-87D4-D0DF59B8F285}" type="slidenum">
              <a:rPr lang="ru-RU" sz="1200"/>
              <a:pPr algn="r"/>
              <a:t>29</a:t>
            </a:fld>
            <a:endParaRPr lang="ru-RU" sz="1200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22E3AF4-9A7F-4969-BA98-EB68C344642B}" type="slidenum">
              <a:rPr lang="ru-RU" sz="1200"/>
              <a:pPr algn="r"/>
              <a:t>30</a:t>
            </a:fld>
            <a:endParaRPr lang="ru-RU" sz="1200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99FBBCA-427C-479C-86E7-E7F899F72636}" type="slidenum">
              <a:rPr lang="ru-RU" sz="1200"/>
              <a:pPr algn="r"/>
              <a:t>31</a:t>
            </a:fld>
            <a:endParaRPr lang="ru-RU" sz="120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355CB1C-A991-43CB-9CA0-0EC12B6B491E}" type="slidenum">
              <a:rPr lang="ru-RU" sz="1200"/>
              <a:pPr algn="r"/>
              <a:t>32</a:t>
            </a:fld>
            <a:endParaRPr lang="ru-RU" sz="120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3AD553-D332-456B-8617-85313F614382}" type="slidenum">
              <a:rPr lang="ru-RU" sz="1200"/>
              <a:pPr algn="r"/>
              <a:t>33</a:t>
            </a:fld>
            <a:endParaRPr lang="ru-RU" sz="1200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C1D1383-32DE-4DDE-86F6-B43CE08AAE0D}" type="slidenum">
              <a:rPr lang="ru-RU" sz="1200"/>
              <a:pPr algn="r"/>
              <a:t>34</a:t>
            </a:fld>
            <a:endParaRPr lang="ru-RU" sz="1200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6BA11D-5B63-40CB-B6A7-8FD96F673F3E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BEA6FF-67B9-45E9-878D-21E0AE60E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E75A6-54A3-4633-B70A-BEED56CAB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8CDC0-2803-4B09-A268-340CF74CD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C4524-7635-4E5A-9FF6-0B2BA0BE3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35100" y="1447800"/>
            <a:ext cx="3673475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60975" y="1447800"/>
            <a:ext cx="3673475" cy="2324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260975" y="3924300"/>
            <a:ext cx="3673475" cy="2324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7D758-AF68-4B2D-B2A1-0C8B93F13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1AF4B-9F0B-4744-953E-50B36524E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98307F-6479-4655-A5D4-32AE35388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5BC90-37FB-4AE0-956B-8A4033979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9122C3-E333-4A4F-A388-BA8D74CCC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74831-C85C-4691-B64A-358AF39B3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E7F4BD-B113-4F43-BE72-A1521F7F7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56024-4D37-4617-BFC8-56BF6CFB9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7E8267-C347-4941-92DF-DA017DFE4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61E742D-08AC-4537-AED0-D0BC2B2AF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7" r:id="rId2"/>
    <p:sldLayoutId id="2147483809" r:id="rId3"/>
    <p:sldLayoutId id="2147483806" r:id="rId4"/>
    <p:sldLayoutId id="2147483810" r:id="rId5"/>
    <p:sldLayoutId id="2147483805" r:id="rId6"/>
    <p:sldLayoutId id="2147483811" r:id="rId7"/>
    <p:sldLayoutId id="2147483812" r:id="rId8"/>
    <p:sldLayoutId id="2147483813" r:id="rId9"/>
    <p:sldLayoutId id="2147483804" r:id="rId10"/>
    <p:sldLayoutId id="2147483803" r:id="rId11"/>
    <p:sldLayoutId id="2147483802" r:id="rId12"/>
    <p:sldLayoutId id="214748380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oleObject2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30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4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5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258888" y="908050"/>
            <a:ext cx="7499350" cy="1143000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900" smtClean="0">
                <a:effectLst/>
                <a:latin typeface="Arial" charset="0"/>
              </a:rPr>
              <a:t>Информатика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1258888" y="2420938"/>
            <a:ext cx="7499350" cy="324008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smtClean="0">
                <a:latin typeface="Arial" charset="0"/>
              </a:rPr>
              <a:t>Факультет информационных технологий </a:t>
            </a:r>
          </a:p>
          <a:p>
            <a:pPr algn="ctr">
              <a:buFont typeface="Wingdings 2" pitchFamily="18" charset="2"/>
              <a:buNone/>
            </a:pPr>
            <a:endParaRPr lang="ru-RU" sz="280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2800" smtClean="0">
                <a:latin typeface="Arial" charset="0"/>
              </a:rPr>
              <a:t>Новосибирский государственный университет</a:t>
            </a:r>
          </a:p>
          <a:p>
            <a:pPr algn="ctr">
              <a:buFont typeface="Wingdings 2" pitchFamily="18" charset="2"/>
              <a:buNone/>
            </a:pPr>
            <a:endParaRPr lang="ru-RU" sz="280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2800" smtClean="0">
                <a:latin typeface="Arial" charset="0"/>
              </a:rPr>
              <a:t>Т.Г.Чурина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111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Теорема </a:t>
            </a:r>
            <a:r>
              <a:rPr lang="en-US" sz="32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1</a:t>
            </a:r>
            <a:endParaRPr lang="ru-RU" sz="3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857250"/>
            <a:ext cx="7577137" cy="4143375"/>
          </a:xfrm>
        </p:spPr>
        <p:txBody>
          <a:bodyPr/>
          <a:lstStyle/>
          <a:p>
            <a:pPr indent="0"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Любое число однозначно представимо в виде цифр заданной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-с. с.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indent="0" eaLnBrk="1" hangingPunct="1">
              <a:buFont typeface="Wingdings 2" pitchFamily="18" charset="2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indent="0"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Доказательство (от противного).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А1:</a:t>
            </a: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(перевод </a:t>
            </a:r>
            <a:r>
              <a:rPr lang="en-US" sz="24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ичного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числа в 10-с.с.) </a:t>
            </a:r>
            <a:endParaRPr lang="ru-RU" sz="2400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428750"/>
            <a:ext cx="8215312" cy="5000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9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smtClean="0">
                <a:latin typeface="Arial" charset="0"/>
                <a:cs typeface="Arial" charset="0"/>
              </a:rPr>
              <a:t>Вход</a:t>
            </a:r>
            <a:r>
              <a:rPr lang="ru-RU" sz="2400" smtClean="0">
                <a:latin typeface="Arial" charset="0"/>
                <a:cs typeface="Arial" charset="0"/>
              </a:rPr>
              <a:t>: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&gt; 0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, k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&gt; 0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число цифр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набор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, … 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				            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;	(S –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накапливает степень,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				   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значение)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smtClean="0">
                <a:latin typeface="Arial" charset="0"/>
                <a:cs typeface="Arial" charset="0"/>
              </a:rPr>
              <a:t>цикл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по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 =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smtClean="0">
                <a:latin typeface="Arial" charset="0"/>
                <a:cs typeface="Arial" charset="0"/>
              </a:rPr>
              <a:t>до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– 1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	   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19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19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	    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smtClean="0">
                <a:latin typeface="Arial" charset="0"/>
                <a:cs typeface="Arial" charset="0"/>
              </a:rPr>
              <a:t>конец цикла;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Arial" charset="0"/>
                <a:cs typeface="Arial" charset="0"/>
              </a:rPr>
              <a:t>  </a:t>
            </a:r>
            <a:r>
              <a:rPr lang="ru-RU" sz="2400" b="1" smtClean="0">
                <a:latin typeface="Arial" charset="0"/>
                <a:cs typeface="Arial" charset="0"/>
              </a:rPr>
              <a:t>Выход</a:t>
            </a:r>
            <a:r>
              <a:rPr lang="en-US" sz="2400" smtClean="0">
                <a:latin typeface="Arial" charset="0"/>
                <a:cs typeface="Arial" charset="0"/>
              </a:rPr>
              <a:t>: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900" i="1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1900" smtClean="0">
                <a:latin typeface="Arial" charset="0"/>
                <a:cs typeface="Arial" charset="0"/>
              </a:rPr>
              <a:t>(</a:t>
            </a:r>
            <a:r>
              <a:rPr lang="en-US" sz="2600" smtClean="0">
                <a:latin typeface="Arial" charset="0"/>
                <a:cs typeface="Arial" charset="0"/>
              </a:rPr>
              <a:t>2k</a:t>
            </a:r>
            <a:r>
              <a:rPr lang="ru-RU" sz="2600" smtClean="0">
                <a:latin typeface="Arial" charset="0"/>
                <a:cs typeface="Arial" charset="0"/>
              </a:rPr>
              <a:t> </a:t>
            </a:r>
            <a:r>
              <a:rPr lang="en-US" sz="2600" smtClean="0">
                <a:latin typeface="Arial" charset="0"/>
                <a:cs typeface="Arial" charset="0"/>
              </a:rPr>
              <a:t>-</a:t>
            </a:r>
            <a:r>
              <a:rPr lang="ru-RU" sz="2600" smtClean="0">
                <a:latin typeface="Arial" charset="0"/>
                <a:cs typeface="Arial" charset="0"/>
              </a:rPr>
              <a:t> </a:t>
            </a:r>
            <a:r>
              <a:rPr lang="en-US" sz="2600" smtClean="0">
                <a:latin typeface="Arial" charset="0"/>
                <a:cs typeface="Arial" charset="0"/>
              </a:rPr>
              <a:t>2</a:t>
            </a:r>
            <a:r>
              <a:rPr lang="ru-RU" sz="2600" smtClean="0">
                <a:latin typeface="Arial" charset="0"/>
                <a:cs typeface="Arial" charset="0"/>
              </a:rPr>
              <a:t>)</a:t>
            </a:r>
            <a:r>
              <a:rPr lang="en-US" sz="2600" i="1" smtClean="0">
                <a:latin typeface="Arial" charset="0"/>
                <a:cs typeface="Arial" charset="0"/>
              </a:rPr>
              <a:t> </a:t>
            </a:r>
            <a:r>
              <a:rPr lang="ru-RU" sz="2600" smtClean="0">
                <a:latin typeface="Arial" charset="0"/>
                <a:cs typeface="Arial" charset="0"/>
              </a:rPr>
              <a:t>операций *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600" i="1" smtClean="0">
                <a:latin typeface="Arial" charset="0"/>
                <a:cs typeface="Arial" charset="0"/>
              </a:rPr>
              <a:t>			</a:t>
            </a:r>
            <a:r>
              <a:rPr lang="ru-RU" sz="2600" smtClean="0">
                <a:latin typeface="Arial" charset="0"/>
                <a:cs typeface="Arial" charset="0"/>
              </a:rPr>
              <a:t>(</a:t>
            </a:r>
            <a:r>
              <a:rPr lang="en-US" sz="2600" smtClean="0">
                <a:latin typeface="Arial" charset="0"/>
                <a:cs typeface="Arial" charset="0"/>
              </a:rPr>
              <a:t>k</a:t>
            </a:r>
            <a:r>
              <a:rPr lang="en-US" sz="2600" i="1" smtClean="0">
                <a:latin typeface="Arial" charset="0"/>
                <a:cs typeface="Arial" charset="0"/>
              </a:rPr>
              <a:t>-</a:t>
            </a:r>
            <a:r>
              <a:rPr lang="en-US" sz="2600" smtClean="0">
                <a:latin typeface="Arial" charset="0"/>
                <a:cs typeface="Arial" charset="0"/>
              </a:rPr>
              <a:t>1</a:t>
            </a:r>
            <a:r>
              <a:rPr lang="ru-RU" sz="2600" smtClean="0">
                <a:latin typeface="Arial" charset="0"/>
                <a:cs typeface="Arial" charset="0"/>
              </a:rPr>
              <a:t>)</a:t>
            </a:r>
            <a:r>
              <a:rPr lang="en-US" sz="2600" i="1" smtClean="0">
                <a:latin typeface="Arial" charset="0"/>
                <a:cs typeface="Arial" charset="0"/>
              </a:rPr>
              <a:t> </a:t>
            </a:r>
            <a:r>
              <a:rPr lang="ru-RU" sz="2600" i="1" smtClean="0">
                <a:latin typeface="Arial" charset="0"/>
                <a:cs typeface="Arial" charset="0"/>
              </a:rPr>
              <a:t>    </a:t>
            </a:r>
            <a:r>
              <a:rPr lang="ru-RU" sz="2600" smtClean="0">
                <a:latin typeface="Arial" charset="0"/>
                <a:cs typeface="Arial" charset="0"/>
              </a:rPr>
              <a:t>операций +</a:t>
            </a:r>
            <a:r>
              <a:rPr lang="en-US" sz="1900" smtClean="0">
                <a:latin typeface="Times New Roman" pitchFamily="18" charset="0"/>
                <a:cs typeface="Times New Roman" pitchFamily="18" charset="0"/>
              </a:rPr>
              <a:t>     	</a:t>
            </a:r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539875" y="1857375"/>
          <a:ext cx="2635250" cy="527050"/>
        </p:xfrm>
        <a:graphic>
          <a:graphicData uri="http://schemas.openxmlformats.org/presentationml/2006/ole">
            <p:oleObj spid="_x0000_s3075" name="Equation" r:id="rId4" imgW="838080" imgH="228600" progId="Equation.DSMT4">
              <p:embed/>
            </p:oleObj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2387600" y="3071813"/>
          <a:ext cx="2154238" cy="1031875"/>
        </p:xfrm>
        <a:graphic>
          <a:graphicData uri="http://schemas.openxmlformats.org/presentationml/2006/ole">
            <p:oleObj spid="_x0000_s3080" name="Equation" r:id="rId5" imgW="901440" imgH="43164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0"/>
            <a:ext cx="793432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9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Схема Горнера</a:t>
            </a:r>
            <a:r>
              <a:rPr lang="ru-RU" sz="29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9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А2</a:t>
            </a:r>
            <a:r>
              <a:rPr lang="ru-RU" sz="27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7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(перевод </a:t>
            </a:r>
            <a:r>
              <a:rPr lang="en-US" sz="27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7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700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ичного</a:t>
            </a:r>
            <a:r>
              <a:rPr lang="ru-RU" sz="27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числа в 10-с.с)</a:t>
            </a:r>
            <a:br>
              <a:rPr lang="ru-RU" sz="27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214438"/>
            <a:ext cx="7497762" cy="42862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smtClean="0">
                <a:latin typeface="Arial" charset="0"/>
                <a:cs typeface="Arial" charset="0"/>
              </a:rPr>
              <a:t>Вход</a:t>
            </a:r>
            <a:r>
              <a:rPr lang="ru-RU" sz="2400" smtClean="0">
                <a:latin typeface="Arial" charset="0"/>
                <a:cs typeface="Arial" charset="0"/>
              </a:rPr>
              <a:t>: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, k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число цифр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набор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Arial" charset="0"/>
                <a:cs typeface="Arial" charset="0"/>
              </a:rPr>
              <a:t> цикл по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от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2</a:t>
            </a:r>
            <a:r>
              <a:rPr lang="ru-RU" sz="2400" smtClean="0">
                <a:latin typeface="Arial" charset="0"/>
                <a:cs typeface="Arial" charset="0"/>
              </a:rPr>
              <a:t> вниз до </a:t>
            </a:r>
            <a:r>
              <a:rPr lang="ru-RU" sz="2400" smtClean="0">
                <a:latin typeface="Courier New" pitchFamily="49" charset="0"/>
                <a:cs typeface="Times New Roman" pitchFamily="18" charset="0"/>
              </a:rPr>
              <a:t>0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 = N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 b + a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;</a:t>
            </a:r>
            <a:endParaRPr lang="ru-RU" sz="24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конец цикла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smtClean="0">
                <a:latin typeface="Arial" charset="0"/>
                <a:cs typeface="Arial" charset="0"/>
              </a:rPr>
              <a:t>Выход</a:t>
            </a:r>
            <a:r>
              <a:rPr lang="en-US" sz="2400" smtClean="0">
                <a:latin typeface="Arial" charset="0"/>
                <a:cs typeface="Arial" charset="0"/>
              </a:rPr>
              <a:t>: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			</a:t>
            </a:r>
            <a:endParaRPr lang="ru-RU" sz="24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k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-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1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операция *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Arial" charset="0"/>
              </a:rPr>
              <a:t>			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k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-1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операция +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Times New Roman" pitchFamily="18" charset="0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6357938" y="1214438"/>
          <a:ext cx="714375" cy="523875"/>
        </p:xfrm>
        <a:graphic>
          <a:graphicData uri="http://schemas.openxmlformats.org/presentationml/2006/ole">
            <p:oleObj spid="_x0000_s4098" name="Equation" r:id="rId4" imgW="203040" imgH="22860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530350" y="1714500"/>
          <a:ext cx="1368425" cy="534988"/>
        </p:xfrm>
        <a:graphic>
          <a:graphicData uri="http://schemas.openxmlformats.org/presentationml/2006/ole">
            <p:oleObj spid="_x0000_s4099" name="Equation" r:id="rId5" imgW="58392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254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A3: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(перевод числа из 10-с. с. в </a:t>
            </a:r>
            <a:r>
              <a:rPr lang="en-US" sz="2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-с.с) </a:t>
            </a:r>
            <a:endParaRPr lang="ru-RU" sz="22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428750"/>
            <a:ext cx="8215312" cy="48577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  <a:cs typeface="Arial" charset="0"/>
              </a:rPr>
              <a:t>Вход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≥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0, b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Arial" charset="0"/>
              </a:rPr>
              <a:t>   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smtClean="0">
                <a:latin typeface="Times New Roman" pitchFamily="18" charset="0"/>
                <a:cs typeface="Courier New" pitchFamily="49" charset="0"/>
              </a:rPr>
              <a:t>=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Arial" charset="0"/>
              </a:rPr>
              <a:t>    цикл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Arial" charset="0"/>
              </a:rPr>
              <a:t>		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 =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 mod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b;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(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mod</a:t>
            </a:r>
            <a:r>
              <a:rPr lang="ru-RU" sz="2400" i="1" smtClean="0">
                <a:latin typeface="Times New Roman" pitchFamily="18" charset="0"/>
                <a:cs typeface="Arial" charset="0"/>
              </a:rPr>
              <a:t> –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остаток от деления нацело)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Arial" charset="0"/>
              </a:rPr>
              <a:t>         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 =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div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;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  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  (div </a:t>
            </a:r>
            <a:r>
              <a:rPr lang="ru-RU" sz="2400" i="1" smtClean="0">
                <a:latin typeface="Times New Roman" pitchFamily="18" charset="0"/>
                <a:cs typeface="Arial" charset="0"/>
              </a:rPr>
              <a:t>–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 целое деление)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Arial" charset="0"/>
              </a:rPr>
              <a:t>	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 	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+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Arial" charset="0"/>
              </a:rPr>
              <a:t>   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пока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 ≠ 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0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  <a:cs typeface="Arial" charset="0"/>
              </a:rPr>
              <a:t>Выход</a:t>
            </a:r>
            <a:r>
              <a:rPr lang="en-US" sz="2400" smtClean="0">
                <a:latin typeface="Times New Roman" pitchFamily="18" charset="0"/>
                <a:cs typeface="Arial" charset="0"/>
              </a:rPr>
              <a:t>: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 набор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, 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i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 ( число значащих цифр)</a:t>
            </a:r>
            <a:endParaRPr lang="en-US" sz="2400" i="1" smtClean="0">
              <a:latin typeface="Times New Roman" pitchFamily="18" charset="0"/>
              <a:cs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Arial" charset="0"/>
              </a:rPr>
              <a:t>      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минимальное число операций деления = </a:t>
            </a:r>
            <a:r>
              <a:rPr lang="en-US" sz="2400" i="1" smtClean="0">
                <a:latin typeface="Times New Roman" pitchFamily="18" charset="0"/>
                <a:cs typeface="Arial" charset="0"/>
              </a:rPr>
              <a:t>i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111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Пример: перевод из 10-с.с. в 2-с.с.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857250"/>
            <a:ext cx="7499350" cy="6429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Arial" charset="0"/>
                <a:cs typeface="Arial" charset="0"/>
              </a:rPr>
              <a:t>325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786188" y="1285875"/>
          <a:ext cx="1571625" cy="4697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1148"/>
                <a:gridCol w="730488"/>
              </a:tblGrid>
              <a:tr h="493601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rgbClr val="006600"/>
                          </a:solidFill>
                          <a:latin typeface="Arial" pitchFamily="34" charset="0"/>
                          <a:cs typeface="Arial" pitchFamily="34" charset="0"/>
                        </a:rPr>
                        <a:t>162</a:t>
                      </a:r>
                      <a:endParaRPr lang="ru-RU" sz="2800" b="0" dirty="0">
                        <a:solidFill>
                          <a:srgbClr val="0066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rgbClr val="0066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b="0" dirty="0">
                        <a:solidFill>
                          <a:srgbClr val="0066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360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81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360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360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360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360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360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360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17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0" y="1000125"/>
            <a:ext cx="4991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Целая часть   </a:t>
            </a:r>
            <a:r>
              <a:rPr lang="en-US" sz="2000"/>
              <a:t>| </a:t>
            </a:r>
            <a:r>
              <a:rPr lang="ru-RU" sz="2000"/>
              <a:t> Остаток от деления на 2</a:t>
            </a:r>
          </a:p>
        </p:txBody>
      </p:sp>
      <p:sp>
        <p:nvSpPr>
          <p:cNvPr id="6" name="Стрелка вверх 5"/>
          <p:cNvSpPr/>
          <p:nvPr/>
        </p:nvSpPr>
        <p:spPr>
          <a:xfrm>
            <a:off x="5643563" y="1500188"/>
            <a:ext cx="500062" cy="450056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14438" y="6072188"/>
            <a:ext cx="7000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325</a:t>
            </a:r>
            <a:r>
              <a:rPr lang="ru-RU" sz="2800" baseline="-25000"/>
              <a:t>(10) </a:t>
            </a:r>
            <a:r>
              <a:rPr lang="ru-RU" sz="2800"/>
              <a:t>= 101000101</a:t>
            </a:r>
            <a:r>
              <a:rPr lang="ru-RU" sz="2800" baseline="-25000"/>
              <a:t>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Перевод числа из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</a:t>
            </a:r>
            <a:r>
              <a:rPr lang="ru-RU" baseline="-25000" dirty="0" smtClean="0">
                <a:solidFill>
                  <a:schemeClr val="tx2">
                    <a:satMod val="130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-с.с. в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</a:t>
            </a:r>
            <a:r>
              <a:rPr lang="ru-RU" baseline="-25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-с.с.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1928813" y="1643063"/>
            <a:ext cx="1714500" cy="928687"/>
            <a:chOff x="1928794" y="1643050"/>
            <a:chExt cx="1714512" cy="928694"/>
          </a:xfrm>
        </p:grpSpPr>
        <p:sp>
          <p:nvSpPr>
            <p:cNvPr id="4" name="Овал 3"/>
            <p:cNvSpPr/>
            <p:nvPr/>
          </p:nvSpPr>
          <p:spPr>
            <a:xfrm>
              <a:off x="1928794" y="1643050"/>
              <a:ext cx="1714512" cy="928694"/>
            </a:xfrm>
            <a:prstGeom prst="ellipse">
              <a:avLst/>
            </a:prstGeom>
            <a:noFill/>
            <a:ln w="38100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7532" name="TextBox 6"/>
            <p:cNvSpPr txBox="1">
              <a:spLocks noChangeArrowheads="1"/>
            </p:cNvSpPr>
            <p:nvPr/>
          </p:nvSpPr>
          <p:spPr bwMode="auto">
            <a:xfrm>
              <a:off x="2214546" y="1857364"/>
              <a:ext cx="13573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/>
                <a:t>b</a:t>
              </a:r>
              <a:r>
                <a:rPr lang="ru-RU" sz="2800" baseline="-25000"/>
                <a:t>1</a:t>
              </a:r>
              <a:r>
                <a:rPr lang="ru-RU" sz="2800"/>
                <a:t>-с.с. </a:t>
              </a:r>
            </a:p>
          </p:txBody>
        </p:sp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6143625" y="1714500"/>
            <a:ext cx="1714500" cy="928688"/>
            <a:chOff x="6143636" y="1714488"/>
            <a:chExt cx="1714512" cy="928694"/>
          </a:xfrm>
        </p:grpSpPr>
        <p:sp>
          <p:nvSpPr>
            <p:cNvPr id="8" name="Овал 7"/>
            <p:cNvSpPr/>
            <p:nvPr/>
          </p:nvSpPr>
          <p:spPr>
            <a:xfrm>
              <a:off x="6143636" y="1714488"/>
              <a:ext cx="1714512" cy="928694"/>
            </a:xfrm>
            <a:prstGeom prst="ellipse">
              <a:avLst/>
            </a:prstGeom>
            <a:noFill/>
            <a:ln w="38100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7530" name="TextBox 8"/>
            <p:cNvSpPr txBox="1">
              <a:spLocks noChangeArrowheads="1"/>
            </p:cNvSpPr>
            <p:nvPr/>
          </p:nvSpPr>
          <p:spPr bwMode="auto">
            <a:xfrm>
              <a:off x="6429388" y="1928802"/>
              <a:ext cx="13573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/>
                <a:t>b</a:t>
              </a:r>
              <a:r>
                <a:rPr lang="en-US" sz="2800" baseline="-25000"/>
                <a:t>2</a:t>
              </a:r>
              <a:r>
                <a:rPr lang="ru-RU" sz="2800"/>
                <a:t>-с.с. </a:t>
              </a:r>
            </a:p>
          </p:txBody>
        </p:sp>
      </p:grpSp>
      <p:sp>
        <p:nvSpPr>
          <p:cNvPr id="10" name="Овал 9"/>
          <p:cNvSpPr/>
          <p:nvPr/>
        </p:nvSpPr>
        <p:spPr>
          <a:xfrm>
            <a:off x="4071938" y="4429125"/>
            <a:ext cx="1714500" cy="928688"/>
          </a:xfrm>
          <a:prstGeom prst="ellipse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57688" y="4643438"/>
            <a:ext cx="1357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b</a:t>
            </a:r>
            <a:r>
              <a:rPr lang="ru-RU" sz="2800" baseline="-25000"/>
              <a:t>1</a:t>
            </a:r>
            <a:r>
              <a:rPr lang="en-US" sz="2800" baseline="-25000"/>
              <a:t>0</a:t>
            </a:r>
            <a:r>
              <a:rPr lang="ru-RU" sz="2800"/>
              <a:t>-с.с. 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3857625" y="2060575"/>
            <a:ext cx="2000250" cy="2159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3532028">
            <a:off x="2740819" y="3450431"/>
            <a:ext cx="2206625" cy="157163"/>
          </a:xfrm>
          <a:prstGeom prst="rightArrow">
            <a:avLst>
              <a:gd name="adj1" fmla="val 50000"/>
              <a:gd name="adj2" fmla="val 227246"/>
            </a:avLst>
          </a:prstGeom>
          <a:solidFill>
            <a:srgbClr val="0000FF"/>
          </a:solidFill>
          <a:ln w="25400" algn="ctr">
            <a:solidFill>
              <a:srgbClr val="26697A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-3544399">
            <a:off x="4958557" y="3479006"/>
            <a:ext cx="2106612" cy="155575"/>
          </a:xfrm>
          <a:prstGeom prst="rightArrow">
            <a:avLst>
              <a:gd name="adj1" fmla="val 50000"/>
              <a:gd name="adj2" fmla="val 229567"/>
            </a:avLst>
          </a:prstGeom>
          <a:solidFill>
            <a:srgbClr val="0000FF"/>
          </a:solidFill>
          <a:ln w="25400" algn="ctr">
            <a:solidFill>
              <a:srgbClr val="26697A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2" grpId="1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435100" y="274638"/>
            <a:ext cx="7499350" cy="5111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Представление действительных чисел </a:t>
            </a:r>
          </a:p>
        </p:txBody>
      </p:sp>
      <p:sp>
        <p:nvSpPr>
          <p:cNvPr id="116747" name="Содержимое 9"/>
          <p:cNvSpPr>
            <a:spLocks noGrp="1"/>
          </p:cNvSpPr>
          <p:nvPr>
            <p:ph idx="4294967295"/>
          </p:nvPr>
        </p:nvSpPr>
        <p:spPr>
          <a:xfrm>
            <a:off x="1000125" y="2571750"/>
            <a:ext cx="7497763" cy="34432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Если в дробной части числа конечное число знаков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нижний индекс суммы равен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0.375=(3+(7+5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10)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10)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0=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(3+(7+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+0)/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10)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10)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000" b="1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ru-RU" sz="2000" b="1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Font typeface="Wingdings 2" pitchFamily="18" charset="2"/>
              <a:buNone/>
            </a:pPr>
            <a:endParaRPr lang="ru-RU" sz="2000" smtClean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116748" name="Rectangle 5"/>
          <p:cNvSpPr>
            <a:spLocks noChangeArrowheads="1"/>
          </p:cNvSpPr>
          <p:nvPr/>
        </p:nvSpPr>
        <p:spPr bwMode="auto">
          <a:xfrm>
            <a:off x="1979613" y="1912938"/>
            <a:ext cx="52562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  <a:p>
            <a:endParaRPr lang="ru-RU"/>
          </a:p>
        </p:txBody>
      </p:sp>
      <p:graphicFrame>
        <p:nvGraphicFramePr>
          <p:cNvPr id="116741" name="Object 5"/>
          <p:cNvGraphicFramePr>
            <a:graphicFrameLocks noChangeAspect="1"/>
          </p:cNvGraphicFramePr>
          <p:nvPr/>
        </p:nvGraphicFramePr>
        <p:xfrm>
          <a:off x="1763713" y="1412875"/>
          <a:ext cx="6840537" cy="504825"/>
        </p:xfrm>
        <a:graphic>
          <a:graphicData uri="http://schemas.openxmlformats.org/presentationml/2006/ole">
            <p:oleObj spid="_x0000_s116741" name="Equation" r:id="rId4" imgW="2197080" imgH="241200" progId="Equation.DSMT4">
              <p:embed/>
            </p:oleObj>
          </a:graphicData>
        </a:graphic>
      </p:graphicFrame>
      <p:graphicFrame>
        <p:nvGraphicFramePr>
          <p:cNvPr id="116742" name="Object 6"/>
          <p:cNvGraphicFramePr>
            <a:graphicFrameLocks noChangeAspect="1"/>
          </p:cNvGraphicFramePr>
          <p:nvPr/>
        </p:nvGraphicFramePr>
        <p:xfrm>
          <a:off x="931863" y="1844675"/>
          <a:ext cx="7470775" cy="901700"/>
        </p:xfrm>
        <a:graphic>
          <a:graphicData uri="http://schemas.openxmlformats.org/presentationml/2006/ole">
            <p:oleObj spid="_x0000_s116742" name="Equation" r:id="rId5" imgW="3581280" imgH="431640" progId="Equation.DSMT4">
              <p:embed/>
            </p:oleObj>
          </a:graphicData>
        </a:graphic>
      </p:graphicFrame>
      <p:graphicFrame>
        <p:nvGraphicFramePr>
          <p:cNvPr id="116743" name="Object 7"/>
          <p:cNvGraphicFramePr>
            <a:graphicFrameLocks noChangeAspect="1"/>
          </p:cNvGraphicFramePr>
          <p:nvPr/>
        </p:nvGraphicFramePr>
        <p:xfrm>
          <a:off x="8388350" y="2133600"/>
          <a:ext cx="428625" cy="403225"/>
        </p:xfrm>
        <a:graphic>
          <a:graphicData uri="http://schemas.openxmlformats.org/presentationml/2006/ole">
            <p:oleObj spid="_x0000_s116743" name="Equation" r:id="rId6" imgW="215640" imgH="203040" progId="Equation.DSMT4">
              <p:embed/>
            </p:oleObj>
          </a:graphicData>
        </a:graphic>
      </p:graphicFrame>
      <p:graphicFrame>
        <p:nvGraphicFramePr>
          <p:cNvPr id="116744" name="Object 8"/>
          <p:cNvGraphicFramePr>
            <a:graphicFrameLocks noChangeAspect="1"/>
          </p:cNvGraphicFramePr>
          <p:nvPr/>
        </p:nvGraphicFramePr>
        <p:xfrm>
          <a:off x="1800225" y="4149725"/>
          <a:ext cx="5284788" cy="465138"/>
        </p:xfrm>
        <a:graphic>
          <a:graphicData uri="http://schemas.openxmlformats.org/presentationml/2006/ole">
            <p:oleObj spid="_x0000_s116744" name="Equation" r:id="rId7" imgW="2743200" imgH="241200" progId="Equation.DSMT4">
              <p:embed/>
            </p:oleObj>
          </a:graphicData>
        </a:graphic>
      </p:graphicFrame>
      <p:graphicFrame>
        <p:nvGraphicFramePr>
          <p:cNvPr id="116745" name="Object 9"/>
          <p:cNvGraphicFramePr>
            <a:graphicFrameLocks noChangeAspect="1"/>
          </p:cNvGraphicFramePr>
          <p:nvPr/>
        </p:nvGraphicFramePr>
        <p:xfrm>
          <a:off x="7885113" y="4076700"/>
          <a:ext cx="482600" cy="428625"/>
        </p:xfrm>
        <a:graphic>
          <a:graphicData uri="http://schemas.openxmlformats.org/presentationml/2006/ole">
            <p:oleObj spid="_x0000_s116745" name="Equation" r:id="rId8" imgW="228600" imgH="203040" progId="Equation.DSMT4">
              <p:embed/>
            </p:oleObj>
          </a:graphicData>
        </a:graphic>
      </p:graphicFrame>
      <p:sp>
        <p:nvSpPr>
          <p:cNvPr id="116749" name="TextBox 14"/>
          <p:cNvSpPr txBox="1">
            <a:spLocks noChangeArrowheads="1"/>
          </p:cNvSpPr>
          <p:nvPr/>
        </p:nvSpPr>
        <p:spPr bwMode="auto">
          <a:xfrm>
            <a:off x="1116013" y="1412875"/>
            <a:ext cx="598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/>
              <a:t> =</a:t>
            </a:r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35100" y="274638"/>
            <a:ext cx="7499350" cy="5111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Связь дробной части числа со значением</a:t>
            </a:r>
          </a:p>
        </p:txBody>
      </p:sp>
      <p:graphicFrame>
        <p:nvGraphicFramePr>
          <p:cNvPr id="118787" name="Object 3"/>
          <p:cNvGraphicFramePr>
            <a:graphicFrameLocks noChangeAspect="1"/>
          </p:cNvGraphicFramePr>
          <p:nvPr/>
        </p:nvGraphicFramePr>
        <p:xfrm>
          <a:off x="1428750" y="1214438"/>
          <a:ext cx="5500688" cy="477837"/>
        </p:xfrm>
        <a:graphic>
          <a:graphicData uri="http://schemas.openxmlformats.org/presentationml/2006/ole">
            <p:oleObj spid="_x0000_s118787" name="Equation" r:id="rId4" imgW="2781000" imgH="241200" progId="Equation.DSMT4">
              <p:embed/>
            </p:oleObj>
          </a:graphicData>
        </a:graphic>
      </p:graphicFrame>
      <p:graphicFrame>
        <p:nvGraphicFramePr>
          <p:cNvPr id="118788" name="Object 4"/>
          <p:cNvGraphicFramePr>
            <a:graphicFrameLocks noChangeAspect="1"/>
          </p:cNvGraphicFramePr>
          <p:nvPr/>
        </p:nvGraphicFramePr>
        <p:xfrm>
          <a:off x="7858125" y="1214438"/>
          <a:ext cx="482600" cy="428625"/>
        </p:xfrm>
        <a:graphic>
          <a:graphicData uri="http://schemas.openxmlformats.org/presentationml/2006/ole">
            <p:oleObj spid="_x0000_s118788" name="Equation" r:id="rId5" imgW="228600" imgH="203040" progId="Equation.DSMT4">
              <p:embed/>
            </p:oleObj>
          </a:graphicData>
        </a:graphic>
      </p:graphicFrame>
      <p:graphicFrame>
        <p:nvGraphicFramePr>
          <p:cNvPr id="118789" name="Object 5"/>
          <p:cNvGraphicFramePr>
            <a:graphicFrameLocks noChangeAspect="1"/>
          </p:cNvGraphicFramePr>
          <p:nvPr/>
        </p:nvGraphicFramePr>
        <p:xfrm>
          <a:off x="1571625" y="1928813"/>
          <a:ext cx="1500188" cy="539750"/>
        </p:xfrm>
        <a:graphic>
          <a:graphicData uri="http://schemas.openxmlformats.org/presentationml/2006/ole">
            <p:oleObj spid="_x0000_s118789" name="Equation" r:id="rId6" imgW="634680" imgH="228600" progId="Equation.DSMT4">
              <p:embed/>
            </p:oleObj>
          </a:graphicData>
        </a:graphic>
      </p:graphicFrame>
      <p:graphicFrame>
        <p:nvGraphicFramePr>
          <p:cNvPr id="118790" name="Object 6"/>
          <p:cNvGraphicFramePr>
            <a:graphicFrameLocks noChangeAspect="1"/>
          </p:cNvGraphicFramePr>
          <p:nvPr/>
        </p:nvGraphicFramePr>
        <p:xfrm>
          <a:off x="1571625" y="2643188"/>
          <a:ext cx="2917825" cy="500062"/>
        </p:xfrm>
        <a:graphic>
          <a:graphicData uri="http://schemas.openxmlformats.org/presentationml/2006/ole">
            <p:oleObj spid="_x0000_s118790" name="Equation" r:id="rId7" imgW="1333440" imgH="228600" progId="Equation.DSMT4">
              <p:embed/>
            </p:oleObj>
          </a:graphicData>
        </a:graphic>
      </p:graphicFrame>
      <p:graphicFrame>
        <p:nvGraphicFramePr>
          <p:cNvPr id="118791" name="Object 7"/>
          <p:cNvGraphicFramePr>
            <a:graphicFrameLocks noChangeAspect="1"/>
          </p:cNvGraphicFramePr>
          <p:nvPr/>
        </p:nvGraphicFramePr>
        <p:xfrm>
          <a:off x="1571625" y="3214688"/>
          <a:ext cx="2000250" cy="593725"/>
        </p:xfrm>
        <a:graphic>
          <a:graphicData uri="http://schemas.openxmlformats.org/presentationml/2006/ole">
            <p:oleObj spid="_x0000_s118791" name="Equation" r:id="rId8" imgW="812520" imgH="241200" progId="Equation.DSMT4">
              <p:embed/>
            </p:oleObj>
          </a:graphicData>
        </a:graphic>
      </p:graphicFrame>
      <p:sp>
        <p:nvSpPr>
          <p:cNvPr id="118795" name="Прямоугольник 8"/>
          <p:cNvSpPr>
            <a:spLocks noChangeArrowheads="1"/>
          </p:cNvSpPr>
          <p:nvPr/>
        </p:nvSpPr>
        <p:spPr bwMode="auto">
          <a:xfrm>
            <a:off x="4572000" y="2643188"/>
            <a:ext cx="2143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k,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;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8793" name="Object 9"/>
          <p:cNvGraphicFramePr>
            <a:graphicFrameLocks noChangeAspect="1"/>
          </p:cNvGraphicFramePr>
          <p:nvPr/>
        </p:nvGraphicFramePr>
        <p:xfrm>
          <a:off x="7929563" y="2643188"/>
          <a:ext cx="500062" cy="444500"/>
        </p:xfrm>
        <a:graphic>
          <a:graphicData uri="http://schemas.openxmlformats.org/presentationml/2006/ole">
            <p:oleObj spid="_x0000_s118793" name="Equation" r:id="rId9" imgW="228600" imgH="203040" progId="Equation.DSMT4">
              <p:embed/>
            </p:oleObj>
          </a:graphicData>
        </a:graphic>
      </p:graphicFrame>
      <p:sp>
        <p:nvSpPr>
          <p:cNvPr id="11" name="Левая фигурная скобка 10"/>
          <p:cNvSpPr/>
          <p:nvPr/>
        </p:nvSpPr>
        <p:spPr>
          <a:xfrm>
            <a:off x="1143000" y="2000250"/>
            <a:ext cx="428625" cy="1643063"/>
          </a:xfrm>
          <a:prstGeom prst="leftBrace">
            <a:avLst>
              <a:gd name="adj1" fmla="val 6928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928688" y="142875"/>
            <a:ext cx="8385175" cy="6635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Примеры</a:t>
            </a:r>
          </a:p>
        </p:txBody>
      </p:sp>
      <p:sp>
        <p:nvSpPr>
          <p:cNvPr id="120839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1000125" y="1071563"/>
            <a:ext cx="7572375" cy="42148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«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1.101</a:t>
            </a:r>
            <a:r>
              <a:rPr lang="en-US" sz="2400" b="1" baseline="-25000" smtClean="0">
                <a:latin typeface="Courier New" pitchFamily="49" charset="0"/>
                <a:cs typeface="Courier New" pitchFamily="49" charset="0"/>
              </a:rPr>
              <a:t>(2)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»)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 = 1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2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0 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+12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-1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 +02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-2 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+12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-3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			   = 1 + 0.5 + 0.125 </a:t>
            </a:r>
          </a:p>
          <a:p>
            <a:pPr>
              <a:buFont typeface="Wingdings 2" pitchFamily="18" charset="2"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			   = 1.625</a:t>
            </a:r>
          </a:p>
          <a:p>
            <a:pPr>
              <a:buFont typeface="Wingdings 2" pitchFamily="18" charset="2"/>
              <a:buNone/>
            </a:pPr>
            <a:endParaRPr lang="en-US" sz="2400" b="1" i="1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400" b="1" i="1" baseline="-2500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«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1.101</a:t>
            </a:r>
            <a:r>
              <a:rPr lang="en-US" sz="2400" b="1" baseline="-25000" smtClean="0">
                <a:latin typeface="Courier New" pitchFamily="49" charset="0"/>
                <a:cs typeface="Courier New" pitchFamily="49" charset="0"/>
              </a:rPr>
              <a:t>(2)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»)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=(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1 +(0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 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+(1 +0)/2</a:t>
            </a:r>
            <a:r>
              <a:rPr lang="ru-RU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)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/2</a:t>
            </a:r>
            <a:r>
              <a:rPr lang="ru-RU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)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/2 </a:t>
            </a:r>
          </a:p>
          <a:p>
            <a:pPr>
              <a:buFont typeface="Wingdings 2" pitchFamily="18" charset="2"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			   = (1 + (0 + 0.5)/2 )/2 </a:t>
            </a:r>
          </a:p>
          <a:p>
            <a:pPr>
              <a:buFont typeface="Wingdings 2" pitchFamily="18" charset="2"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			   = (1 + 0.25) / 2 = 0.625</a:t>
            </a:r>
          </a:p>
          <a:p>
            <a:pPr>
              <a:buFont typeface="Wingdings 2" pitchFamily="18" charset="2"/>
              <a:buNone/>
            </a:pPr>
            <a:endParaRPr lang="en-US" sz="2400" b="1" i="1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b="1" i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400" b="1" i="1" baseline="-2500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«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0.01</a:t>
            </a:r>
            <a:r>
              <a:rPr lang="en-US" sz="2400" b="1" baseline="-25000" smtClean="0">
                <a:latin typeface="Courier New" pitchFamily="49" charset="0"/>
                <a:cs typeface="Courier New" pitchFamily="49" charset="0"/>
              </a:rPr>
              <a:t>(3)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»)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=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 13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-2 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=  = 0.(1)</a:t>
            </a:r>
          </a:p>
          <a:p>
            <a:pPr>
              <a:buFont typeface="Wingdings 2" pitchFamily="18" charset="2"/>
              <a:buNone/>
            </a:pPr>
            <a:endParaRPr lang="en-US" sz="2800" smtClean="0"/>
          </a:p>
          <a:p>
            <a:pPr>
              <a:buFont typeface="Wingdings 2" pitchFamily="18" charset="2"/>
              <a:buNone/>
            </a:pPr>
            <a:endParaRPr lang="en-US" sz="2800" i="1" smtClean="0"/>
          </a:p>
        </p:txBody>
      </p:sp>
      <p:sp>
        <p:nvSpPr>
          <p:cNvPr id="12084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0837" name="Object 5"/>
          <p:cNvGraphicFramePr>
            <a:graphicFrameLocks noChangeAspect="1"/>
          </p:cNvGraphicFramePr>
          <p:nvPr/>
        </p:nvGraphicFramePr>
        <p:xfrm>
          <a:off x="4857750" y="4429125"/>
          <a:ext cx="261938" cy="714375"/>
        </p:xfrm>
        <a:graphic>
          <a:graphicData uri="http://schemas.openxmlformats.org/presentationml/2006/ole">
            <p:oleObj spid="_x0000_s120837" name="Формула" r:id="rId4" imgW="139639" imgH="393529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71563" y="274638"/>
            <a:ext cx="8072437" cy="9398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Целая часть числа </a:t>
            </a:r>
            <a:r>
              <a:rPr lang="en-US" sz="18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800" b="1" i="1" baseline="-25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18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8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8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(0 &lt; </a:t>
            </a:r>
            <a:r>
              <a:rPr lang="en-US" sz="18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800" i="1" baseline="-25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18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ru-RU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1) равна первой цифре дробной части числа </a:t>
            </a:r>
            <a:r>
              <a:rPr lang="en-US" sz="18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800" b="1" i="1" baseline="-25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800" b="1" baseline="-25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baseline="-25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baseline="-25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А4: перевод дробной части из 10-с. с. в </a:t>
            </a:r>
            <a:r>
              <a:rPr lang="en-US" sz="24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-с.с</a:t>
            </a:r>
          </a:p>
        </p:txBody>
      </p:sp>
      <p:sp>
        <p:nvSpPr>
          <p:cNvPr id="139267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116013" y="1196975"/>
            <a:ext cx="7818437" cy="5051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600" b="1" i="1" smtClean="0"/>
              <a:t> </a:t>
            </a:r>
            <a:r>
              <a:rPr lang="ru-RU" sz="2400" b="1" smtClean="0">
                <a:latin typeface="Arial" charset="0"/>
                <a:cs typeface="Arial" charset="0"/>
              </a:rPr>
              <a:t>Вход</a:t>
            </a:r>
            <a:r>
              <a:rPr lang="ru-RU" sz="2400" smtClean="0">
                <a:latin typeface="Arial" charset="0"/>
                <a:cs typeface="Arial" charset="0"/>
              </a:rPr>
              <a:t>: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f 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( 0 ≤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f 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 1),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&gt;1;</a:t>
            </a:r>
            <a:endParaRPr lang="ru-RU" sz="2400" baseline="-25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 b="1" i="1" smtClean="0"/>
              <a:t>	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= -1;</a:t>
            </a:r>
          </a:p>
          <a:p>
            <a:pPr>
              <a:buFont typeface="Wingdings" pitchFamily="2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Arial" charset="0"/>
                <a:cs typeface="Arial" charset="0"/>
              </a:rPr>
              <a:t>цикл</a:t>
            </a:r>
          </a:p>
          <a:p>
            <a:pPr>
              <a:buFont typeface="Wingdings" pitchFamily="2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[x]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-взятие целой части числа)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	     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ru-RU" sz="2400" b="1" i="1" smtClean="0"/>
              <a:t>			         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остается в том же диапазоне  )</a:t>
            </a:r>
            <a:endParaRPr lang="ru-RU" sz="2400" b="1" i="1" smtClean="0"/>
          </a:p>
          <a:p>
            <a:pPr>
              <a:buFont typeface="Wingdings" pitchFamily="2" charset="2"/>
              <a:buNone/>
            </a:pPr>
            <a:r>
              <a:rPr lang="ru-RU" sz="2400" b="1" i="1" smtClean="0"/>
              <a:t>	    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1;</a:t>
            </a:r>
          </a:p>
          <a:p>
            <a:pPr>
              <a:buFont typeface="Wingdings" pitchFamily="2" charset="2"/>
              <a:buNone/>
            </a:pPr>
            <a:r>
              <a:rPr lang="en-US" sz="2400" b="1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Arial" charset="0"/>
                <a:cs typeface="Arial" charset="0"/>
              </a:rPr>
              <a:t>пока </a:t>
            </a:r>
            <a:r>
              <a:rPr lang="ru-RU" sz="2400" b="1" i="1" smtClean="0">
                <a:latin typeface="Arial" charset="0"/>
                <a:cs typeface="Arial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2400" b="1" smtClean="0">
                <a:latin typeface="Arial" charset="0"/>
                <a:cs typeface="Arial" charset="0"/>
              </a:rPr>
              <a:t>Выход: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набор                 (число значащих цифр).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А4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может не завершиться, если данное число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не представимо конечной дробью в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-с.с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Требуется </a:t>
            </a:r>
            <a:r>
              <a:rPr lang="en-US" sz="2000" b="1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умножений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(выражение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можно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вычислять в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цикле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раз и хранить в промежуточной переменной). </a:t>
            </a:r>
          </a:p>
          <a:p>
            <a:pPr>
              <a:buFont typeface="Wingdings 2" pitchFamily="18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000" b="1" i="1" smtClean="0"/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1908175" y="2511425"/>
          <a:ext cx="1655763" cy="612775"/>
        </p:xfrm>
        <a:graphic>
          <a:graphicData uri="http://schemas.openxmlformats.org/presentationml/2006/ole">
            <p:oleObj spid="_x0000_s122884" name="Equation" r:id="rId4" imgW="799920" imgH="241200" progId="Equation.DSMT4">
              <p:embed/>
            </p:oleObj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1835150" y="3284538"/>
          <a:ext cx="1800225" cy="500062"/>
        </p:xfrm>
        <a:graphic>
          <a:graphicData uri="http://schemas.openxmlformats.org/presentationml/2006/ole">
            <p:oleObj spid="_x0000_s122885" name="Equation" r:id="rId5" imgW="1028520" imgH="241200" progId="Equation.DSMT4">
              <p:embed/>
            </p:oleObj>
          </a:graphicData>
        </a:graphic>
      </p:graphicFrame>
      <p:graphicFrame>
        <p:nvGraphicFramePr>
          <p:cNvPr id="31749" name="Object 6"/>
          <p:cNvGraphicFramePr>
            <a:graphicFrameLocks noChangeAspect="1"/>
          </p:cNvGraphicFramePr>
          <p:nvPr/>
        </p:nvGraphicFramePr>
        <p:xfrm>
          <a:off x="4067175" y="3357563"/>
          <a:ext cx="479425" cy="504825"/>
        </p:xfrm>
        <a:graphic>
          <a:graphicData uri="http://schemas.openxmlformats.org/presentationml/2006/ole">
            <p:oleObj spid="_x0000_s122886" name="Equation" r:id="rId6" imgW="228600" imgH="241200" progId="Equation.DSMT4">
              <p:embed/>
            </p:oleObj>
          </a:graphicData>
        </a:graphic>
      </p:graphicFrame>
      <p:graphicFrame>
        <p:nvGraphicFramePr>
          <p:cNvPr id="31750" name="Object 7"/>
          <p:cNvGraphicFramePr>
            <a:graphicFrameLocks noChangeAspect="1"/>
          </p:cNvGraphicFramePr>
          <p:nvPr/>
        </p:nvGraphicFramePr>
        <p:xfrm>
          <a:off x="2339975" y="4186238"/>
          <a:ext cx="936625" cy="538162"/>
        </p:xfrm>
        <a:graphic>
          <a:graphicData uri="http://schemas.openxmlformats.org/presentationml/2006/ole">
            <p:oleObj spid="_x0000_s122887" name="Equation" r:id="rId7" imgW="507960" imgH="241200" progId="Equation.DSMT4">
              <p:embed/>
            </p:oleObj>
          </a:graphicData>
        </a:graphic>
      </p:graphicFrame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3348038" y="4652963"/>
          <a:ext cx="720725" cy="520700"/>
        </p:xfrm>
        <a:graphic>
          <a:graphicData uri="http://schemas.openxmlformats.org/presentationml/2006/ole">
            <p:oleObj spid="_x0000_s122888" name="Equation" r:id="rId8" imgW="266400" imgH="22860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/>
      <p:bldP spid="139266" grpId="1"/>
      <p:bldP spid="139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ctrTitle" idx="4294967295"/>
          </p:nvPr>
        </p:nvSpPr>
        <p:spPr>
          <a:xfrm>
            <a:off x="1431925" y="360363"/>
            <a:ext cx="7407275" cy="1471612"/>
          </a:xfrm>
        </p:spPr>
        <p:txBody>
          <a:bodyPr anchor="b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Системы счисления</a:t>
            </a:r>
            <a:r>
              <a:rPr lang="ru-RU" sz="4000" dirty="0" smtClean="0">
                <a:solidFill>
                  <a:srgbClr val="0000FF"/>
                </a:solidFill>
              </a:rPr>
              <a:t> 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19458" name="Rectangle 5"/>
          <p:cNvSpPr>
            <a:spLocks noGrp="1" noRot="1" noChangeArrowheads="1"/>
          </p:cNvSpPr>
          <p:nvPr>
            <p:ph type="subTitle" idx="4294967295"/>
          </p:nvPr>
        </p:nvSpPr>
        <p:spPr>
          <a:xfrm>
            <a:off x="1431925" y="1849438"/>
            <a:ext cx="7407275" cy="1752600"/>
          </a:xfrm>
        </p:spPr>
        <p:txBody>
          <a:bodyPr tIns="0"/>
          <a:lstStyle/>
          <a:p>
            <a:pPr marL="26988" indent="0"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0000FF"/>
                </a:solidFill>
              </a:rPr>
              <a:t> </a:t>
            </a:r>
            <a:r>
              <a:rPr lang="ru-RU" sz="2400" b="1" smtClean="0">
                <a:solidFill>
                  <a:srgbClr val="964305"/>
                </a:solidFill>
              </a:rPr>
              <a:t>Лекции </a:t>
            </a:r>
            <a:r>
              <a:rPr lang="ru-RU" sz="2400" b="1" smtClean="0">
                <a:solidFill>
                  <a:srgbClr val="964305"/>
                </a:solidFill>
                <a:latin typeface="Arial" charset="0"/>
              </a:rPr>
              <a:t>1</a:t>
            </a:r>
            <a:r>
              <a:rPr lang="en-US" sz="2400" b="1" smtClean="0">
                <a:solidFill>
                  <a:srgbClr val="964305"/>
                </a:solidFill>
                <a:latin typeface="Arial" charset="0"/>
              </a:rPr>
              <a:t>, 2</a:t>
            </a:r>
          </a:p>
          <a:p>
            <a:pPr marL="26988" indent="0" eaLnBrk="1" hangingPunct="1">
              <a:buFont typeface="Wingdings" pitchFamily="2" charset="2"/>
              <a:buNone/>
            </a:pPr>
            <a:endParaRPr lang="en-US" sz="2400" smtClean="0">
              <a:solidFill>
                <a:srgbClr val="0000FF"/>
              </a:solidFill>
            </a:endParaRPr>
          </a:p>
          <a:p>
            <a:pPr marL="26988" indent="0" algn="r" eaLnBrk="1" hangingPunct="1">
              <a:buFont typeface="Wingdings" pitchFamily="2" charset="2"/>
              <a:buNone/>
            </a:pPr>
            <a:endParaRPr lang="ru-RU" sz="18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1116013" y="1196975"/>
          <a:ext cx="7775575" cy="422275"/>
        </p:xfrm>
        <a:graphic>
          <a:graphicData uri="http://schemas.openxmlformats.org/presentationml/2006/ole">
            <p:oleObj spid="_x0000_s124930" name="Equation" r:id="rId4" imgW="3733560" imgH="203040" progId="Equation.DSMT4">
              <p:embed/>
            </p:oleObj>
          </a:graphicData>
        </a:graphic>
      </p:graphicFrame>
      <p:graphicFrame>
        <p:nvGraphicFramePr>
          <p:cNvPr id="124931" name="Object 3"/>
          <p:cNvGraphicFramePr>
            <a:graphicFrameLocks noChangeAspect="1"/>
          </p:cNvGraphicFramePr>
          <p:nvPr/>
        </p:nvGraphicFramePr>
        <p:xfrm>
          <a:off x="5105400" y="2349500"/>
          <a:ext cx="914400" cy="198438"/>
        </p:xfrm>
        <a:graphic>
          <a:graphicData uri="http://schemas.openxmlformats.org/presentationml/2006/ole">
            <p:oleObj spid="_x0000_s124931" name="Equation" r:id="rId5" imgW="914400" imgH="19872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187450" y="1557338"/>
          <a:ext cx="3744913" cy="473075"/>
        </p:xfrm>
        <a:graphic>
          <a:graphicData uri="http://schemas.openxmlformats.org/presentationml/2006/ole">
            <p:oleObj spid="_x0000_s124932" name="Equation" r:id="rId6" imgW="1650960" imgH="2412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187450" y="2060575"/>
          <a:ext cx="4564063" cy="461963"/>
        </p:xfrm>
        <a:graphic>
          <a:graphicData uri="http://schemas.openxmlformats.org/presentationml/2006/ole">
            <p:oleObj spid="_x0000_s124933" name="Equation" r:id="rId7" imgW="2260440" imgH="22860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187450" y="2565400"/>
          <a:ext cx="4364038" cy="488950"/>
        </p:xfrm>
        <a:graphic>
          <a:graphicData uri="http://schemas.openxmlformats.org/presentationml/2006/ole">
            <p:oleObj spid="_x0000_s124934" name="Equation" r:id="rId8" imgW="1981080" imgH="2286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187450" y="2997200"/>
          <a:ext cx="4402138" cy="490538"/>
        </p:xfrm>
        <a:graphic>
          <a:graphicData uri="http://schemas.openxmlformats.org/presentationml/2006/ole">
            <p:oleObj spid="_x0000_s124935" name="Equation" r:id="rId9" imgW="1790640" imgH="22860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258888" y="3573463"/>
          <a:ext cx="3890962" cy="935037"/>
        </p:xfrm>
        <a:graphic>
          <a:graphicData uri="http://schemas.openxmlformats.org/presentationml/2006/ole">
            <p:oleObj spid="_x0000_s124936" name="Equation" r:id="rId10" imgW="1549080" imgH="457200" progId="Equation.DSMT4">
              <p:embed/>
            </p:oleObj>
          </a:graphicData>
        </a:graphic>
      </p:graphicFrame>
      <p:sp>
        <p:nvSpPr>
          <p:cNvPr id="124937" name="TextBox 9"/>
          <p:cNvSpPr txBox="1">
            <a:spLocks noChangeArrowheads="1"/>
          </p:cNvSpPr>
          <p:nvPr/>
        </p:nvSpPr>
        <p:spPr bwMode="auto">
          <a:xfrm>
            <a:off x="1428750" y="571500"/>
            <a:ext cx="1389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Пример: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1042988" y="-41275"/>
            <a:ext cx="7858125" cy="642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Теорема Т2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Несократимая дробь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конечно представима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 системе счисления с основанием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 том и только в том случае, когда все числа из разложения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на простые множители входят в такое же разложение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(количество повторений не учитывается).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Пример</a:t>
            </a:r>
          </a:p>
          <a:p>
            <a:pPr algn="just"/>
            <a:r>
              <a:rPr lang="ru-RU" sz="2400">
                <a:latin typeface="Courier New" pitchFamily="49" charset="0"/>
                <a:cs typeface="Courier New" pitchFamily="49" charset="0"/>
              </a:rPr>
              <a:t>121</a:t>
            </a:r>
            <a:r>
              <a:rPr lang="en-US" sz="2400">
                <a:latin typeface="Courier New" pitchFamily="49" charset="0"/>
                <a:cs typeface="Courier New" pitchFamily="49" charset="0"/>
              </a:rPr>
              <a:t>/</a:t>
            </a:r>
            <a:r>
              <a:rPr lang="ru-RU" sz="2400">
                <a:latin typeface="Courier New" pitchFamily="49" charset="0"/>
                <a:cs typeface="Courier New" pitchFamily="49" charset="0"/>
              </a:rPr>
              <a:t>675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конечна в 15-с.с.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2400">
                <a:latin typeface="Courier New" pitchFamily="49" charset="0"/>
                <a:cs typeface="Courier New" pitchFamily="49" charset="0"/>
              </a:rPr>
              <a:t>675</a:t>
            </a:r>
            <a:r>
              <a:rPr lang="en-US" sz="240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2400" baseline="30000"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2400">
                <a:latin typeface="Courier New" pitchFamily="49" charset="0"/>
                <a:cs typeface="Courier New" pitchFamily="49" charset="0"/>
              </a:rPr>
              <a:t>*5</a:t>
            </a:r>
            <a:r>
              <a:rPr lang="ru-RU" sz="2400" baseline="3000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400">
                <a:latin typeface="Courier New" pitchFamily="49" charset="0"/>
                <a:cs typeface="Courier New" pitchFamily="49" charset="0"/>
              </a:rPr>
              <a:t>; 15 = 3*5;</a:t>
            </a:r>
          </a:p>
          <a:p>
            <a:pPr algn="just"/>
            <a:endParaRPr lang="en-US" sz="2400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2000">
                <a:latin typeface="Courier New" pitchFamily="49" charset="0"/>
                <a:cs typeface="Courier New" pitchFamily="49" charset="0"/>
              </a:rPr>
              <a:t>1/675 = 5*15</a:t>
            </a:r>
            <a:r>
              <a:rPr lang="en-US" sz="2000" baseline="30000">
                <a:latin typeface="Courier New" pitchFamily="49" charset="0"/>
                <a:cs typeface="Courier New" pitchFamily="49" charset="0"/>
              </a:rPr>
              <a:t>-3 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= 0.005</a:t>
            </a:r>
            <a:r>
              <a:rPr lang="en-US" sz="2000" baseline="-25000">
                <a:latin typeface="Courier New" pitchFamily="49" charset="0"/>
                <a:cs typeface="Courier New" pitchFamily="49" charset="0"/>
              </a:rPr>
              <a:t>(15)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;</a:t>
            </a:r>
            <a:endParaRPr lang="ru-RU" sz="2000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2000">
                <a:latin typeface="Courier New" pitchFamily="49" charset="0"/>
                <a:cs typeface="Courier New" pitchFamily="49" charset="0"/>
              </a:rPr>
              <a:t>121*5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*15</a:t>
            </a:r>
            <a:r>
              <a:rPr lang="en-US" sz="2000" baseline="30000">
                <a:latin typeface="Courier New" pitchFamily="49" charset="0"/>
                <a:cs typeface="Courier New" pitchFamily="49" charset="0"/>
              </a:rPr>
              <a:t>-3 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= (2*15</a:t>
            </a:r>
            <a:r>
              <a:rPr lang="en-US" sz="2000" baseline="30000">
                <a:latin typeface="Courier New" pitchFamily="49" charset="0"/>
                <a:cs typeface="Courier New" pitchFamily="49" charset="0"/>
              </a:rPr>
              <a:t>2 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+ 10*15</a:t>
            </a:r>
            <a:r>
              <a:rPr lang="en-US" sz="2000" baseline="30000">
                <a:latin typeface="Courier New" pitchFamily="49" charset="0"/>
                <a:cs typeface="Courier New" pitchFamily="49" charset="0"/>
              </a:rPr>
              <a:t>1 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+ 5)*15</a:t>
            </a:r>
            <a:r>
              <a:rPr lang="en-US" sz="2000" baseline="30000">
                <a:latin typeface="Courier New" pitchFamily="49" charset="0"/>
                <a:cs typeface="Courier New" pitchFamily="49" charset="0"/>
              </a:rPr>
              <a:t>-3 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= </a:t>
            </a:r>
          </a:p>
          <a:p>
            <a:pPr algn="just"/>
            <a:r>
              <a:rPr lang="en-US" sz="2000">
                <a:latin typeface="Courier New" pitchFamily="49" charset="0"/>
                <a:cs typeface="Courier New" pitchFamily="49" charset="0"/>
              </a:rPr>
              <a:t>             2*15</a:t>
            </a:r>
            <a:r>
              <a:rPr lang="en-US" sz="2000" baseline="30000">
                <a:latin typeface="Courier New" pitchFamily="49" charset="0"/>
                <a:cs typeface="Courier New" pitchFamily="49" charset="0"/>
              </a:rPr>
              <a:t>-1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 + 10*15</a:t>
            </a:r>
            <a:r>
              <a:rPr lang="en-US" sz="2000" baseline="30000">
                <a:latin typeface="Courier New" pitchFamily="49" charset="0"/>
                <a:cs typeface="Courier New" pitchFamily="49" charset="0"/>
              </a:rPr>
              <a:t>-2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 + 5*15</a:t>
            </a:r>
            <a:r>
              <a:rPr lang="en-US" sz="2000" baseline="30000">
                <a:latin typeface="Courier New" pitchFamily="49" charset="0"/>
                <a:cs typeface="Courier New" pitchFamily="49" charset="0"/>
              </a:rPr>
              <a:t>-3</a:t>
            </a:r>
            <a:r>
              <a:rPr lang="en-US" sz="2000" b="1" baseline="30000">
                <a:latin typeface="Courier New" pitchFamily="49" charset="0"/>
                <a:cs typeface="Courier New" pitchFamily="49" charset="0"/>
              </a:rPr>
              <a:t> 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2000">
                <a:latin typeface="Courier New" pitchFamily="49" charset="0"/>
                <a:cs typeface="Courier New" pitchFamily="49" charset="0"/>
              </a:rPr>
              <a:t>121/675 = 0.2A5</a:t>
            </a:r>
            <a:r>
              <a:rPr lang="en-US" sz="2000" baseline="-25000">
                <a:latin typeface="Courier New" pitchFamily="49" charset="0"/>
                <a:cs typeface="Courier New" pitchFamily="49" charset="0"/>
              </a:rPr>
              <a:t>(15)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>;</a:t>
            </a:r>
            <a:endParaRPr lang="ru-RU" sz="2000"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2400">
                <a:latin typeface="Courier New" pitchFamily="49" charset="0"/>
                <a:cs typeface="Courier New" pitchFamily="49" charset="0"/>
              </a:rPr>
              <a:t>1/10 </a:t>
            </a:r>
            <a:r>
              <a:rPr lang="ru-RU" sz="2400">
                <a:latin typeface="Courier New" pitchFamily="49" charset="0"/>
                <a:cs typeface="Courier New" pitchFamily="49" charset="0"/>
              </a:rPr>
              <a:t>бесконечна в 2-с.с. !!!!</a:t>
            </a:r>
          </a:p>
          <a:p>
            <a:pPr algn="ctr"/>
            <a:endParaRPr lang="en-US" sz="2400" baseline="-25000"/>
          </a:p>
          <a:p>
            <a:pPr algn="just"/>
            <a:endParaRPr lang="ru-RU" sz="1800" b="1" baseline="-25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214438" y="357188"/>
            <a:ext cx="7500937" cy="6429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А5:</a:t>
            </a:r>
            <a:b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effectLst/>
              </a:rPr>
              <a:t>(</a:t>
            </a:r>
            <a:r>
              <a:rPr lang="ru-RU" sz="2400" smtClean="0">
                <a:effectLst/>
                <a:latin typeface="Times New Roman" pitchFamily="18" charset="0"/>
                <a:cs typeface="Times New Roman" pitchFamily="18" charset="0"/>
              </a:rPr>
              <a:t>перевод дробной части из </a:t>
            </a:r>
            <a:r>
              <a:rPr lang="en-US" sz="2400" i="1" smtClean="0">
                <a:effectLst/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smtClean="0">
                <a:effectLst/>
                <a:latin typeface="Times New Roman" pitchFamily="18" charset="0"/>
                <a:cs typeface="Times New Roman" pitchFamily="18" charset="0"/>
              </a:rPr>
              <a:t>-с.с. в 10-с.с)</a:t>
            </a:r>
            <a:endParaRPr lang="ru-RU" sz="24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63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857250" y="1268413"/>
            <a:ext cx="7962900" cy="51133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Вход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1,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&gt; 0 (число дробных цифр), набор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                   (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накапливает степень,      — значение )</a:t>
            </a:r>
          </a:p>
          <a:p>
            <a:pPr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Arial" charset="0"/>
                <a:cs typeface="Arial" charset="0"/>
              </a:rPr>
              <a:t>цикл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по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от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-1 </a:t>
            </a:r>
            <a:r>
              <a:rPr lang="ru-RU" sz="2400" smtClean="0">
                <a:latin typeface="Arial" charset="0"/>
                <a:cs typeface="Arial" charset="0"/>
              </a:rPr>
              <a:t>вниз до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ru-RU" sz="24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					</a:t>
            </a: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  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Arial" charset="0"/>
                <a:cs typeface="Arial" charset="0"/>
              </a:rPr>
              <a:t>конец цикла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Выход</a:t>
            </a:r>
            <a:r>
              <a:rPr lang="ru-RU" sz="2400" b="1" smtClean="0">
                <a:latin typeface="Arial" charset="0"/>
                <a:cs typeface="Arial" charset="0"/>
              </a:rPr>
              <a:t>: </a:t>
            </a:r>
          </a:p>
          <a:p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операций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*,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операций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+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038" name="Rectangle 5"/>
          <p:cNvSpPr>
            <a:spLocks noChangeArrowheads="1"/>
          </p:cNvSpPr>
          <p:nvPr/>
        </p:nvSpPr>
        <p:spPr bwMode="auto">
          <a:xfrm>
            <a:off x="323850" y="1354138"/>
            <a:ext cx="3671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01613" eaLnBrk="0" hangingPunct="0"/>
            <a:endParaRPr lang="ru-RU" sz="1800"/>
          </a:p>
        </p:txBody>
      </p:sp>
      <p:sp>
        <p:nvSpPr>
          <p:cNvPr id="129039" name="Rectangle 6"/>
          <p:cNvSpPr>
            <a:spLocks noChangeArrowheads="1"/>
          </p:cNvSpPr>
          <p:nvPr/>
        </p:nvSpPr>
        <p:spPr bwMode="auto">
          <a:xfrm>
            <a:off x="0" y="425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/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/>
        </p:nvGraphicFramePr>
        <p:xfrm>
          <a:off x="7451725" y="1341438"/>
          <a:ext cx="285750" cy="428625"/>
        </p:xfrm>
        <a:graphic>
          <a:graphicData uri="http://schemas.openxmlformats.org/presentationml/2006/ole">
            <p:oleObj spid="_x0000_s129030" name="Equation" r:id="rId4" imgW="152280" imgH="228600" progId="Equation.DSMT4">
              <p:embed/>
            </p:oleObj>
          </a:graphicData>
        </a:graphic>
      </p:graphicFrame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1236663" y="1700213"/>
          <a:ext cx="1989137" cy="465137"/>
        </p:xfrm>
        <a:graphic>
          <a:graphicData uri="http://schemas.openxmlformats.org/presentationml/2006/ole">
            <p:oleObj spid="_x0000_s129031" name="Equation" r:id="rId5" imgW="1028520" imgH="241200" progId="Equation.DSMT4">
              <p:embed/>
            </p:oleObj>
          </a:graphicData>
        </a:graphic>
      </p:graphicFrame>
      <p:graphicFrame>
        <p:nvGraphicFramePr>
          <p:cNvPr id="33797" name="Object 8"/>
          <p:cNvGraphicFramePr>
            <a:graphicFrameLocks noChangeAspect="1"/>
          </p:cNvGraphicFramePr>
          <p:nvPr/>
        </p:nvGraphicFramePr>
        <p:xfrm>
          <a:off x="6516688" y="1844675"/>
          <a:ext cx="357187" cy="285750"/>
        </p:xfrm>
        <a:graphic>
          <a:graphicData uri="http://schemas.openxmlformats.org/presentationml/2006/ole">
            <p:oleObj spid="_x0000_s129032" name="Equation" r:id="rId6" imgW="228600" imgH="241200" progId="Equation.DSMT4">
              <p:embed/>
            </p:oleObj>
          </a:graphicData>
        </a:graphic>
      </p:graphicFrame>
      <p:graphicFrame>
        <p:nvGraphicFramePr>
          <p:cNvPr id="15" name="Object 9"/>
          <p:cNvGraphicFramePr>
            <a:graphicFrameLocks noChangeAspect="1"/>
          </p:cNvGraphicFramePr>
          <p:nvPr/>
        </p:nvGraphicFramePr>
        <p:xfrm>
          <a:off x="2124075" y="2565400"/>
          <a:ext cx="2376488" cy="549275"/>
        </p:xfrm>
        <a:graphic>
          <a:graphicData uri="http://schemas.openxmlformats.org/presentationml/2006/ole">
            <p:oleObj spid="_x0000_s129033" name="Equation" r:id="rId7" imgW="1041120" imgH="241200" progId="Equation.DSMT4">
              <p:embed/>
            </p:oleObj>
          </a:graphicData>
        </a:graphic>
      </p:graphicFrame>
      <p:graphicFrame>
        <p:nvGraphicFramePr>
          <p:cNvPr id="16" name="Object 10"/>
          <p:cNvGraphicFramePr>
            <a:graphicFrameLocks noChangeAspect="1"/>
          </p:cNvGraphicFramePr>
          <p:nvPr/>
        </p:nvGraphicFramePr>
        <p:xfrm>
          <a:off x="2195513" y="3213100"/>
          <a:ext cx="1512887" cy="481013"/>
        </p:xfrm>
        <a:graphic>
          <a:graphicData uri="http://schemas.openxmlformats.org/presentationml/2006/ole">
            <p:oleObj spid="_x0000_s129034" name="Equation" r:id="rId8" imgW="558720" imgH="177480" progId="Equation.DSMT4">
              <p:embed/>
            </p:oleObj>
          </a:graphicData>
        </a:graphic>
      </p:graphicFrame>
      <p:graphicFrame>
        <p:nvGraphicFramePr>
          <p:cNvPr id="33801" name="Object 11"/>
          <p:cNvGraphicFramePr>
            <a:graphicFrameLocks noChangeAspect="1"/>
          </p:cNvGraphicFramePr>
          <p:nvPr/>
        </p:nvGraphicFramePr>
        <p:xfrm>
          <a:off x="2195513" y="4292600"/>
          <a:ext cx="561975" cy="593725"/>
        </p:xfrm>
        <a:graphic>
          <a:graphicData uri="http://schemas.openxmlformats.org/presentationml/2006/ole">
            <p:oleObj spid="_x0000_s129035" name="Equation" r:id="rId9" imgW="228600" imgH="24120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28700" y="142875"/>
            <a:ext cx="8115300" cy="10715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А6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b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перевод дробной части из </a:t>
            </a:r>
            <a:r>
              <a:rPr lang="en-US" sz="2400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с.с. в 10-с.с.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 из формулы (7) по схеме Горнера)</a:t>
            </a:r>
            <a:r>
              <a:rPr lang="ru-RU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928688" y="1214438"/>
            <a:ext cx="8007350" cy="4191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</a:t>
            </a:r>
            <a:r>
              <a:rPr lang="ru-RU" sz="2400" smtClean="0">
                <a:latin typeface="Arial" charset="0"/>
                <a:cs typeface="Arial" charset="0"/>
              </a:rPr>
              <a:t>Вход</a:t>
            </a:r>
            <a:r>
              <a:rPr lang="ru-RU" sz="2400" b="1" smtClean="0">
                <a:latin typeface="Arial" charset="0"/>
                <a:cs typeface="Arial" charset="0"/>
              </a:rPr>
              <a:t>: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&gt;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(число цифр), набор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i="1" baseline="-25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Arial" charset="0"/>
                <a:cs typeface="Arial" charset="0"/>
              </a:rPr>
              <a:t>цикл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по 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–k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buFont typeface="Wingdings" pitchFamily="2" charset="2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Font typeface="Wingdings" pitchFamily="2" charset="2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Arial" charset="0"/>
                <a:cs typeface="Arial" charset="0"/>
              </a:rPr>
              <a:t>конец</a:t>
            </a:r>
            <a:r>
              <a:rPr lang="ru-RU" sz="2400" b="1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цикла</a:t>
            </a:r>
            <a:r>
              <a:rPr lang="ru-RU" sz="2400" b="1" smtClean="0">
                <a:latin typeface="Arial" charset="0"/>
                <a:cs typeface="Arial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Выход</a:t>
            </a:r>
            <a:r>
              <a:rPr lang="ru-RU" sz="2400" b="1" smtClean="0">
                <a:latin typeface="Arial" charset="0"/>
                <a:cs typeface="Arial" charset="0"/>
              </a:rPr>
              <a:t>:</a:t>
            </a:r>
          </a:p>
          <a:p>
            <a:pPr>
              <a:buFont typeface="Wingdings" pitchFamily="2" charset="2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операций     + и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714875" y="1428750"/>
          <a:ext cx="238125" cy="357188"/>
        </p:xfrm>
        <a:graphic>
          <a:graphicData uri="http://schemas.openxmlformats.org/presentationml/2006/ole">
            <p:oleObj spid="_x0000_s131076" name="Equation" r:id="rId4" imgW="152280" imgH="228600" progId="Equation.DSMT4">
              <p:embed/>
            </p:oleObj>
          </a:graphicData>
        </a:graphic>
      </p:graphicFrame>
      <p:graphicFrame>
        <p:nvGraphicFramePr>
          <p:cNvPr id="131077" name="Object 5"/>
          <p:cNvGraphicFramePr>
            <a:graphicFrameLocks noChangeAspect="1"/>
          </p:cNvGraphicFramePr>
          <p:nvPr/>
        </p:nvGraphicFramePr>
        <p:xfrm>
          <a:off x="5105400" y="2349500"/>
          <a:ext cx="914400" cy="198438"/>
        </p:xfrm>
        <a:graphic>
          <a:graphicData uri="http://schemas.openxmlformats.org/presentationml/2006/ole">
            <p:oleObj spid="_x0000_s131077" name="Equation" r:id="rId5" imgW="914400" imgH="198720" progId="Equation.DSMT4">
              <p:embed/>
            </p:oleObj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1763713" y="1673225"/>
          <a:ext cx="1177925" cy="558800"/>
        </p:xfrm>
        <a:graphic>
          <a:graphicData uri="http://schemas.openxmlformats.org/presentationml/2006/ole">
            <p:oleObj spid="_x0000_s131079" name="Equation" r:id="rId6" imgW="507960" imgH="241200" progId="Equation.DSMT4">
              <p:embed/>
            </p:oleObj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2411413" y="2614613"/>
          <a:ext cx="2417762" cy="522287"/>
        </p:xfrm>
        <a:graphic>
          <a:graphicData uri="http://schemas.openxmlformats.org/presentationml/2006/ole">
            <p:oleObj spid="_x0000_s131080" name="Equation" r:id="rId7" imgW="1117440" imgH="241200" progId="Equation.DSMT4">
              <p:embed/>
            </p:oleObj>
          </a:graphicData>
        </a:graphic>
      </p:graphicFrame>
      <p:graphicFrame>
        <p:nvGraphicFramePr>
          <p:cNvPr id="34823" name="Object 9"/>
          <p:cNvGraphicFramePr>
            <a:graphicFrameLocks noChangeAspect="1"/>
          </p:cNvGraphicFramePr>
          <p:nvPr/>
        </p:nvGraphicFramePr>
        <p:xfrm>
          <a:off x="2411413" y="3500438"/>
          <a:ext cx="544512" cy="576262"/>
        </p:xfrm>
        <a:graphic>
          <a:graphicData uri="http://schemas.openxmlformats.org/presentationml/2006/ole">
            <p:oleObj spid="_x0000_s131081" name="Equation" r:id="rId8" imgW="228600" imgH="24120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Rectangle 4"/>
          <p:cNvSpPr>
            <a:spLocks noChangeArrowheads="1"/>
          </p:cNvSpPr>
          <p:nvPr/>
        </p:nvSpPr>
        <p:spPr bwMode="auto">
          <a:xfrm>
            <a:off x="900113" y="1060450"/>
            <a:ext cx="799306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01613"/>
            <a:r>
              <a:rPr lang="ru-RU" sz="240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-с.с. имеющее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дробных цифр, при умножении на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становится целым (это умножение соответствует сдвигу точки на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позиций влево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indent="201613"/>
            <a:endParaRPr lang="en-US" sz="2400" b="1">
              <a:latin typeface="Times New Roman" pitchFamily="18" charset="0"/>
            </a:endParaRPr>
          </a:p>
          <a:p>
            <a:pPr indent="201613"/>
            <a:r>
              <a:rPr lang="ru-RU" sz="2400" b="1">
                <a:solidFill>
                  <a:srgbClr val="9643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А7</a:t>
            </a:r>
          </a:p>
          <a:p>
            <a:pPr indent="201613"/>
            <a:endParaRPr lang="en-US" sz="2400" b="1">
              <a:solidFill>
                <a:srgbClr val="9643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201613"/>
            <a:r>
              <a:rPr lang="ru-RU" sz="2400">
                <a:latin typeface="Times New Roman" pitchFamily="18" charset="0"/>
                <a:cs typeface="Times New Roman" pitchFamily="18" charset="0"/>
              </a:rPr>
              <a:t>•  найти целое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i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 baseline="3000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ru-RU" sz="2400" i="1" baseline="30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(умножением или сдвигом точки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01613"/>
            <a:r>
              <a:rPr lang="ru-RU" sz="2400">
                <a:latin typeface="Times New Roman" pitchFamily="18" charset="0"/>
                <a:cs typeface="Times New Roman" pitchFamily="18" charset="0"/>
              </a:rPr>
              <a:t>•  выполнить для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i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один из алгоритмов   А1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А2, АЗ;</a:t>
            </a:r>
          </a:p>
          <a:p>
            <a:pPr indent="201613"/>
            <a:r>
              <a:rPr lang="ru-RU" sz="2400">
                <a:latin typeface="Times New Roman" pitchFamily="18" charset="0"/>
                <a:cs typeface="Times New Roman" pitchFamily="18" charset="0"/>
              </a:rPr>
              <a:t>•  разделить полученный результат на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 baseline="300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 системе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435100" y="274638"/>
            <a:ext cx="7499350" cy="7969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Пример</a:t>
            </a:r>
          </a:p>
        </p:txBody>
      </p:sp>
      <p:sp>
        <p:nvSpPr>
          <p:cNvPr id="149507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136650" y="1143000"/>
            <a:ext cx="6935788" cy="4191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Перевести 101.101</a:t>
            </a:r>
            <a:r>
              <a:rPr lang="ru-RU" sz="2400" b="1" baseline="-25000" smtClean="0">
                <a:latin typeface="Courier New" pitchFamily="49" charset="0"/>
                <a:cs typeface="Courier New" pitchFamily="49" charset="0"/>
              </a:rPr>
              <a:t>(2) 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в 10-с.с.</a:t>
            </a:r>
            <a:endParaRPr lang="ru-RU" sz="2400" b="1" baseline="-25000" smtClean="0">
              <a:latin typeface="Courier New" pitchFamily="49" charset="0"/>
              <a:cs typeface="Courier New" pitchFamily="49" charset="0"/>
            </a:endParaRPr>
          </a:p>
          <a:p>
            <a:pPr marL="609600" indent="-609600"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1) </a:t>
            </a:r>
            <a:r>
              <a:rPr lang="ru-RU" sz="2400" smtClean="0">
                <a:latin typeface="Courier New" pitchFamily="49" charset="0"/>
                <a:cs typeface="Times New Roman" pitchFamily="18" charset="0"/>
              </a:rPr>
              <a:t>умножим на 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2400" b="1" baseline="30000" smtClean="0">
                <a:latin typeface="Courier New" pitchFamily="49" charset="0"/>
                <a:cs typeface="Courier New" pitchFamily="49" charset="0"/>
              </a:rPr>
              <a:t>3  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 101101</a:t>
            </a:r>
            <a:r>
              <a:rPr lang="ru-RU" sz="2400" b="1" baseline="-25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(2)</a:t>
            </a:r>
          </a:p>
          <a:p>
            <a:pPr marL="609600" indent="-609600"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2) </a:t>
            </a:r>
            <a:r>
              <a:rPr lang="ru-RU" sz="2400" smtClean="0">
                <a:latin typeface="Courier New" pitchFamily="49" charset="0"/>
                <a:cs typeface="Times New Roman" pitchFamily="18" charset="0"/>
              </a:rPr>
              <a:t>переведем в 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10-с.с. </a:t>
            </a:r>
            <a:r>
              <a:rPr lang="ru-RU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 45</a:t>
            </a:r>
          </a:p>
          <a:p>
            <a:pPr marL="609600" indent="-609600">
              <a:buFont typeface="Wingdings 2" pitchFamily="18" charset="2"/>
              <a:buNone/>
            </a:pP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3) </a:t>
            </a:r>
            <a:r>
              <a:rPr lang="ru-RU" sz="2400" smtClean="0">
                <a:latin typeface="Courier New" pitchFamily="49" charset="0"/>
                <a:cs typeface="Times New Roman" pitchFamily="18" charset="0"/>
              </a:rPr>
              <a:t>разделим</a:t>
            </a:r>
            <a:r>
              <a:rPr lang="en-US" sz="2400" smtClean="0">
                <a:latin typeface="Courier New" pitchFamily="49" charset="0"/>
                <a:cs typeface="Times New Roman" pitchFamily="18" charset="0"/>
              </a:rPr>
              <a:t>: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45/8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5.625</a:t>
            </a:r>
            <a:r>
              <a:rPr lang="en-US" sz="2400" b="1" baseline="-25000" smtClean="0">
                <a:latin typeface="Courier New" pitchFamily="49" charset="0"/>
                <a:cs typeface="Courier New" pitchFamily="49" charset="0"/>
              </a:rPr>
              <a:t>(10)</a:t>
            </a:r>
            <a:r>
              <a:rPr lang="ru-RU" sz="2400" b="1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2400" b="1" smtClean="0">
              <a:latin typeface="Courier New" pitchFamily="49" charset="0"/>
              <a:cs typeface="Courier New" pitchFamily="49" charset="0"/>
            </a:endParaRPr>
          </a:p>
          <a:p>
            <a:pPr marL="609600" indent="-609600">
              <a:buFont typeface="Wingdings" pitchFamily="2" charset="2"/>
              <a:buNone/>
            </a:pPr>
            <a:endParaRPr lang="en-US" sz="2400" b="1" smtClean="0">
              <a:latin typeface="Courier New" pitchFamily="49" charset="0"/>
              <a:cs typeface="Courier New" pitchFamily="49" charset="0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101.101=1*2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2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+1*2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0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+1*2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-1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+1*2</a:t>
            </a:r>
            <a:r>
              <a:rPr lang="en-US" sz="24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3 </a:t>
            </a:r>
            <a:r>
              <a:rPr lang="en-US" sz="24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=5+1/2+1/8=5.625</a:t>
            </a:r>
            <a:endParaRPr lang="ru-RU" sz="2400" b="1" baseline="30000" smtClean="0">
              <a:latin typeface="Courier New" pitchFamily="49" charset="0"/>
              <a:cs typeface="Courier New" pitchFamily="49" charset="0"/>
              <a:sym typeface="Symbol" pitchFamily="18" charset="2"/>
            </a:endParaRPr>
          </a:p>
          <a:p>
            <a:pPr marL="609600" indent="-609600">
              <a:buFont typeface="Wingdings" pitchFamily="2" charset="2"/>
              <a:buAutoNum type="arabicParenR"/>
            </a:pPr>
            <a:endParaRPr lang="ru-RU" sz="2400" baseline="-25000" smtClean="0">
              <a:latin typeface="Courier New" pitchFamily="49" charset="0"/>
              <a:sym typeface="Symbol" pitchFamily="18" charset="2"/>
            </a:endParaRPr>
          </a:p>
          <a:p>
            <a:pPr marL="609600" indent="-609600">
              <a:buFont typeface="Wingdings" pitchFamily="2" charset="2"/>
              <a:buNone/>
            </a:pPr>
            <a:endParaRPr lang="ru-RU" sz="2400" baseline="-25000" smtClean="0">
              <a:latin typeface="Courier New" pitchFamily="49" charset="0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71563" y="214313"/>
            <a:ext cx="8385175" cy="7366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Кратные системы счисления </a:t>
            </a:r>
          </a:p>
        </p:txBody>
      </p:sp>
      <p:sp>
        <p:nvSpPr>
          <p:cNvPr id="137222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042988" y="981075"/>
            <a:ext cx="7793037" cy="33575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Если основания двух систем счисления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связаны соотношением   </a:t>
            </a:r>
            <a:r>
              <a:rPr lang="en-US" sz="24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baseline="-25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baseline="-25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i="1" baseline="30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для некоторого натурального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т,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то такие системы счисления называются </a:t>
            </a:r>
            <a:r>
              <a:rPr lang="ru-RU" sz="24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кратными</a:t>
            </a:r>
            <a:r>
              <a:rPr lang="ru-RU" sz="24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Перевод числа из одной с. с. в другую для таких систем можно выполнить проще. </a:t>
            </a:r>
            <a:endParaRPr lang="en-US" sz="24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Сгруппируем цифры в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-записи числа по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от точки влево и вправо (добавив при нехватке цифр нужное количество незначащих нулей):</a:t>
            </a:r>
          </a:p>
        </p:txBody>
      </p:sp>
      <p:graphicFrame>
        <p:nvGraphicFramePr>
          <p:cNvPr id="137220" name="Object 4"/>
          <p:cNvGraphicFramePr>
            <a:graphicFrameLocks noChangeAspect="1"/>
          </p:cNvGraphicFramePr>
          <p:nvPr/>
        </p:nvGraphicFramePr>
        <p:xfrm>
          <a:off x="1000125" y="4786313"/>
          <a:ext cx="8143875" cy="941387"/>
        </p:xfrm>
        <a:graphic>
          <a:graphicData uri="http://schemas.openxmlformats.org/presentationml/2006/ole">
            <p:oleObj spid="_x0000_s137220" name="Equation" r:id="rId4" imgW="3733560" imgH="43164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1000125" y="465138"/>
            <a:ext cx="7572375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затем также сгруппируем слагаемые в формуле (5) (они содержат множитель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i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в степени, равной индексу цифры), вынесем за скобки из каждой группы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общий множитель </a:t>
            </a:r>
          </a:p>
          <a:p>
            <a:pPr algn="ctr"/>
            <a:r>
              <a:rPr lang="ru-RU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 baseline="3000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 baseline="30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i="1" baseline="30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i="1" baseline="30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и обозначим для каждой группы</a:t>
            </a: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214438" y="2643188"/>
          <a:ext cx="6786562" cy="544512"/>
        </p:xfrm>
        <a:graphic>
          <a:graphicData uri="http://schemas.openxmlformats.org/presentationml/2006/ole">
            <p:oleObj spid="_x0000_s139267" name="Equation" r:id="rId4" imgW="3009600" imgH="241200" progId="Equation.DSMT4">
              <p:embed/>
            </p:oleObj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8358188" y="2714625"/>
          <a:ext cx="428625" cy="403225"/>
        </p:xfrm>
        <a:graphic>
          <a:graphicData uri="http://schemas.openxmlformats.org/presentationml/2006/ole">
            <p:oleObj spid="_x0000_s139268" name="Equation" r:id="rId5" imgW="215640" imgH="203040" progId="Equation.DSMT4">
              <p:embed/>
            </p:oleObj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43000" y="3630613"/>
            <a:ext cx="81248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Тогда значение исходного числа может быть представлено в виде: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143000" y="4287838"/>
            <a:ext cx="80010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S’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200" i="1" baseline="-2500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i="1" baseline="300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200" i="1" baseline="3000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+ … 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baseline="-25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i="1" baseline="30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... + 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aseline="30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aseline="3000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+ … А</a:t>
            </a:r>
            <a:r>
              <a:rPr lang="ru-RU" sz="2200" i="1" baseline="-25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i="1" baseline="-2500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i="1" baseline="-25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i="1" baseline="3000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143000" y="4721225"/>
            <a:ext cx="750093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что по определению совпадает со значением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записи того же числа в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-с.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цифрами 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i="1" baseline="-25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если заметить, что 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i="1" baseline="-25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действительно могут принимать все значения от 0 до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 baseline="30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1.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3" grpId="0" build="p"/>
      <p:bldP spid="6" grpId="0"/>
      <p:bldP spid="7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25" y="214313"/>
            <a:ext cx="5000625" cy="150018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Таблицы соответствия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последовательностей цифр кратных с.с.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429000" y="1857375"/>
          <a:ext cx="2071688" cy="3343275"/>
        </p:xfrm>
        <a:graphic>
          <a:graphicData uri="http://schemas.openxmlformats.org/drawingml/2006/table">
            <a:tbl>
              <a:tblPr/>
              <a:tblGrid>
                <a:gridCol w="1035050"/>
                <a:gridCol w="103663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8-с.с.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2-с.с.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096000" y="500063"/>
          <a:ext cx="2547938" cy="6218237"/>
        </p:xfrm>
        <a:graphic>
          <a:graphicData uri="http://schemas.openxmlformats.org/drawingml/2006/table">
            <a:tbl>
              <a:tblPr/>
              <a:tblGrid>
                <a:gridCol w="1274763"/>
                <a:gridCol w="1273175"/>
              </a:tblGrid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16-с.с.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2-с.с.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0001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43000" y="1857375"/>
          <a:ext cx="1976438" cy="3714750"/>
        </p:xfrm>
        <a:graphic>
          <a:graphicData uri="http://schemas.openxmlformats.org/drawingml/2006/table">
            <a:tbl>
              <a:tblPr/>
              <a:tblGrid>
                <a:gridCol w="987425"/>
                <a:gridCol w="98901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9-c.c.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3-c.c.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01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02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12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21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</a:rPr>
                        <a:t>22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00125" y="142875"/>
            <a:ext cx="8385175" cy="8810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А8: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перевод из меньшей кратной с.с. в большую </a:t>
            </a:r>
          </a:p>
        </p:txBody>
      </p:sp>
      <p:sp>
        <p:nvSpPr>
          <p:cNvPr id="159747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071563" y="1357313"/>
            <a:ext cx="7721600" cy="32146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Arial" charset="0"/>
                <a:cs typeface="Arial" charset="0"/>
              </a:rPr>
              <a:t>Вход: </a:t>
            </a:r>
            <a:r>
              <a:rPr lang="ru-RU" sz="2400" i="1" smtClean="0">
                <a:latin typeface="Arial" charset="0"/>
                <a:cs typeface="Arial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&gt; 1,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baseline="-2500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 baseline="3000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представление числа;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•  разбить число на группы по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цифр, начиная от точки, в обе стороны (если в крайних группах цифр меньше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т,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добавить незначащие нули: в целой части спереди, в дробной сзади);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•  заменить каждую группу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-цифрой по формуле (8) или таблице.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Arial" charset="0"/>
                <a:cs typeface="Arial" charset="0"/>
              </a:rPr>
              <a:t>Выход: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-представление исходного числа.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23150" cy="5111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Значение и обозначение числа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14438" y="2143125"/>
            <a:ext cx="1071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Число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57625" y="1785938"/>
            <a:ext cx="3643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Значение (содержание)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9063" y="2286000"/>
            <a:ext cx="4286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Обозначение (форма)</a:t>
            </a:r>
          </a:p>
        </p:txBody>
      </p: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 flipV="1">
            <a:off x="2286000" y="2016125"/>
            <a:ext cx="1571625" cy="357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6" idx="1"/>
          </p:cNvCxnSpPr>
          <p:nvPr/>
        </p:nvCxnSpPr>
        <p:spPr>
          <a:xfrm>
            <a:off x="2286000" y="2373313"/>
            <a:ext cx="1643063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000125" y="3143250"/>
            <a:ext cx="79295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</a:rPr>
              <a:t>Значение конкретного числа</a:t>
            </a:r>
            <a:r>
              <a:rPr lang="ru-RU" sz="2000">
                <a:solidFill>
                  <a:srgbClr val="FF0000"/>
                </a:solidFill>
              </a:rPr>
              <a:t> </a:t>
            </a:r>
            <a:r>
              <a:rPr lang="ru-RU" sz="2000"/>
              <a:t>– это числовая величина, «чистая», отвлеченная от каких-либо измеряемых объектов и единиц измерения, количественная мера, выраженная в стандартных единицах.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000125" y="4572000"/>
            <a:ext cx="78581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</a:rPr>
              <a:t>Обозначение</a:t>
            </a:r>
            <a:r>
              <a:rPr lang="ru-RU" sz="2000">
                <a:solidFill>
                  <a:srgbClr val="FF0000"/>
                </a:solidFill>
              </a:rPr>
              <a:t> </a:t>
            </a:r>
            <a:r>
              <a:rPr lang="ru-RU" sz="2000"/>
              <a:t>(форма, внешнее представление) числа – это его название или знак в некотором языке или системе обозначений, позволяющих отличать данное число от других.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428750" y="1143000"/>
            <a:ext cx="7286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9, </a:t>
            </a:r>
            <a:r>
              <a:rPr lang="en-US" sz="2400"/>
              <a:t> IX,  </a:t>
            </a:r>
            <a:r>
              <a:rPr lang="ru-RU" sz="2400"/>
              <a:t>девять,</a:t>
            </a:r>
            <a:r>
              <a:rPr lang="en-US" sz="2400"/>
              <a:t> </a:t>
            </a:r>
            <a:r>
              <a:rPr lang="ru-RU" sz="2400"/>
              <a:t> </a:t>
            </a:r>
            <a:r>
              <a:rPr lang="en-US" sz="2400"/>
              <a:t>nine,  1001</a:t>
            </a:r>
            <a:r>
              <a:rPr lang="en-US" sz="2400" baseline="-25000"/>
              <a:t>(2)</a:t>
            </a:r>
            <a:r>
              <a:rPr lang="en-US" sz="2400"/>
              <a:t> </a:t>
            </a:r>
            <a:endParaRPr lang="ru-RU" sz="2400"/>
          </a:p>
        </p:txBody>
      </p:sp>
      <p:sp>
        <p:nvSpPr>
          <p:cNvPr id="21514" name="TextBox 23"/>
          <p:cNvSpPr txBox="1">
            <a:spLocks noChangeArrowheads="1"/>
          </p:cNvSpPr>
          <p:nvPr/>
        </p:nvSpPr>
        <p:spPr bwMode="auto">
          <a:xfrm>
            <a:off x="1214438" y="6000750"/>
            <a:ext cx="7572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Значение числа инвариантно (не зависит от  обозначения).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0" grpId="0"/>
      <p:bldP spid="21" grpId="0"/>
      <p:bldP spid="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71563" y="285750"/>
            <a:ext cx="8385175" cy="8080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А9: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перевод из большей кратной с.с. в меньшую</a:t>
            </a:r>
          </a:p>
        </p:txBody>
      </p:sp>
      <p:sp>
        <p:nvSpPr>
          <p:cNvPr id="145410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435100" y="1447800"/>
            <a:ext cx="7499350" cy="313372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2400" b="1" smtClean="0">
                <a:latin typeface="Arial" charset="0"/>
                <a:cs typeface="Arial" charset="0"/>
              </a:rPr>
              <a:t>Вход: </a:t>
            </a:r>
            <a:r>
              <a:rPr lang="ru-RU" sz="2400" i="1" smtClean="0">
                <a:latin typeface="Arial" charset="0"/>
                <a:cs typeface="Arial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&gt; 1,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 baseline="3000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-представление числа;</a:t>
            </a:r>
          </a:p>
          <a:p>
            <a:pPr marL="0" indent="0"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заменить каждую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-цифру цепочкой из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-цифр по формуле (8) или таблице;</a:t>
            </a:r>
          </a:p>
          <a:p>
            <a:pPr marL="0" indent="0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отбросить незначащие нули слева и справа.</a:t>
            </a:r>
          </a:p>
          <a:p>
            <a:pPr marL="0" indent="0"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ru-RU" sz="2400" b="1" smtClean="0">
                <a:latin typeface="Arial" charset="0"/>
                <a:cs typeface="Arial" charset="0"/>
              </a:rPr>
              <a:t>Выход: </a:t>
            </a:r>
            <a:r>
              <a:rPr lang="en-US" sz="24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-представление исходного числа.</a:t>
            </a:r>
            <a:endParaRPr lang="ru-RU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00125" y="285750"/>
            <a:ext cx="8385175" cy="8810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Универсальные алгоритмы для арифметических операций</a:t>
            </a:r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43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000125" y="1214438"/>
            <a:ext cx="8007350" cy="4159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Все так называемые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численные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алгоритмы для арифметических операций сложения, вычитания, умножения и деления (в том числе, вычисления «столбиком») являются </a:t>
            </a:r>
            <a:r>
              <a:rPr 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символьными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потому что оперируют входными, выходными и промежуточными данными как строками символов. </a:t>
            </a:r>
          </a:p>
          <a:p>
            <a:pPr>
              <a:lnSpc>
                <a:spcPct val="90000"/>
              </a:lnSpc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Символьные вычисления являются 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формальными в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том смысле, что манипулируют только знаками, не обращаясь к их значениям. </a:t>
            </a:r>
          </a:p>
          <a:p>
            <a:pPr>
              <a:lnSpc>
                <a:spcPct val="90000"/>
              </a:lnSpc>
            </a:pP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Абстрагирование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от смысла данных различной природы и описание алгоритма в терминах чисто символьных преобразований является одним из основных методов программирования обработки данных произвольной природы.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71563" y="214313"/>
            <a:ext cx="8385175" cy="6635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А10:</a:t>
            </a: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сложение двух чисел </a:t>
            </a:r>
          </a:p>
        </p:txBody>
      </p:sp>
      <p:sp>
        <p:nvSpPr>
          <p:cNvPr id="165891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1000125" y="1071563"/>
            <a:ext cx="8007350" cy="50720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Arial" charset="0"/>
              </a:rPr>
              <a:t>Вход</a:t>
            </a:r>
            <a:r>
              <a:rPr lang="ru-RU" sz="2200" b="1" smtClean="0">
                <a:latin typeface="Arial" charset="0"/>
                <a:cs typeface="Arial" charset="0"/>
              </a:rPr>
              <a:t>: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две строки цифр, представляющие слагаемые;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выравнивание</a:t>
            </a: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расположить слагаемые одно под другим в произвольном порядке так, чтобы разряды с одинаковым весом находились друг под другом; если какое-то число короче других слева или справа, дополнить его нулями;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начальные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установки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обнулить цифру переноса в следующий разряд;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установить результат равным пустой строке;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 	</a:t>
            </a:r>
            <a:r>
              <a:rPr lang="ru-RU" sz="2200" i="1" smtClean="0">
                <a:latin typeface="Times New Roman" pitchFamily="18" charset="0"/>
                <a:cs typeface="Arial" charset="0"/>
              </a:rPr>
              <a:t>цикл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 текущему разряду от младшего до старшего: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	определить сумму переноса и цифр в столбце текущего разряда чисел; 	младшую цифру суммы записать в текущий разряд результата, 	старшую — в перенос;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smtClean="0">
                <a:latin typeface="Arial" charset="0"/>
                <a:cs typeface="Arial" charset="0"/>
              </a:rPr>
              <a:t>конец цикла</a:t>
            </a:r>
            <a:r>
              <a:rPr lang="ru-RU" sz="2200" i="1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2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окончание</a:t>
            </a: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если перенос не равен 0, то дописать перенос в начало результата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  <a:cs typeface="Arial" charset="0"/>
              </a:rPr>
              <a:t>Выход</a:t>
            </a:r>
            <a:r>
              <a:rPr lang="ru-RU" sz="2200" b="1" smtClean="0">
                <a:latin typeface="Arial" charset="0"/>
                <a:cs typeface="Arial" charset="0"/>
              </a:rPr>
              <a:t>: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строка, представляющая результат.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4"/>
          <p:cNvSpPr>
            <a:spLocks noChangeArrowheads="1"/>
          </p:cNvSpPr>
          <p:nvPr/>
        </p:nvSpPr>
        <p:spPr bwMode="auto">
          <a:xfrm>
            <a:off x="1187450" y="906463"/>
            <a:ext cx="7705725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Единственное место в алгоритме, где присутствует обращение к значениям цифровых символов, — это поразрядное сложение в цикле. </a:t>
            </a:r>
          </a:p>
          <a:p>
            <a:pPr algn="just"/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Эти сведения можно задать, например, двумя таблицами сложения: в одной для каждой пары цифр записать младшую цифру результата, в другой — цифру переноса («0» или «1»); </a:t>
            </a:r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исчерпав таким образом все немногочисленные случаи, можно заменить операцию сложения значений операцией выборки знака из таблицы.</a:t>
            </a:r>
          </a:p>
          <a:p>
            <a:pPr algn="just"/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Чтобы учесть сложение с переносом, можно завести две пары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таблиц или записать в каждую клетку по две цифры.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4"/>
          <p:cNvSpPr>
            <a:spLocks noChangeArrowheads="1"/>
          </p:cNvSpPr>
          <p:nvPr/>
        </p:nvSpPr>
        <p:spPr bwMode="auto">
          <a:xfrm>
            <a:off x="971550" y="1049338"/>
            <a:ext cx="7500938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Алгоритм А10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применим к произвольной позиционной с. с. при соответствующей замене таблиц сложения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>
                <a:latin typeface="Times New Roman" pitchFamily="18" charset="0"/>
              </a:rPr>
              <a:t>Нетрудно обобщить алгоритм </a:t>
            </a:r>
            <a:r>
              <a:rPr lang="ru-RU" sz="2200" i="1">
                <a:latin typeface="Times New Roman" pitchFamily="18" charset="0"/>
              </a:rPr>
              <a:t>А</a:t>
            </a:r>
            <a:r>
              <a:rPr lang="ru-RU" sz="2200">
                <a:latin typeface="Times New Roman" pitchFamily="18" charset="0"/>
              </a:rPr>
              <a:t>10</a:t>
            </a:r>
            <a:r>
              <a:rPr lang="ru-RU" sz="2200" i="1">
                <a:latin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</a:rPr>
              <a:t>для одновременного сложения нескольких чисел, а также аналогичными рассуждениями показать, что алгоритмы вычисления «столбиком» для вычитания, умножения и деления универсально применимы к произвольной </a:t>
            </a:r>
            <a:endParaRPr lang="en-US" sz="2200">
              <a:latin typeface="Times New Roman" pitchFamily="18" charset="0"/>
            </a:endParaRPr>
          </a:p>
          <a:p>
            <a:r>
              <a:rPr lang="ru-RU" sz="2200">
                <a:latin typeface="Times New Roman" pitchFamily="18" charset="0"/>
              </a:rPr>
              <a:t>с. с. при замене соответствующих таблиц.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313" y="2214563"/>
          <a:ext cx="1928812" cy="1096962"/>
        </p:xfrm>
        <a:graphic>
          <a:graphicData uri="http://schemas.openxmlformats.org/drawingml/2006/table">
            <a:tbl>
              <a:tblPr/>
              <a:tblGrid>
                <a:gridCol w="642937"/>
                <a:gridCol w="642938"/>
                <a:gridCol w="642937"/>
              </a:tblGrid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3657" name="Group 57"/>
          <p:cNvGraphicFramePr>
            <a:graphicFrameLocks noGrp="1"/>
          </p:cNvGraphicFramePr>
          <p:nvPr/>
        </p:nvGraphicFramePr>
        <p:xfrm>
          <a:off x="3500438" y="2214563"/>
          <a:ext cx="1928812" cy="1096962"/>
        </p:xfrm>
        <a:graphic>
          <a:graphicData uri="http://schemas.openxmlformats.org/drawingml/2006/table">
            <a:tbl>
              <a:tblPr/>
              <a:tblGrid>
                <a:gridCol w="639762"/>
                <a:gridCol w="646113"/>
                <a:gridCol w="642937"/>
              </a:tblGrid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643563" y="2214563"/>
          <a:ext cx="1928812" cy="1096962"/>
        </p:xfrm>
        <a:graphic>
          <a:graphicData uri="http://schemas.openxmlformats.org/drawingml/2006/table">
            <a:tbl>
              <a:tblPr/>
              <a:tblGrid>
                <a:gridCol w="642937"/>
                <a:gridCol w="642938"/>
                <a:gridCol w="642937"/>
              </a:tblGrid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b="1" smtClean="0">
                <a:effectLst/>
              </a:rPr>
              <a:t>Особенности умножения и деления на основание системы счисления</a:t>
            </a:r>
            <a:r>
              <a:rPr lang="ru-RU" sz="3900" smtClean="0">
                <a:effectLst/>
              </a:rPr>
              <a:t> </a:t>
            </a:r>
          </a:p>
        </p:txBody>
      </p:sp>
      <p:sp>
        <p:nvSpPr>
          <p:cNvPr id="155650" name="Rectangle 3"/>
          <p:cNvSpPr>
            <a:spLocks noGrp="1"/>
          </p:cNvSpPr>
          <p:nvPr>
            <p:ph type="body" idx="1"/>
          </p:nvPr>
        </p:nvSpPr>
        <p:spPr>
          <a:xfrm>
            <a:off x="1116013" y="1447800"/>
            <a:ext cx="8027987" cy="48006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В </a:t>
            </a:r>
            <a:r>
              <a:rPr lang="en-US" sz="2200" i="1" smtClean="0">
                <a:latin typeface="Corbel" pitchFamily="34" charset="0"/>
              </a:rPr>
              <a:t>b</a:t>
            </a:r>
            <a:r>
              <a:rPr lang="ru-RU" sz="2200" i="1" smtClean="0"/>
              <a:t>-с. с</a:t>
            </a:r>
            <a:r>
              <a:rPr lang="ru-RU" sz="2200" smtClean="0"/>
              <a:t>. число </a:t>
            </a:r>
            <a:r>
              <a:rPr lang="en-US" sz="2200" i="1" smtClean="0">
                <a:latin typeface="Corbel" pitchFamily="34" charset="0"/>
              </a:rPr>
              <a:t>b </a:t>
            </a:r>
            <a:r>
              <a:rPr lang="ru-RU" sz="2200" smtClean="0"/>
              <a:t>всегда имеет представление </a:t>
            </a:r>
            <a:r>
              <a:rPr lang="ru-RU" sz="2200" smtClean="0">
                <a:latin typeface="Courier New" pitchFamily="49" charset="0"/>
              </a:rPr>
              <a:t>«10</a:t>
            </a:r>
            <a:r>
              <a:rPr lang="ru-RU" sz="2200" baseline="-25000" smtClean="0">
                <a:latin typeface="Courier New" pitchFamily="49" charset="0"/>
              </a:rPr>
              <a:t>(</a:t>
            </a:r>
            <a:r>
              <a:rPr lang="en-US" sz="2200" i="1" baseline="-25000" smtClean="0">
                <a:latin typeface="Courier New" pitchFamily="49" charset="0"/>
              </a:rPr>
              <a:t>b</a:t>
            </a:r>
            <a:r>
              <a:rPr lang="ru-RU" sz="2200" i="1" baseline="-25000" smtClean="0">
                <a:latin typeface="Courier New" pitchFamily="49" charset="0"/>
              </a:rPr>
              <a:t>)</a:t>
            </a:r>
            <a:r>
              <a:rPr lang="ru-RU" sz="2200" smtClean="0">
                <a:latin typeface="Courier New" pitchFamily="49" charset="0"/>
              </a:rPr>
              <a:t>».</a:t>
            </a:r>
            <a:r>
              <a:rPr lang="ru-RU" sz="2200" smtClean="0"/>
              <a:t> 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Умножение на </a:t>
            </a:r>
            <a:r>
              <a:rPr lang="en-US" sz="2200" i="1" smtClean="0">
                <a:latin typeface="Corbel" pitchFamily="34" charset="0"/>
              </a:rPr>
              <a:t>b </a:t>
            </a:r>
            <a:r>
              <a:rPr lang="ru-RU" sz="2200" smtClean="0"/>
              <a:t>сводится к дописыванию  справа к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целому числу или (что то же), сдвигом </a:t>
            </a:r>
            <a:r>
              <a:rPr lang="en-US" sz="2200" i="1" smtClean="0">
                <a:latin typeface="Corbel" pitchFamily="34" charset="0"/>
              </a:rPr>
              <a:t>b</a:t>
            </a:r>
            <a:r>
              <a:rPr lang="ru-RU" sz="2200" smtClean="0"/>
              <a:t>-ичной точки на один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разряд влево. 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Деление на </a:t>
            </a:r>
            <a:r>
              <a:rPr lang="en-US" sz="2200" i="1" smtClean="0">
                <a:latin typeface="Corbel" pitchFamily="34" charset="0"/>
              </a:rPr>
              <a:t>b </a:t>
            </a:r>
            <a:r>
              <a:rPr lang="ru-RU" sz="2200" smtClean="0"/>
              <a:t>равносильно сдвигу точки на один разряд вправо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или отбрасыванию младшей цифры целого числа — при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делении</a:t>
            </a:r>
            <a:r>
              <a:rPr lang="en-US" sz="2200" smtClean="0">
                <a:latin typeface="Corbel" pitchFamily="34" charset="0"/>
              </a:rPr>
              <a:t> </a:t>
            </a:r>
            <a:r>
              <a:rPr lang="ru-RU" sz="2200" smtClean="0"/>
              <a:t>нацело.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Аналогично число </a:t>
            </a:r>
            <a:r>
              <a:rPr lang="en-US" sz="2200" i="1" smtClean="0">
                <a:latin typeface="Corbel" pitchFamily="34" charset="0"/>
              </a:rPr>
              <a:t>b </a:t>
            </a:r>
            <a:r>
              <a:rPr lang="ru-RU" sz="2200" smtClean="0"/>
              <a:t>всегда представляется единицей с </a:t>
            </a:r>
            <a:r>
              <a:rPr lang="en-US" sz="2200" i="1" smtClean="0">
                <a:latin typeface="Corbel" pitchFamily="34" charset="0"/>
              </a:rPr>
              <a:t>k</a:t>
            </a:r>
            <a:endParaRPr lang="ru-RU" sz="2200" i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нулями, а умножение (деление) на </a:t>
            </a:r>
            <a:r>
              <a:rPr lang="en-US" sz="2200" i="1" smtClean="0">
                <a:latin typeface="Corbel" pitchFamily="34" charset="0"/>
              </a:rPr>
              <a:t>b </a:t>
            </a:r>
            <a:r>
              <a:rPr lang="ru-RU" sz="2200" smtClean="0"/>
              <a:t>сводится к сдвигу точки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на </a:t>
            </a:r>
            <a:r>
              <a:rPr lang="en-US" sz="2200" i="1" smtClean="0">
                <a:latin typeface="Corbel" pitchFamily="34" charset="0"/>
              </a:rPr>
              <a:t>k </a:t>
            </a:r>
            <a:r>
              <a:rPr lang="ru-RU" sz="2200" smtClean="0"/>
              <a:t>позиций вправо (влево).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Остатком от деления целого числа нацело на </a:t>
            </a:r>
            <a:r>
              <a:rPr lang="en-US" sz="2200" i="1" smtClean="0">
                <a:latin typeface="Corbel" pitchFamily="34" charset="0"/>
              </a:rPr>
              <a:t>b </a:t>
            </a:r>
            <a:r>
              <a:rPr lang="ru-RU" sz="2200" smtClean="0"/>
              <a:t>является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число, составленное из </a:t>
            </a:r>
            <a:r>
              <a:rPr lang="en-US" sz="2200" i="1" smtClean="0">
                <a:latin typeface="Corbel" pitchFamily="34" charset="0"/>
              </a:rPr>
              <a:t>k </a:t>
            </a:r>
            <a:r>
              <a:rPr lang="ru-RU" sz="2200" smtClean="0"/>
              <a:t>младших цифр. Добавление </a:t>
            </a:r>
            <a:r>
              <a:rPr lang="en-US" sz="2200" i="1" smtClean="0">
                <a:latin typeface="Corbel" pitchFamily="34" charset="0"/>
              </a:rPr>
              <a:t>k </a:t>
            </a:r>
            <a:r>
              <a:rPr lang="ru-RU" sz="2200" smtClean="0"/>
              <a:t>нулей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справа и отбрасывание </a:t>
            </a:r>
            <a:r>
              <a:rPr lang="en-US" sz="2200" i="1" smtClean="0">
                <a:latin typeface="Corbel" pitchFamily="34" charset="0"/>
              </a:rPr>
              <a:t>k </a:t>
            </a:r>
            <a:r>
              <a:rPr lang="ru-RU" sz="2200" smtClean="0"/>
              <a:t>младших цифр можно  рассматривать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как две новые операции </a:t>
            </a:r>
            <a:r>
              <a:rPr lang="ru-RU" sz="2200" i="1" smtClean="0"/>
              <a:t>арифметического сдвига </a:t>
            </a:r>
            <a:r>
              <a:rPr lang="ru-RU" sz="2200" smtClean="0"/>
              <a:t>на </a:t>
            </a:r>
            <a:r>
              <a:rPr lang="en-US" sz="2200" i="1" smtClean="0">
                <a:latin typeface="Corbel" pitchFamily="34" charset="0"/>
              </a:rPr>
              <a:t>k </a:t>
            </a:r>
            <a:r>
              <a:rPr lang="ru-RU" sz="2200" smtClean="0"/>
              <a:t>позиций.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35100" y="274638"/>
            <a:ext cx="7499350" cy="51117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dirty="0" smtClean="0"/>
              <a:t>Арифметические сдвиги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35100" y="785813"/>
            <a:ext cx="7499350" cy="54625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Calibri" pitchFamily="34" charset="0"/>
              </a:rPr>
              <a:t>Добавление </a:t>
            </a:r>
            <a:r>
              <a:rPr lang="en-US" sz="2400" i="1" smtClean="0">
                <a:latin typeface="Calibri" pitchFamily="34" charset="0"/>
              </a:rPr>
              <a:t>k</a:t>
            </a:r>
            <a:r>
              <a:rPr lang="en-US" sz="2400" smtClean="0">
                <a:latin typeface="Calibri" pitchFamily="34" charset="0"/>
              </a:rPr>
              <a:t> </a:t>
            </a:r>
            <a:r>
              <a:rPr lang="ru-RU" sz="2400" smtClean="0">
                <a:latin typeface="Calibri" pitchFamily="34" charset="0"/>
              </a:rPr>
              <a:t> нулей справа и отбрасывание </a:t>
            </a:r>
            <a:r>
              <a:rPr lang="en-US" sz="2400" i="1" smtClean="0">
                <a:latin typeface="Calibri" pitchFamily="34" charset="0"/>
              </a:rPr>
              <a:t>k</a:t>
            </a:r>
            <a:r>
              <a:rPr lang="ru-RU" sz="2400" smtClean="0">
                <a:latin typeface="Calibri" pitchFamily="34" charset="0"/>
              </a:rPr>
              <a:t> младших цифр можно рассматривать как операции арифметического сдвига на </a:t>
            </a:r>
            <a:r>
              <a:rPr lang="en-US" sz="2400" i="1" smtClean="0">
                <a:latin typeface="Calibri" pitchFamily="34" charset="0"/>
              </a:rPr>
              <a:t>k</a:t>
            </a:r>
            <a:r>
              <a:rPr lang="en-US" sz="2400" smtClean="0">
                <a:latin typeface="Calibri" pitchFamily="34" charset="0"/>
              </a:rPr>
              <a:t> </a:t>
            </a:r>
            <a:r>
              <a:rPr lang="ru-RU" sz="2400" smtClean="0">
                <a:latin typeface="Calibri" pitchFamily="34" charset="0"/>
              </a:rPr>
              <a:t>позиций.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Calibri" pitchFamily="34" charset="0"/>
              </a:rPr>
              <a:t>В Си определены операции арифметического сдвига</a:t>
            </a:r>
            <a:r>
              <a:rPr lang="en-US" sz="2400" smtClean="0">
                <a:latin typeface="Calibri" pitchFamily="34" charset="0"/>
              </a:rPr>
              <a:t> </a:t>
            </a:r>
            <a:r>
              <a:rPr lang="ru-RU" sz="2400" smtClean="0">
                <a:latin typeface="Calibri" pitchFamily="34" charset="0"/>
              </a:rPr>
              <a:t>на </a:t>
            </a:r>
            <a:r>
              <a:rPr lang="en-US" sz="2400" i="1" smtClean="0">
                <a:latin typeface="Calibri" pitchFamily="34" charset="0"/>
              </a:rPr>
              <a:t>k</a:t>
            </a:r>
            <a:r>
              <a:rPr lang="en-US" sz="2400" smtClean="0">
                <a:latin typeface="Calibri" pitchFamily="34" charset="0"/>
              </a:rPr>
              <a:t> </a:t>
            </a:r>
            <a:r>
              <a:rPr lang="ru-RU" sz="2400" smtClean="0">
                <a:latin typeface="Calibri" pitchFamily="34" charset="0"/>
              </a:rPr>
              <a:t>позиций, которые равносильны умножению или целочисленному делению на 2</a:t>
            </a:r>
            <a:r>
              <a:rPr lang="en-US" sz="2400" i="1" baseline="30000" smtClean="0">
                <a:latin typeface="Calibri" pitchFamily="34" charset="0"/>
              </a:rPr>
              <a:t>k</a:t>
            </a:r>
            <a:r>
              <a:rPr lang="en-US" sz="2400" smtClean="0">
                <a:latin typeface="Calibri" pitchFamily="34" charset="0"/>
              </a:rPr>
              <a:t>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Calibri" pitchFamily="34" charset="0"/>
              </a:rPr>
              <a:t>&lt;&lt; — </a:t>
            </a:r>
            <a:r>
              <a:rPr lang="ru-RU" sz="2400" smtClean="0">
                <a:latin typeface="Calibri" pitchFamily="34" charset="0"/>
              </a:rPr>
              <a:t>сдвиг влево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Calibri" pitchFamily="34" charset="0"/>
              </a:rPr>
              <a:t>&gt;&gt; — </a:t>
            </a:r>
            <a:r>
              <a:rPr lang="ru-RU" sz="2400" smtClean="0">
                <a:latin typeface="Calibri" pitchFamily="34" charset="0"/>
              </a:rPr>
              <a:t>сдвиг вправо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Calibri" pitchFamily="34" charset="0"/>
              </a:rPr>
              <a:t>Примеры: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Calibri" pitchFamily="34" charset="0"/>
              </a:rPr>
              <a:t> </a:t>
            </a:r>
            <a:r>
              <a:rPr lang="en-US" sz="2400" i="1" smtClean="0">
                <a:latin typeface="Calibri" pitchFamily="34" charset="0"/>
              </a:rPr>
              <a:t>a </a:t>
            </a:r>
            <a:r>
              <a:rPr lang="en-US" sz="2400" smtClean="0">
                <a:latin typeface="Calibri" pitchFamily="34" charset="0"/>
              </a:rPr>
              <a:t>=</a:t>
            </a:r>
            <a:r>
              <a:rPr lang="en-US" sz="2400" i="1" smtClean="0">
                <a:latin typeface="Calibri" pitchFamily="34" charset="0"/>
              </a:rPr>
              <a:t> </a:t>
            </a:r>
            <a:r>
              <a:rPr lang="en-US" sz="2400" smtClean="0">
                <a:latin typeface="Calibri" pitchFamily="34" charset="0"/>
              </a:rPr>
              <a:t>5</a:t>
            </a:r>
            <a:r>
              <a:rPr lang="en-US" sz="2400" i="1" smtClean="0">
                <a:latin typeface="Calibri" pitchFamily="34" charset="0"/>
              </a:rPr>
              <a:t> &lt;&lt; </a:t>
            </a:r>
            <a:r>
              <a:rPr lang="en-US" sz="2400" smtClean="0">
                <a:latin typeface="Calibri" pitchFamily="34" charset="0"/>
              </a:rPr>
              <a:t>3; </a:t>
            </a:r>
            <a:r>
              <a:rPr lang="ru-RU" sz="2400" smtClean="0">
                <a:latin typeface="Calibri" pitchFamily="34" charset="0"/>
              </a:rPr>
              <a:t> </a:t>
            </a:r>
            <a:r>
              <a:rPr lang="en-US" sz="2400" smtClean="0">
                <a:latin typeface="Calibri" pitchFamily="34" charset="0"/>
              </a:rPr>
              <a:t>/</a:t>
            </a:r>
            <a:r>
              <a:rPr lang="ru-RU" sz="2400" smtClean="0">
                <a:latin typeface="Calibri" pitchFamily="34" charset="0"/>
              </a:rPr>
              <a:t>*</a:t>
            </a:r>
            <a:r>
              <a:rPr lang="en-US" sz="2400" smtClean="0">
                <a:latin typeface="Calibri" pitchFamily="34" charset="0"/>
              </a:rPr>
              <a:t> </a:t>
            </a:r>
            <a:r>
              <a:rPr lang="ru-RU" sz="2400" smtClean="0">
                <a:latin typeface="Calibri" pitchFamily="34" charset="0"/>
              </a:rPr>
              <a:t> после выполнения присваивания </a:t>
            </a:r>
            <a:r>
              <a:rPr lang="en-US" sz="2400" i="1" smtClean="0">
                <a:latin typeface="Calibri" pitchFamily="34" charset="0"/>
              </a:rPr>
              <a:t>a</a:t>
            </a:r>
            <a:r>
              <a:rPr lang="en-US" sz="2400" smtClean="0">
                <a:latin typeface="Calibri" pitchFamily="34" charset="0"/>
              </a:rPr>
              <a:t> </a:t>
            </a:r>
            <a:r>
              <a:rPr lang="ru-RU" sz="2400" smtClean="0">
                <a:latin typeface="Calibri" pitchFamily="34" charset="0"/>
              </a:rPr>
              <a:t>будет иметь 			значение 40 */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i="1" smtClean="0">
                <a:latin typeface="Calibri" pitchFamily="34" charset="0"/>
              </a:rPr>
              <a:t>b</a:t>
            </a:r>
            <a:r>
              <a:rPr lang="en-US" sz="2400" smtClean="0">
                <a:latin typeface="Calibri" pitchFamily="34" charset="0"/>
              </a:rPr>
              <a:t> = 112</a:t>
            </a:r>
            <a:r>
              <a:rPr lang="ru-RU" sz="2400" smtClean="0">
                <a:latin typeface="Calibri" pitchFamily="34" charset="0"/>
              </a:rPr>
              <a:t> </a:t>
            </a:r>
            <a:r>
              <a:rPr lang="en-US" sz="2400" smtClean="0">
                <a:latin typeface="Calibri" pitchFamily="34" charset="0"/>
              </a:rPr>
              <a:t>&gt;&gt;</a:t>
            </a:r>
            <a:r>
              <a:rPr lang="ru-RU" sz="2400" smtClean="0">
                <a:latin typeface="Calibri" pitchFamily="34" charset="0"/>
              </a:rPr>
              <a:t> </a:t>
            </a:r>
            <a:r>
              <a:rPr lang="en-US" sz="2400" smtClean="0">
                <a:latin typeface="Calibri" pitchFamily="34" charset="0"/>
              </a:rPr>
              <a:t>4; /* </a:t>
            </a:r>
            <a:r>
              <a:rPr lang="en-US" sz="2400" i="1" smtClean="0">
                <a:latin typeface="Calibri" pitchFamily="34" charset="0"/>
              </a:rPr>
              <a:t>b</a:t>
            </a:r>
            <a:r>
              <a:rPr lang="en-US" sz="2400" smtClean="0">
                <a:latin typeface="Calibri" pitchFamily="34" charset="0"/>
              </a:rPr>
              <a:t> </a:t>
            </a:r>
            <a:r>
              <a:rPr lang="ru-RU" sz="2400" smtClean="0">
                <a:latin typeface="Calibri" pitchFamily="34" charset="0"/>
              </a:rPr>
              <a:t>будет равно 7 </a:t>
            </a:r>
            <a:r>
              <a:rPr lang="en-US" sz="2400" smtClean="0">
                <a:latin typeface="Calibri" pitchFamily="34" charset="0"/>
              </a:rPr>
              <a:t>*/</a:t>
            </a:r>
            <a:endParaRPr lang="ru-RU" sz="2400" smtClean="0">
              <a:latin typeface="Calibri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2"/>
          <p:cNvSpPr>
            <a:spLocks noGrp="1"/>
          </p:cNvSpPr>
          <p:nvPr>
            <p:ph type="title"/>
          </p:nvPr>
        </p:nvSpPr>
        <p:spPr bwMode="auto">
          <a:xfrm>
            <a:off x="1042988" y="-171450"/>
            <a:ext cx="7499350" cy="7651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b="1" smtClean="0">
                <a:effectLst/>
              </a:rPr>
              <a:t>Особенности двоичной арифметики</a:t>
            </a:r>
            <a:r>
              <a:rPr lang="ru-RU" sz="3900" smtClean="0">
                <a:effectLst/>
              </a:rPr>
              <a:t> </a:t>
            </a:r>
          </a:p>
        </p:txBody>
      </p:sp>
      <p:sp>
        <p:nvSpPr>
          <p:cNvPr id="159746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2800" smtClean="0"/>
          </a:p>
        </p:txBody>
      </p:sp>
      <p:graphicFrame>
        <p:nvGraphicFramePr>
          <p:cNvPr id="157766" name="Group 70"/>
          <p:cNvGraphicFramePr>
            <a:graphicFrameLocks noGrp="1"/>
          </p:cNvGraphicFramePr>
          <p:nvPr>
            <p:ph sz="quarter" idx="2"/>
          </p:nvPr>
        </p:nvGraphicFramePr>
        <p:xfrm>
          <a:off x="1042988" y="692150"/>
          <a:ext cx="2233612" cy="1135063"/>
        </p:xfrm>
        <a:graphic>
          <a:graphicData uri="http://schemas.openxmlformats.org/drawingml/2006/table">
            <a:tbl>
              <a:tblPr/>
              <a:tblGrid>
                <a:gridCol w="814387"/>
                <a:gridCol w="671513"/>
                <a:gridCol w="747712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7765" name="Group 69"/>
          <p:cNvGraphicFramePr>
            <a:graphicFrameLocks noGrp="1"/>
          </p:cNvGraphicFramePr>
          <p:nvPr>
            <p:ph sz="quarter" idx="3"/>
          </p:nvPr>
        </p:nvGraphicFramePr>
        <p:xfrm>
          <a:off x="3708400" y="692150"/>
          <a:ext cx="2016125" cy="1139825"/>
        </p:xfrm>
        <a:graphic>
          <a:graphicData uri="http://schemas.openxmlformats.org/drawingml/2006/table">
            <a:tbl>
              <a:tblPr/>
              <a:tblGrid>
                <a:gridCol w="669925"/>
                <a:gridCol w="674688"/>
                <a:gridCol w="671512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7769" name="Group 73"/>
          <p:cNvGraphicFramePr>
            <a:graphicFrameLocks noGrp="1"/>
          </p:cNvGraphicFramePr>
          <p:nvPr/>
        </p:nvGraphicFramePr>
        <p:xfrm>
          <a:off x="6011863" y="692150"/>
          <a:ext cx="2016125" cy="1111250"/>
        </p:xfrm>
        <a:graphic>
          <a:graphicData uri="http://schemas.openxmlformats.org/drawingml/2006/table">
            <a:tbl>
              <a:tblPr/>
              <a:tblGrid>
                <a:gridCol w="671512"/>
                <a:gridCol w="673100"/>
                <a:gridCol w="671513"/>
              </a:tblGrid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9801" name="Rectangle 68"/>
          <p:cNvSpPr>
            <a:spLocks noChangeArrowheads="1"/>
          </p:cNvSpPr>
          <p:nvPr/>
        </p:nvSpPr>
        <p:spPr bwMode="auto">
          <a:xfrm>
            <a:off x="1185863" y="1893888"/>
            <a:ext cx="7958137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sz="2200">
                <a:latin typeface="Times New Roman" pitchFamily="18" charset="0"/>
              </a:rPr>
              <a:t>Если сопоставить нулю логическую «ложь», а единице — «истину»,  то таблица</a:t>
            </a:r>
            <a:r>
              <a:rPr lang="en-US" sz="2200">
                <a:latin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</a:rPr>
              <a:t> сложения совпадет с таблицей значений для логической операции «исключающее или»,</a:t>
            </a:r>
            <a:r>
              <a:rPr lang="en-US" sz="2200">
                <a:latin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</a:rPr>
              <a:t>а таблицы умножения и переноса при сложении — с операцией «и».</a:t>
            </a:r>
            <a:endParaRPr lang="en-US" sz="2200">
              <a:latin typeface="Times New Roman" pitchFamily="18" charset="0"/>
            </a:endParaRPr>
          </a:p>
          <a:p>
            <a:pPr indent="449263"/>
            <a:r>
              <a:rPr lang="ru-RU" sz="2200">
                <a:latin typeface="Times New Roman" pitchFamily="18" charset="0"/>
              </a:rPr>
              <a:t>На этом совпадении основана схемная реализация в компьютерах</a:t>
            </a:r>
            <a:r>
              <a:rPr lang="en-US" sz="2200">
                <a:latin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</a:rPr>
              <a:t>поразрядной двоичной арифметики с помощью примитивных</a:t>
            </a:r>
            <a:r>
              <a:rPr lang="en-US" sz="2200">
                <a:latin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</a:rPr>
              <a:t>логических элементов</a:t>
            </a:r>
            <a:r>
              <a:rPr lang="en-US" sz="2200">
                <a:latin typeface="Times New Roman" pitchFamily="18" charset="0"/>
              </a:rPr>
              <a:t> </a:t>
            </a:r>
            <a:r>
              <a:rPr lang="ru-RU" sz="2200">
                <a:latin typeface="Times New Roman" pitchFamily="18" charset="0"/>
              </a:rPr>
              <a:t>(вентилей). </a:t>
            </a:r>
            <a:endParaRPr lang="en-US" sz="2200">
              <a:latin typeface="Times New Roman" pitchFamily="18" charset="0"/>
            </a:endParaRPr>
          </a:p>
          <a:p>
            <a:pPr indent="449263"/>
            <a:endParaRPr lang="ru-RU" sz="2200">
              <a:latin typeface="Times New Roman" pitchFamily="18" charset="0"/>
            </a:endParaRPr>
          </a:p>
          <a:p>
            <a:pPr indent="449263"/>
            <a:r>
              <a:rPr lang="ru-RU" sz="2200">
                <a:latin typeface="Times New Roman" pitchFamily="18" charset="0"/>
              </a:rPr>
              <a:t>Другая аналогия — «минимаксная»: нетрудно видеть, что </a:t>
            </a:r>
            <a:endParaRPr lang="en-US" sz="2200">
              <a:latin typeface="Times New Roman" pitchFamily="18" charset="0"/>
            </a:endParaRPr>
          </a:p>
          <a:p>
            <a:pPr indent="449263"/>
            <a:r>
              <a:rPr lang="en-US" sz="2200" i="1">
                <a:latin typeface="Times New Roman" pitchFamily="18" charset="0"/>
              </a:rPr>
              <a:t>ab</a:t>
            </a:r>
            <a:r>
              <a:rPr lang="ru-RU" sz="2200" i="1">
                <a:latin typeface="Times New Roman" pitchFamily="18" charset="0"/>
              </a:rPr>
              <a:t> = </a:t>
            </a:r>
            <a:r>
              <a:rPr lang="en-US" sz="2200" i="1">
                <a:latin typeface="Times New Roman" pitchFamily="18" charset="0"/>
              </a:rPr>
              <a:t>min</a:t>
            </a:r>
            <a:r>
              <a:rPr lang="ru-RU" sz="2200" i="1">
                <a:latin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</a:rPr>
              <a:t>a</a:t>
            </a:r>
            <a:r>
              <a:rPr lang="ru-RU" sz="2200" i="1">
                <a:latin typeface="Times New Roman" pitchFamily="18" charset="0"/>
              </a:rPr>
              <a:t>,</a:t>
            </a:r>
            <a:r>
              <a:rPr lang="en-US" sz="2200" i="1">
                <a:latin typeface="Times New Roman" pitchFamily="18" charset="0"/>
              </a:rPr>
              <a:t>b</a:t>
            </a:r>
            <a:r>
              <a:rPr lang="ru-RU" sz="2200" i="1">
                <a:latin typeface="Times New Roman" pitchFamily="18" charset="0"/>
              </a:rPr>
              <a:t>), </a:t>
            </a:r>
            <a:r>
              <a:rPr lang="en-US" sz="2200" i="1">
                <a:latin typeface="Times New Roman" pitchFamily="18" charset="0"/>
              </a:rPr>
              <a:t> a</a:t>
            </a:r>
            <a:r>
              <a:rPr lang="ru-RU" sz="2200" i="1">
                <a:latin typeface="Times New Roman" pitchFamily="18" charset="0"/>
              </a:rPr>
              <a:t>+</a:t>
            </a:r>
            <a:r>
              <a:rPr lang="en-US" sz="2200" i="1">
                <a:latin typeface="Times New Roman" pitchFamily="18" charset="0"/>
              </a:rPr>
              <a:t>b</a:t>
            </a:r>
            <a:r>
              <a:rPr lang="ru-RU" sz="2200" i="1">
                <a:latin typeface="Times New Roman" pitchFamily="18" charset="0"/>
              </a:rPr>
              <a:t> = </a:t>
            </a:r>
            <a:r>
              <a:rPr lang="en-US" sz="2200" i="1">
                <a:latin typeface="Times New Roman" pitchFamily="18" charset="0"/>
              </a:rPr>
              <a:t>min</a:t>
            </a:r>
            <a:r>
              <a:rPr lang="ru-RU" sz="2200" i="1">
                <a:latin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</a:rPr>
              <a:t>a</a:t>
            </a:r>
            <a:r>
              <a:rPr lang="ru-RU" sz="2200" i="1">
                <a:latin typeface="Times New Roman" pitchFamily="18" charset="0"/>
              </a:rPr>
              <a:t>,</a:t>
            </a:r>
            <a:r>
              <a:rPr lang="en-US" sz="2200" i="1">
                <a:latin typeface="Times New Roman" pitchFamily="18" charset="0"/>
              </a:rPr>
              <a:t>b</a:t>
            </a:r>
            <a:r>
              <a:rPr lang="ru-RU" sz="2200" i="1">
                <a:latin typeface="Times New Roman" pitchFamily="18" charset="0"/>
              </a:rPr>
              <a:t>)+ </a:t>
            </a:r>
            <a:r>
              <a:rPr lang="en-US" sz="2200" i="1">
                <a:latin typeface="Times New Roman" pitchFamily="18" charset="0"/>
              </a:rPr>
              <a:t>max</a:t>
            </a:r>
            <a:r>
              <a:rPr lang="ru-RU" sz="2200" i="1">
                <a:latin typeface="Times New Roman" pitchFamily="18" charset="0"/>
              </a:rPr>
              <a:t>(</a:t>
            </a:r>
            <a:r>
              <a:rPr lang="en-US" sz="2200" i="1">
                <a:latin typeface="Times New Roman" pitchFamily="18" charset="0"/>
              </a:rPr>
              <a:t>a</a:t>
            </a:r>
            <a:r>
              <a:rPr lang="ru-RU" sz="2200" i="1">
                <a:latin typeface="Times New Roman" pitchFamily="18" charset="0"/>
              </a:rPr>
              <a:t>,</a:t>
            </a:r>
            <a:r>
              <a:rPr lang="en-US" sz="2200" i="1">
                <a:latin typeface="Times New Roman" pitchFamily="18" charset="0"/>
              </a:rPr>
              <a:t>b</a:t>
            </a:r>
            <a:r>
              <a:rPr lang="ru-RU" sz="2200" i="1">
                <a:latin typeface="Times New Roman" pitchFamily="18" charset="0"/>
              </a:rPr>
              <a:t>).</a:t>
            </a:r>
            <a:endParaRPr lang="ru-RU" sz="2200">
              <a:latin typeface="Times New Roman" pitchFamily="18" charset="0"/>
            </a:endParaRPr>
          </a:p>
          <a:p>
            <a:pPr indent="449263"/>
            <a:endParaRPr lang="ru-RU" sz="2200">
              <a:latin typeface="Times New Roman" pitchFamily="18" charset="0"/>
            </a:endParaRPr>
          </a:p>
          <a:p>
            <a:pPr indent="449263"/>
            <a:r>
              <a:rPr lang="ru-RU" sz="2200">
                <a:latin typeface="Times New Roman" pitchFamily="18" charset="0"/>
              </a:rPr>
              <a:t>Умножение «столбиком» многозначных чисел в двоичной с. с. реализуется только с помощью операций сложения и сдвига.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2"/>
          <p:cNvSpPr>
            <a:spLocks noGrp="1"/>
          </p:cNvSpPr>
          <p:nvPr>
            <p:ph type="title"/>
          </p:nvPr>
        </p:nvSpPr>
        <p:spPr bwMode="auto">
          <a:xfrm>
            <a:off x="1116013" y="274638"/>
            <a:ext cx="7818437" cy="6334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b="1" smtClean="0">
                <a:effectLst/>
              </a:rPr>
              <a:t>Сложность арифметических алгоритмов</a:t>
            </a:r>
            <a:r>
              <a:rPr lang="ru-RU" sz="3900" smtClean="0">
                <a:effectLst/>
              </a:rPr>
              <a:t> </a:t>
            </a:r>
          </a:p>
        </p:txBody>
      </p:sp>
      <p:sp>
        <p:nvSpPr>
          <p:cNvPr id="161794" name="Rectangle 3"/>
          <p:cNvSpPr>
            <a:spLocks noGrp="1"/>
          </p:cNvSpPr>
          <p:nvPr>
            <p:ph type="body" idx="1"/>
          </p:nvPr>
        </p:nvSpPr>
        <p:spPr>
          <a:xfrm>
            <a:off x="900113" y="981075"/>
            <a:ext cx="8424862" cy="5256213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Затраты памяти на хранение чисел и времени на выполнение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операций с ними зависят</a:t>
            </a:r>
            <a:r>
              <a:rPr lang="en-US" sz="2200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от длины записи числа в цифрах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рабочей системы счисления. </a:t>
            </a:r>
            <a:endParaRPr lang="en-US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Для заданной </a:t>
            </a:r>
            <a:r>
              <a:rPr lang="en-US" sz="2200" i="1" smtClean="0">
                <a:latin typeface="Times New Roman" pitchFamily="18" charset="0"/>
              </a:rPr>
              <a:t>b</a:t>
            </a:r>
            <a:r>
              <a:rPr lang="ru-RU" sz="2200" smtClean="0">
                <a:latin typeface="Times New Roman" pitchFamily="18" charset="0"/>
              </a:rPr>
              <a:t>-с. с. следующие величины: </a:t>
            </a:r>
            <a:endParaRPr lang="en-US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200" i="1" smtClean="0">
                <a:latin typeface="Times New Roman" pitchFamily="18" charset="0"/>
              </a:rPr>
              <a:t>k</a:t>
            </a:r>
            <a:r>
              <a:rPr lang="en-US" sz="2200" i="1" baseline="-25000" smtClean="0">
                <a:latin typeface="Times New Roman" pitchFamily="18" charset="0"/>
              </a:rPr>
              <a:t>n</a:t>
            </a:r>
            <a:r>
              <a:rPr lang="en-US" sz="2200" i="1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— длина записи (натурального) числа </a:t>
            </a:r>
            <a:r>
              <a:rPr lang="ru-RU" sz="2200" b="1" i="1" smtClean="0">
                <a:latin typeface="Times New Roman" pitchFamily="18" charset="0"/>
              </a:rPr>
              <a:t>N</a:t>
            </a:r>
            <a:r>
              <a:rPr lang="ru-RU" sz="2200" i="1" smtClean="0">
                <a:latin typeface="Times New Roman" pitchFamily="18" charset="0"/>
              </a:rPr>
              <a:t>, </a:t>
            </a:r>
            <a:endParaRPr lang="en-US" sz="2200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200" i="1" smtClean="0">
                <a:latin typeface="Times New Roman" pitchFamily="18" charset="0"/>
              </a:rPr>
              <a:t>N</a:t>
            </a:r>
            <a:r>
              <a:rPr lang="en-US" sz="2200" i="1" baseline="-25000" smtClean="0">
                <a:latin typeface="Times New Roman" pitchFamily="18" charset="0"/>
              </a:rPr>
              <a:t>k</a:t>
            </a:r>
            <a:r>
              <a:rPr lang="en-US" sz="2200" i="1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— максимальное натуральное число, записываемое </a:t>
            </a:r>
            <a:r>
              <a:rPr lang="en-US" sz="2200" b="1" i="1" smtClean="0">
                <a:latin typeface="Times New Roman" pitchFamily="18" charset="0"/>
              </a:rPr>
              <a:t>k</a:t>
            </a:r>
            <a:r>
              <a:rPr lang="en-US" sz="2200" i="1" smtClean="0">
                <a:latin typeface="Times New Roman" pitchFamily="18" charset="0"/>
              </a:rPr>
              <a:t> </a:t>
            </a:r>
            <a:endParaRPr lang="ru-RU" sz="2200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цифрами, связаны соотношениями: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200" i="1" smtClean="0">
                <a:latin typeface="Times New Roman" pitchFamily="18" charset="0"/>
              </a:rPr>
              <a:t>k</a:t>
            </a:r>
            <a:r>
              <a:rPr lang="en-US" sz="2200" i="1" baseline="-25000" smtClean="0">
                <a:latin typeface="Times New Roman" pitchFamily="18" charset="0"/>
              </a:rPr>
              <a:t>n</a:t>
            </a:r>
            <a:r>
              <a:rPr lang="en-US" sz="2200" i="1" smtClean="0">
                <a:latin typeface="Times New Roman" pitchFamily="18" charset="0"/>
              </a:rPr>
              <a:t> </a:t>
            </a:r>
            <a:r>
              <a:rPr lang="ru-RU" sz="2200" i="1" smtClean="0">
                <a:latin typeface="Times New Roman" pitchFamily="18" charset="0"/>
              </a:rPr>
              <a:t>=</a:t>
            </a:r>
            <a:r>
              <a:rPr lang="ru-RU" sz="2200" smtClean="0">
                <a:latin typeface="Times New Roman" pitchFamily="18" charset="0"/>
              </a:rPr>
              <a:t> [</a:t>
            </a:r>
            <a:r>
              <a:rPr lang="en-US" sz="2200" i="1" smtClean="0">
                <a:latin typeface="Times New Roman" pitchFamily="18" charset="0"/>
              </a:rPr>
              <a:t>log</a:t>
            </a:r>
            <a:r>
              <a:rPr lang="en-US" sz="2200" i="1" baseline="-25000" smtClean="0">
                <a:latin typeface="Times New Roman" pitchFamily="18" charset="0"/>
              </a:rPr>
              <a:t>b</a:t>
            </a:r>
            <a:r>
              <a:rPr lang="en-US" sz="2200" i="1" smtClean="0">
                <a:latin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</a:rPr>
              <a:t>]</a:t>
            </a:r>
            <a:r>
              <a:rPr lang="ru-RU" sz="2200" i="1" smtClean="0">
                <a:latin typeface="Times New Roman" pitchFamily="18" charset="0"/>
              </a:rPr>
              <a:t> + </a:t>
            </a:r>
            <a:r>
              <a:rPr lang="ru-RU" sz="2200" smtClean="0">
                <a:latin typeface="Times New Roman" pitchFamily="18" charset="0"/>
              </a:rPr>
              <a:t>1,   где [</a:t>
            </a:r>
            <a:r>
              <a:rPr lang="en-US" sz="2200" i="1" smtClean="0">
                <a:latin typeface="Times New Roman" pitchFamily="18" charset="0"/>
              </a:rPr>
              <a:t>x</a:t>
            </a:r>
            <a:r>
              <a:rPr lang="ru-RU" sz="2200" smtClean="0">
                <a:latin typeface="Times New Roman" pitchFamily="18" charset="0"/>
              </a:rPr>
              <a:t>] — наибольшее целое, не превышающее </a:t>
            </a:r>
            <a:r>
              <a:rPr lang="en-US" sz="2200" b="1" i="1" smtClean="0">
                <a:latin typeface="Times New Roman" pitchFamily="18" charset="0"/>
              </a:rPr>
              <a:t>x</a:t>
            </a:r>
            <a:r>
              <a:rPr lang="ru-RU" sz="2200" smtClean="0">
                <a:latin typeface="Times New Roman" pitchFamily="18" charset="0"/>
              </a:rPr>
              <a:t>;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 </a:t>
            </a:r>
            <a:r>
              <a:rPr lang="en-US" sz="2200" i="1" smtClean="0">
                <a:latin typeface="Times New Roman" pitchFamily="18" charset="0"/>
              </a:rPr>
              <a:t>N</a:t>
            </a:r>
            <a:r>
              <a:rPr lang="en-US" sz="2200" i="1" baseline="-25000" smtClean="0">
                <a:latin typeface="Times New Roman" pitchFamily="18" charset="0"/>
              </a:rPr>
              <a:t>k</a:t>
            </a:r>
            <a:r>
              <a:rPr lang="ru-RU" sz="2200" i="1" smtClean="0">
                <a:latin typeface="Times New Roman" pitchFamily="18" charset="0"/>
              </a:rPr>
              <a:t> = </a:t>
            </a:r>
            <a:r>
              <a:rPr lang="en-US" sz="2200" i="1" smtClean="0">
                <a:latin typeface="Times New Roman" pitchFamily="18" charset="0"/>
              </a:rPr>
              <a:t>b</a:t>
            </a:r>
            <a:r>
              <a:rPr lang="en-US" sz="2200" i="1" baseline="30000" smtClean="0">
                <a:latin typeface="Times New Roman" pitchFamily="18" charset="0"/>
              </a:rPr>
              <a:t>k</a:t>
            </a:r>
            <a:r>
              <a:rPr lang="ru-RU" sz="2200" smtClean="0">
                <a:latin typeface="Times New Roman" pitchFamily="18" charset="0"/>
              </a:rPr>
              <a:t> − 1</a:t>
            </a:r>
            <a:r>
              <a:rPr lang="ru-RU" sz="2200" i="1" smtClean="0">
                <a:latin typeface="Times New Roman" pitchFamily="18" charset="0"/>
              </a:rPr>
              <a:t>.</a:t>
            </a:r>
            <a:endParaRPr lang="ru-RU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Верхние оценки для размера результата арифметической операции </a:t>
            </a:r>
            <a:endParaRPr lang="en-US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над парой целых чисел </a:t>
            </a:r>
            <a:r>
              <a:rPr lang="en-US" sz="2200" i="1" smtClean="0">
                <a:latin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</a:rPr>
              <a:t>1 и </a:t>
            </a:r>
            <a:r>
              <a:rPr lang="ru-RU" sz="2200" i="1" smtClean="0">
                <a:latin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</a:rPr>
              <a:t>2</a:t>
            </a:r>
            <a:r>
              <a:rPr lang="ru-RU" sz="2200" i="1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(пусть </a:t>
            </a:r>
            <a:r>
              <a:rPr lang="en-US" sz="2200" i="1" smtClean="0">
                <a:latin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</a:rPr>
              <a:t>1</a:t>
            </a:r>
            <a:r>
              <a:rPr lang="ru-RU" sz="2200" i="1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&gt; </a:t>
            </a:r>
            <a:r>
              <a:rPr lang="ru-RU" sz="2200" i="1" smtClean="0">
                <a:latin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</a:rPr>
              <a:t>2</a:t>
            </a:r>
            <a:r>
              <a:rPr lang="ru-RU" sz="2200" i="1" smtClean="0">
                <a:latin typeface="Times New Roman" pitchFamily="18" charset="0"/>
              </a:rPr>
              <a:t>)</a:t>
            </a:r>
            <a:r>
              <a:rPr lang="ru-RU" sz="2200" smtClean="0">
                <a:latin typeface="Times New Roman" pitchFamily="18" charset="0"/>
              </a:rPr>
              <a:t>: </a:t>
            </a:r>
            <a:endParaRPr lang="en-US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для сложения и вычитания — </a:t>
            </a:r>
            <a:r>
              <a:rPr lang="en-US" sz="2200" i="1" smtClean="0">
                <a:latin typeface="Times New Roman" pitchFamily="18" charset="0"/>
              </a:rPr>
              <a:t>k</a:t>
            </a:r>
            <a:r>
              <a:rPr lang="en-US" sz="2200" i="1" baseline="-25000" smtClean="0">
                <a:latin typeface="Times New Roman" pitchFamily="18" charset="0"/>
              </a:rPr>
              <a:t>N</a:t>
            </a:r>
            <a:r>
              <a:rPr lang="ru-RU" sz="2200" baseline="-25000" smtClean="0">
                <a:latin typeface="Times New Roman" pitchFamily="18" charset="0"/>
              </a:rPr>
              <a:t>1</a:t>
            </a:r>
            <a:r>
              <a:rPr lang="ru-RU" sz="2200" smtClean="0">
                <a:latin typeface="Times New Roman" pitchFamily="18" charset="0"/>
              </a:rPr>
              <a:t> +1,</a:t>
            </a:r>
            <a:endParaRPr lang="en-US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для умножения — </a:t>
            </a:r>
            <a:r>
              <a:rPr lang="en-US" sz="2200" i="1" smtClean="0">
                <a:latin typeface="Times New Roman" pitchFamily="18" charset="0"/>
              </a:rPr>
              <a:t>k</a:t>
            </a:r>
            <a:r>
              <a:rPr lang="en-US" sz="2200" i="1" baseline="-25000" smtClean="0">
                <a:latin typeface="Times New Roman" pitchFamily="18" charset="0"/>
              </a:rPr>
              <a:t>N</a:t>
            </a:r>
            <a:r>
              <a:rPr lang="ru-RU" sz="2200" baseline="-25000" smtClean="0">
                <a:latin typeface="Times New Roman" pitchFamily="18" charset="0"/>
              </a:rPr>
              <a:t>1 </a:t>
            </a:r>
            <a:r>
              <a:rPr lang="ru-RU" sz="2200" smtClean="0">
                <a:latin typeface="Times New Roman" pitchFamily="18" charset="0"/>
              </a:rPr>
              <a:t>+ </a:t>
            </a:r>
            <a:r>
              <a:rPr lang="en-US" sz="2200" i="1" smtClean="0">
                <a:latin typeface="Times New Roman" pitchFamily="18" charset="0"/>
              </a:rPr>
              <a:t>k</a:t>
            </a:r>
            <a:r>
              <a:rPr lang="en-US" sz="2200" i="1" baseline="-25000" smtClean="0">
                <a:latin typeface="Times New Roman" pitchFamily="18" charset="0"/>
              </a:rPr>
              <a:t>N</a:t>
            </a:r>
            <a:r>
              <a:rPr lang="ru-RU" sz="2200" baseline="-25000" smtClean="0">
                <a:latin typeface="Times New Roman" pitchFamily="18" charset="0"/>
              </a:rPr>
              <a:t>2</a:t>
            </a:r>
            <a:r>
              <a:rPr lang="ru-RU" sz="2200" smtClean="0">
                <a:latin typeface="Times New Roman" pitchFamily="18" charset="0"/>
              </a:rPr>
              <a:t>, </a:t>
            </a:r>
            <a:endParaRPr lang="en-US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для деления  — </a:t>
            </a:r>
            <a:r>
              <a:rPr lang="en-US" sz="2200" i="1" smtClean="0">
                <a:latin typeface="Times New Roman" pitchFamily="18" charset="0"/>
              </a:rPr>
              <a:t>k</a:t>
            </a:r>
            <a:r>
              <a:rPr lang="en-US" sz="2200" i="1" baseline="-25000" smtClean="0">
                <a:latin typeface="Times New Roman" pitchFamily="18" charset="0"/>
              </a:rPr>
              <a:t>N</a:t>
            </a:r>
            <a:r>
              <a:rPr lang="ru-RU" sz="2200" baseline="-25000" smtClean="0">
                <a:latin typeface="Times New Roman" pitchFamily="18" charset="0"/>
              </a:rPr>
              <a:t>1</a:t>
            </a:r>
            <a:r>
              <a:rPr lang="ru-RU" sz="2200" smtClean="0">
                <a:latin typeface="Times New Roman" pitchFamily="18" charset="0"/>
              </a:rPr>
              <a:t> +1,  (так как </a:t>
            </a:r>
            <a:r>
              <a:rPr lang="ru-RU" sz="2200" i="1" smtClean="0">
                <a:latin typeface="Times New Roman" pitchFamily="18" charset="0"/>
              </a:rPr>
              <a:t>N</a:t>
            </a:r>
            <a:r>
              <a:rPr lang="ru-RU" sz="2200" smtClean="0">
                <a:latin typeface="Times New Roman" pitchFamily="18" charset="0"/>
              </a:rPr>
              <a:t>2</a:t>
            </a:r>
            <a:r>
              <a:rPr lang="ru-RU" sz="2200" i="1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&gt; 1).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2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Rectangle 2"/>
          <p:cNvSpPr>
            <a:spLocks noGrp="1"/>
          </p:cNvSpPr>
          <p:nvPr>
            <p:ph type="title"/>
          </p:nvPr>
        </p:nvSpPr>
        <p:spPr bwMode="auto">
          <a:xfrm>
            <a:off x="1116013" y="0"/>
            <a:ext cx="7499350" cy="5619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b="1" smtClean="0">
                <a:effectLst/>
              </a:rPr>
              <a:t>Время исполнения</a:t>
            </a:r>
            <a:r>
              <a:rPr lang="ru-RU" sz="3900" smtClean="0">
                <a:effectLst/>
              </a:rPr>
              <a:t> </a:t>
            </a:r>
          </a:p>
        </p:txBody>
      </p:sp>
      <p:sp>
        <p:nvSpPr>
          <p:cNvPr id="163842" name="Rectangle 3"/>
          <p:cNvSpPr>
            <a:spLocks noGrp="1"/>
          </p:cNvSpPr>
          <p:nvPr>
            <p:ph type="body" idx="1"/>
          </p:nvPr>
        </p:nvSpPr>
        <p:spPr>
          <a:xfrm>
            <a:off x="1116013" y="692150"/>
            <a:ext cx="7848600" cy="56896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Алгоритмы сложения содержат один проход по всем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разрядам числа, причем каждый разряд обрабатывается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не более одного раза. Поэтому время работы алгоритма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сложения линейно по </a:t>
            </a:r>
            <a:r>
              <a:rPr lang="en-US" sz="2200" i="1" smtClean="0">
                <a:latin typeface="Corbel" pitchFamily="34" charset="0"/>
              </a:rPr>
              <a:t>k</a:t>
            </a:r>
            <a:r>
              <a:rPr lang="ru-RU" sz="2200" i="1" smtClean="0"/>
              <a:t>: Т</a:t>
            </a:r>
            <a:r>
              <a:rPr lang="ru-RU" sz="2200" i="1" baseline="-25000" smtClean="0"/>
              <a:t>слож</a:t>
            </a:r>
            <a:r>
              <a:rPr lang="ru-RU" sz="2200" i="1" smtClean="0"/>
              <a:t>(</a:t>
            </a:r>
            <a:r>
              <a:rPr lang="en-US" sz="2200" i="1" smtClean="0">
                <a:latin typeface="Corbel" pitchFamily="34" charset="0"/>
              </a:rPr>
              <a:t>k</a:t>
            </a:r>
            <a:r>
              <a:rPr lang="ru-RU" sz="2200" i="1" smtClean="0"/>
              <a:t>)~</a:t>
            </a:r>
            <a:r>
              <a:rPr lang="en-US" sz="2200" i="1" smtClean="0">
                <a:latin typeface="Corbel" pitchFamily="34" charset="0"/>
              </a:rPr>
              <a:t>k</a:t>
            </a:r>
            <a:r>
              <a:rPr lang="ru-RU" sz="2200" i="1" smtClean="0"/>
              <a:t>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20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Алгоритмы умножения и деления выполняют сложение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и вычитание несколько раз (не более, чем </a:t>
            </a:r>
            <a:r>
              <a:rPr lang="en-US" sz="2200" i="1" smtClean="0">
                <a:latin typeface="Corbel" pitchFamily="34" charset="0"/>
              </a:rPr>
              <a:t>k</a:t>
            </a:r>
            <a:r>
              <a:rPr lang="ru-RU" sz="2200" i="1" smtClean="0"/>
              <a:t>), </a:t>
            </a:r>
            <a:r>
              <a:rPr lang="ru-RU" sz="2200" smtClean="0"/>
              <a:t>со сдвигом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на одну позицию. Так как время сложения линейно,</a:t>
            </a:r>
            <a:r>
              <a:rPr lang="en-US" sz="2200" smtClean="0">
                <a:latin typeface="Corbel" pitchFamily="34" charset="0"/>
              </a:rPr>
              <a:t> </a:t>
            </a:r>
            <a:r>
              <a:rPr lang="ru-RU" sz="2200" smtClean="0"/>
              <a:t>время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умножения и деления квадратично по </a:t>
            </a:r>
            <a:r>
              <a:rPr lang="en-US" sz="2200" i="1" smtClean="0">
                <a:latin typeface="Corbel" pitchFamily="34" charset="0"/>
              </a:rPr>
              <a:t>k</a:t>
            </a:r>
            <a:r>
              <a:rPr lang="ru-RU" sz="2200" i="1" smtClean="0"/>
              <a:t>:</a:t>
            </a:r>
            <a:r>
              <a:rPr lang="en-US" sz="2200" i="1" smtClean="0">
                <a:latin typeface="Corbel" pitchFamily="34" charset="0"/>
              </a:rPr>
              <a:t> T</a:t>
            </a:r>
            <a:r>
              <a:rPr lang="en-US" sz="2200" i="1" baseline="-25000" smtClean="0">
                <a:latin typeface="Corbel" pitchFamily="34" charset="0"/>
              </a:rPr>
              <a:t>y</a:t>
            </a:r>
            <a:r>
              <a:rPr lang="ru-RU" sz="2200" i="1" baseline="-25000" smtClean="0"/>
              <a:t>мн</a:t>
            </a:r>
            <a:r>
              <a:rPr lang="ru-RU" sz="2200" i="1" smtClean="0"/>
              <a:t> ~</a:t>
            </a:r>
            <a:r>
              <a:rPr lang="en-US" sz="2200" i="1" smtClean="0">
                <a:latin typeface="Corbel" pitchFamily="34" charset="0"/>
              </a:rPr>
              <a:t>k</a:t>
            </a:r>
            <a:r>
              <a:rPr lang="ru-RU" sz="2200" i="1" smtClean="0"/>
              <a:t>2,, </a:t>
            </a:r>
            <a:r>
              <a:rPr lang="en-US" sz="2200" i="1" smtClean="0">
                <a:latin typeface="Corbel" pitchFamily="34" charset="0"/>
              </a:rPr>
              <a:t>T</a:t>
            </a:r>
            <a:r>
              <a:rPr lang="ru-RU" sz="2200" i="1" baseline="-25000" smtClean="0"/>
              <a:t>дел</a:t>
            </a:r>
            <a:r>
              <a:rPr lang="ru-RU" sz="2200" i="1" smtClean="0"/>
              <a:t> (</a:t>
            </a:r>
            <a:r>
              <a:rPr lang="en-US" sz="2200" i="1" smtClean="0">
                <a:latin typeface="Corbel" pitchFamily="34" charset="0"/>
              </a:rPr>
              <a:t>k</a:t>
            </a:r>
            <a:r>
              <a:rPr lang="ru-RU" sz="2200" i="1" smtClean="0"/>
              <a:t>) ~ </a:t>
            </a:r>
            <a:r>
              <a:rPr lang="en-US" sz="2200" i="1" smtClean="0">
                <a:latin typeface="Corbel" pitchFamily="34" charset="0"/>
              </a:rPr>
              <a:t>k</a:t>
            </a:r>
            <a:r>
              <a:rPr lang="ru-RU" sz="2200" i="1" smtClean="0"/>
              <a:t>2</a:t>
            </a:r>
            <a:r>
              <a:rPr lang="ru-RU" sz="2200" smtClean="0"/>
              <a:t>.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20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В системах команд компьютеров есть команды типа сложения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и умножения, которые работают не с отдельными битами, а с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байтами; они обычно рассматриваются как элементарные.</a:t>
            </a:r>
            <a:endParaRPr lang="en-US" sz="2200" smtClean="0">
              <a:latin typeface="Corbe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Проведенные выше оценки сохраняют свою силу, если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заменить базовую с. с. кратной ей (со степенью кратности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равной длине слова).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111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Система счисления (с.с.) -</a:t>
            </a:r>
            <a:r>
              <a:rPr lang="ru-RU" sz="3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928688"/>
            <a:ext cx="7929562" cy="5715000"/>
          </a:xfrm>
        </p:spPr>
        <p:txBody>
          <a:bodyPr/>
          <a:lstStyle/>
          <a:p>
            <a:pPr marL="142875" indent="0" eaLnBrk="1" hangingPunct="1">
              <a:spcBef>
                <a:spcPct val="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ru-RU" sz="2500" smtClean="0"/>
              <a:t>это система правил, позволяющих конструировать названия чисел (знаковые обозначения) некоторым регулярным способом.</a:t>
            </a:r>
          </a:p>
          <a:p>
            <a:pPr marL="142875" indent="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500" smtClean="0">
                <a:solidFill>
                  <a:srgbClr val="0000FF"/>
                </a:solidFill>
              </a:rPr>
              <a:t>Непозиционные системы счисления</a:t>
            </a:r>
            <a:r>
              <a:rPr lang="ru-RU" sz="2500" smtClean="0">
                <a:solidFill>
                  <a:srgbClr val="FF0000"/>
                </a:solidFill>
              </a:rPr>
              <a:t> </a:t>
            </a:r>
            <a:r>
              <a:rPr lang="ru-RU" sz="2500" smtClean="0"/>
              <a:t>возникли первыми, они основаны на простом суммировании «весов» – цифр - «разновесов», занятых в записи числа. </a:t>
            </a:r>
          </a:p>
          <a:p>
            <a:pPr marL="142875" indent="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500" smtClean="0"/>
              <a:t>Например, римская с.с., где все цифры могут браться плюсом или минусом, в зависимости от позиции этой цифры относительно более «тяжелых».</a:t>
            </a:r>
          </a:p>
          <a:p>
            <a:pPr marL="142875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2500" smtClean="0"/>
              <a:t>IX,   XI</a:t>
            </a:r>
          </a:p>
          <a:p>
            <a:pPr marL="142875" indent="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500" smtClean="0">
                <a:solidFill>
                  <a:srgbClr val="0000FF"/>
                </a:solidFill>
              </a:rPr>
              <a:t>Позиционные системы счисления</a:t>
            </a:r>
            <a:r>
              <a:rPr lang="ru-RU" sz="2500" smtClean="0">
                <a:solidFill>
                  <a:srgbClr val="FF0000"/>
                </a:solidFill>
              </a:rPr>
              <a:t> </a:t>
            </a:r>
            <a:r>
              <a:rPr lang="ru-RU" sz="2500" smtClean="0"/>
              <a:t>: число цифр конечно, вклад каждой цифры зависит от «веса» ее позиции (разряда) в записи числа.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35100" y="274638"/>
            <a:ext cx="7499350" cy="4397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9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Упражнения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35100" y="857250"/>
            <a:ext cx="7499350" cy="5391150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</a:rPr>
              <a:t>1. Выразить целую часть 17.5 * </a:t>
            </a:r>
            <a:r>
              <a:rPr lang="en-US" sz="2000" smtClean="0">
                <a:latin typeface="Calibri" pitchFamily="34" charset="0"/>
              </a:rPr>
              <a:t>X</a:t>
            </a:r>
            <a:r>
              <a:rPr lang="ru-RU" sz="2000" smtClean="0">
                <a:latin typeface="Calibri" pitchFamily="34" charset="0"/>
              </a:rPr>
              <a:t> через сложение и операции поразрядных сдвигов числа </a:t>
            </a:r>
            <a:r>
              <a:rPr lang="en-US" sz="2000" smtClean="0">
                <a:latin typeface="Calibri" pitchFamily="34" charset="0"/>
              </a:rPr>
              <a:t>X</a:t>
            </a:r>
            <a:r>
              <a:rPr lang="ru-RU" sz="2000" smtClean="0">
                <a:latin typeface="Calibri" pitchFamily="34" charset="0"/>
              </a:rPr>
              <a:t> вправо и влево.      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</a:rPr>
              <a:t>17.5</a:t>
            </a:r>
            <a:r>
              <a:rPr lang="ru-RU" sz="2000" baseline="-25000" smtClean="0">
                <a:latin typeface="Calibri" pitchFamily="34" charset="0"/>
              </a:rPr>
              <a:t>(10)</a:t>
            </a:r>
            <a:r>
              <a:rPr lang="ru-RU" sz="2000" smtClean="0">
                <a:latin typeface="Calibri" pitchFamily="34" charset="0"/>
              </a:rPr>
              <a:t> = 16 + 1 + 0.5 = 2</a:t>
            </a:r>
            <a:r>
              <a:rPr lang="ru-RU" sz="2000" baseline="30000" smtClean="0">
                <a:latin typeface="Calibri" pitchFamily="34" charset="0"/>
              </a:rPr>
              <a:t>4 </a:t>
            </a:r>
            <a:r>
              <a:rPr lang="ru-RU" sz="2000" smtClean="0">
                <a:latin typeface="Calibri" pitchFamily="34" charset="0"/>
              </a:rPr>
              <a:t>+ 2</a:t>
            </a:r>
            <a:r>
              <a:rPr lang="ru-RU" sz="2000" baseline="30000" smtClean="0">
                <a:latin typeface="Calibri" pitchFamily="34" charset="0"/>
              </a:rPr>
              <a:t>0</a:t>
            </a:r>
            <a:r>
              <a:rPr lang="ru-RU" sz="2000" smtClean="0">
                <a:latin typeface="Calibri" pitchFamily="34" charset="0"/>
              </a:rPr>
              <a:t> + 2</a:t>
            </a:r>
            <a:r>
              <a:rPr lang="ru-RU" sz="2000" baseline="30000" smtClean="0">
                <a:latin typeface="Calibri" pitchFamily="34" charset="0"/>
              </a:rPr>
              <a:t>–1</a:t>
            </a:r>
            <a:r>
              <a:rPr lang="ru-RU" sz="2000" smtClean="0">
                <a:latin typeface="Calibri" pitchFamily="34" charset="0"/>
              </a:rPr>
              <a:t> </a:t>
            </a:r>
            <a:r>
              <a:rPr lang="en-US" sz="2000" smtClean="0">
                <a:latin typeface="Calibri" pitchFamily="34" charset="0"/>
              </a:rPr>
              <a:t>= 10001.1</a:t>
            </a:r>
            <a:r>
              <a:rPr lang="en-US" sz="2000" baseline="-25000" smtClean="0">
                <a:latin typeface="Calibri" pitchFamily="34" charset="0"/>
              </a:rPr>
              <a:t>(2)</a:t>
            </a:r>
            <a:endParaRPr lang="ru-RU" sz="2000" smtClean="0">
              <a:latin typeface="Calibri" pitchFamily="34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</a:rPr>
              <a:t>17.5 *</a:t>
            </a:r>
            <a:r>
              <a:rPr lang="en-US" sz="2000" smtClean="0">
                <a:latin typeface="Calibri" pitchFamily="34" charset="0"/>
              </a:rPr>
              <a:t>X 	= X* (</a:t>
            </a:r>
            <a:r>
              <a:rPr lang="ru-RU" sz="2000" smtClean="0">
                <a:latin typeface="Calibri" pitchFamily="34" charset="0"/>
              </a:rPr>
              <a:t>2</a:t>
            </a:r>
            <a:r>
              <a:rPr lang="ru-RU" sz="2000" baseline="30000" smtClean="0">
                <a:latin typeface="Calibri" pitchFamily="34" charset="0"/>
              </a:rPr>
              <a:t>4 </a:t>
            </a:r>
            <a:r>
              <a:rPr lang="ru-RU" sz="2000" smtClean="0">
                <a:latin typeface="Calibri" pitchFamily="34" charset="0"/>
              </a:rPr>
              <a:t>+ 2</a:t>
            </a:r>
            <a:r>
              <a:rPr lang="ru-RU" sz="2000" baseline="30000" smtClean="0">
                <a:latin typeface="Calibri" pitchFamily="34" charset="0"/>
              </a:rPr>
              <a:t>0</a:t>
            </a:r>
            <a:r>
              <a:rPr lang="ru-RU" sz="2000" smtClean="0">
                <a:latin typeface="Calibri" pitchFamily="34" charset="0"/>
              </a:rPr>
              <a:t> + 2</a:t>
            </a:r>
            <a:r>
              <a:rPr lang="ru-RU" sz="2000" baseline="30000" smtClean="0">
                <a:latin typeface="Calibri" pitchFamily="34" charset="0"/>
              </a:rPr>
              <a:t>–1</a:t>
            </a:r>
            <a:r>
              <a:rPr lang="ru-RU" sz="2000" smtClean="0">
                <a:latin typeface="Calibri" pitchFamily="34" charset="0"/>
              </a:rPr>
              <a:t> </a:t>
            </a:r>
            <a:r>
              <a:rPr lang="en-US" sz="2000" smtClean="0">
                <a:latin typeface="Calibri" pitchFamily="34" charset="0"/>
              </a:rPr>
              <a:t>) =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en-US" sz="2000" smtClean="0">
                <a:latin typeface="Calibri" pitchFamily="34" charset="0"/>
              </a:rPr>
              <a:t>	= X*</a:t>
            </a:r>
            <a:r>
              <a:rPr lang="ru-RU" sz="2000" smtClean="0">
                <a:latin typeface="Calibri" pitchFamily="34" charset="0"/>
              </a:rPr>
              <a:t>2</a:t>
            </a:r>
            <a:r>
              <a:rPr lang="ru-RU" sz="2000" baseline="30000" smtClean="0">
                <a:latin typeface="Calibri" pitchFamily="34" charset="0"/>
              </a:rPr>
              <a:t>4 </a:t>
            </a:r>
            <a:r>
              <a:rPr lang="ru-RU" sz="2000" smtClean="0">
                <a:latin typeface="Calibri" pitchFamily="34" charset="0"/>
              </a:rPr>
              <a:t>+ </a:t>
            </a:r>
            <a:r>
              <a:rPr lang="en-US" sz="2000" smtClean="0">
                <a:latin typeface="Calibri" pitchFamily="34" charset="0"/>
              </a:rPr>
              <a:t>X*</a:t>
            </a:r>
            <a:r>
              <a:rPr lang="ru-RU" sz="2000" smtClean="0">
                <a:latin typeface="Calibri" pitchFamily="34" charset="0"/>
              </a:rPr>
              <a:t>2</a:t>
            </a:r>
            <a:r>
              <a:rPr lang="ru-RU" sz="2000" baseline="30000" smtClean="0">
                <a:latin typeface="Calibri" pitchFamily="34" charset="0"/>
              </a:rPr>
              <a:t>0</a:t>
            </a:r>
            <a:r>
              <a:rPr lang="ru-RU" sz="2000" smtClean="0">
                <a:latin typeface="Calibri" pitchFamily="34" charset="0"/>
              </a:rPr>
              <a:t> + </a:t>
            </a:r>
            <a:r>
              <a:rPr lang="en-US" sz="2000" smtClean="0">
                <a:latin typeface="Calibri" pitchFamily="34" charset="0"/>
              </a:rPr>
              <a:t>X*</a:t>
            </a:r>
            <a:r>
              <a:rPr lang="ru-RU" sz="2000" smtClean="0">
                <a:latin typeface="Calibri" pitchFamily="34" charset="0"/>
              </a:rPr>
              <a:t>2</a:t>
            </a:r>
            <a:r>
              <a:rPr lang="ru-RU" sz="2000" baseline="30000" smtClean="0">
                <a:latin typeface="Calibri" pitchFamily="34" charset="0"/>
              </a:rPr>
              <a:t>–1</a:t>
            </a:r>
            <a:r>
              <a:rPr lang="ru-RU" sz="2000" smtClean="0">
                <a:latin typeface="Calibri" pitchFamily="34" charset="0"/>
              </a:rPr>
              <a:t> </a:t>
            </a:r>
            <a:r>
              <a:rPr lang="en-US" sz="2000" smtClean="0">
                <a:latin typeface="Calibri" pitchFamily="34" charset="0"/>
              </a:rPr>
              <a:t> =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en-US" sz="2000" smtClean="0">
                <a:latin typeface="Calibri" pitchFamily="34" charset="0"/>
              </a:rPr>
              <a:t>	= (X &lt;&lt; 4) + X + (X &gt;&gt; 1)</a:t>
            </a:r>
            <a:endParaRPr lang="ru-RU" sz="2000" smtClean="0">
              <a:latin typeface="Calibri" pitchFamily="34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z="2000" u="sng" smtClean="0">
              <a:latin typeface="Calibri" pitchFamily="34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</a:rPr>
              <a:t>2. Если 120</a:t>
            </a:r>
            <a:r>
              <a:rPr lang="ru-RU" sz="2000" baseline="-25000" smtClean="0">
                <a:latin typeface="Calibri" pitchFamily="34" charset="0"/>
              </a:rPr>
              <a:t>(</a:t>
            </a:r>
            <a:r>
              <a:rPr lang="en-US" sz="2000" baseline="-25000" smtClean="0">
                <a:latin typeface="Calibri" pitchFamily="34" charset="0"/>
              </a:rPr>
              <a:t>x</a:t>
            </a:r>
            <a:r>
              <a:rPr lang="ru-RU" sz="2000" baseline="-25000" smtClean="0">
                <a:latin typeface="Calibri" pitchFamily="34" charset="0"/>
              </a:rPr>
              <a:t>)</a:t>
            </a:r>
            <a:r>
              <a:rPr lang="ru-RU" sz="2000" smtClean="0">
                <a:latin typeface="Calibri" pitchFamily="34" charset="0"/>
              </a:rPr>
              <a:t> делится на 11</a:t>
            </a:r>
            <a:r>
              <a:rPr lang="ru-RU" sz="2000" baseline="-25000" smtClean="0">
                <a:latin typeface="Calibri" pitchFamily="34" charset="0"/>
              </a:rPr>
              <a:t>(10)</a:t>
            </a:r>
            <a:r>
              <a:rPr lang="ru-RU" sz="2000" smtClean="0">
                <a:latin typeface="Calibri" pitchFamily="34" charset="0"/>
              </a:rPr>
              <a:t>,  то как выглядит (чему равно?) 3</a:t>
            </a:r>
            <a:r>
              <a:rPr lang="ru-RU" sz="2000" baseline="30000" smtClean="0">
                <a:latin typeface="Calibri" pitchFamily="34" charset="0"/>
              </a:rPr>
              <a:t>10</a:t>
            </a:r>
            <a:r>
              <a:rPr lang="ru-RU" sz="2000" smtClean="0">
                <a:latin typeface="Calibri" pitchFamily="34" charset="0"/>
              </a:rPr>
              <a:t> в системе счисления с основанием </a:t>
            </a:r>
            <a:r>
              <a:rPr lang="en-US" sz="2000" i="1" smtClean="0">
                <a:latin typeface="Calibri" pitchFamily="34" charset="0"/>
              </a:rPr>
              <a:t>x</a:t>
            </a:r>
            <a:r>
              <a:rPr lang="ru-RU" sz="2000" smtClean="0">
                <a:latin typeface="Calibri" pitchFamily="34" charset="0"/>
              </a:rPr>
              <a:t>?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</a:rPr>
              <a:t>Подбором можно определить, что </a:t>
            </a:r>
            <a:r>
              <a:rPr lang="en-US" sz="2000" smtClean="0">
                <a:latin typeface="Calibri" pitchFamily="34" charset="0"/>
              </a:rPr>
              <a:t>x = 9, </a:t>
            </a:r>
            <a:r>
              <a:rPr lang="ru-RU" sz="2000" smtClean="0">
                <a:latin typeface="Calibri" pitchFamily="34" charset="0"/>
              </a:rPr>
              <a:t>т.к. 120</a:t>
            </a:r>
            <a:r>
              <a:rPr lang="ru-RU" sz="2000" baseline="-25000" smtClean="0">
                <a:latin typeface="Calibri" pitchFamily="34" charset="0"/>
              </a:rPr>
              <a:t>(9)</a:t>
            </a:r>
            <a:r>
              <a:rPr lang="ru-RU" sz="2000" smtClean="0">
                <a:latin typeface="Calibri" pitchFamily="34" charset="0"/>
              </a:rPr>
              <a:t> = 99</a:t>
            </a:r>
            <a:r>
              <a:rPr lang="ru-RU" sz="2000" baseline="-25000" smtClean="0">
                <a:latin typeface="Calibri" pitchFamily="34" charset="0"/>
              </a:rPr>
              <a:t>(10)</a:t>
            </a:r>
            <a:r>
              <a:rPr lang="ru-RU" sz="2000" smtClean="0">
                <a:latin typeface="Calibri" pitchFamily="34" charset="0"/>
              </a:rPr>
              <a:t> – делится на 11 без остатка.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Calibri" pitchFamily="34" charset="0"/>
              </a:rPr>
              <a:t>3</a:t>
            </a:r>
            <a:r>
              <a:rPr lang="ru-RU" sz="2000" baseline="30000" smtClean="0">
                <a:latin typeface="Calibri" pitchFamily="34" charset="0"/>
              </a:rPr>
              <a:t>10 </a:t>
            </a:r>
            <a:r>
              <a:rPr lang="ru-RU" sz="2000" smtClean="0">
                <a:latin typeface="Calibri" pitchFamily="34" charset="0"/>
              </a:rPr>
              <a:t>= 3</a:t>
            </a:r>
            <a:r>
              <a:rPr lang="ru-RU" sz="2000" baseline="30000" smtClean="0">
                <a:latin typeface="Calibri" pitchFamily="34" charset="0"/>
              </a:rPr>
              <a:t>2*5</a:t>
            </a:r>
            <a:r>
              <a:rPr lang="ru-RU" sz="2000" smtClean="0">
                <a:latin typeface="Calibri" pitchFamily="34" charset="0"/>
              </a:rPr>
              <a:t>= (3</a:t>
            </a:r>
            <a:r>
              <a:rPr lang="ru-RU" sz="2000" baseline="30000" smtClean="0">
                <a:latin typeface="Calibri" pitchFamily="34" charset="0"/>
              </a:rPr>
              <a:t>2</a:t>
            </a:r>
            <a:r>
              <a:rPr lang="ru-RU" sz="2000" smtClean="0">
                <a:latin typeface="Calibri" pitchFamily="34" charset="0"/>
              </a:rPr>
              <a:t>)</a:t>
            </a:r>
            <a:r>
              <a:rPr lang="ru-RU" sz="2000" baseline="30000" smtClean="0">
                <a:latin typeface="Calibri" pitchFamily="34" charset="0"/>
              </a:rPr>
              <a:t>5</a:t>
            </a:r>
            <a:r>
              <a:rPr lang="ru-RU" sz="2000" smtClean="0">
                <a:latin typeface="Calibri" pitchFamily="34" charset="0"/>
              </a:rPr>
              <a:t> = 9</a:t>
            </a:r>
            <a:r>
              <a:rPr lang="ru-RU" sz="2000" baseline="30000" smtClean="0">
                <a:latin typeface="Calibri" pitchFamily="34" charset="0"/>
              </a:rPr>
              <a:t>5</a:t>
            </a:r>
            <a:r>
              <a:rPr lang="ru-RU" sz="2000" smtClean="0">
                <a:latin typeface="Calibri" pitchFamily="34" charset="0"/>
              </a:rPr>
              <a:t> = 100000</a:t>
            </a:r>
            <a:r>
              <a:rPr lang="ru-RU" sz="2000" baseline="-25000" smtClean="0">
                <a:latin typeface="Calibri" pitchFamily="34" charset="0"/>
              </a:rPr>
              <a:t>(9)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0" y="274638"/>
            <a:ext cx="8001000" cy="10826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Представление </a:t>
            </a:r>
            <a:r>
              <a:rPr lang="ru-RU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целых чисел</a:t>
            </a: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в  позиционных системах счисления с произвольным основанием</a:t>
            </a:r>
          </a:p>
        </p:txBody>
      </p:sp>
      <p:sp>
        <p:nvSpPr>
          <p:cNvPr id="2560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3" name="Rectangle 11"/>
          <p:cNvSpPr>
            <a:spLocks noChangeArrowheads="1"/>
          </p:cNvSpPr>
          <p:nvPr/>
        </p:nvSpPr>
        <p:spPr bwMode="auto">
          <a:xfrm>
            <a:off x="3886200" y="3133725"/>
            <a:ext cx="219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 i="1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1800"/>
          </a:p>
        </p:txBody>
      </p:sp>
      <p:sp>
        <p:nvSpPr>
          <p:cNvPr id="25604" name="Rectangle 12"/>
          <p:cNvSpPr>
            <a:spLocks noChangeArrowheads="1"/>
          </p:cNvSpPr>
          <p:nvPr/>
        </p:nvSpPr>
        <p:spPr bwMode="auto">
          <a:xfrm>
            <a:off x="3886200" y="3463925"/>
            <a:ext cx="25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100"/>
              <a:t> </a:t>
            </a:r>
            <a:endParaRPr lang="ru-RU" sz="180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87450" y="1773238"/>
            <a:ext cx="75723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Общие свойства </a:t>
            </a:r>
            <a:r>
              <a:rPr lang="en-US" sz="2400"/>
              <a:t>b-</a:t>
            </a:r>
            <a:r>
              <a:rPr lang="ru-RU" sz="2400"/>
              <a:t>ичных позиционных систем счисления (</a:t>
            </a:r>
            <a:r>
              <a:rPr lang="en-US" sz="2400"/>
              <a:t>b-</a:t>
            </a:r>
            <a:r>
              <a:rPr lang="ru-RU" sz="2400"/>
              <a:t>с.с.) определяются параметром </a:t>
            </a:r>
            <a:r>
              <a:rPr lang="en-US" sz="2400"/>
              <a:t>b -  </a:t>
            </a:r>
            <a:r>
              <a:rPr lang="ru-RU" sz="2400"/>
              <a:t>основанием с.с., которое определяет количество цифр, используемых для записи числа: </a:t>
            </a:r>
          </a:p>
          <a:p>
            <a:r>
              <a:rPr lang="ru-RU" sz="2400"/>
              <a:t>от 0 до </a:t>
            </a:r>
            <a:r>
              <a:rPr lang="en-US" sz="2400"/>
              <a:t>b – 1</a:t>
            </a:r>
            <a:r>
              <a:rPr lang="ru-RU" sz="2400"/>
              <a:t>, если </a:t>
            </a:r>
            <a:r>
              <a:rPr lang="en-US" sz="2400"/>
              <a:t>b </a:t>
            </a:r>
            <a:r>
              <a:rPr lang="en-US" sz="2400">
                <a:sym typeface="Symbol" pitchFamily="18" charset="2"/>
              </a:rPr>
              <a:t> 10.</a:t>
            </a:r>
          </a:p>
          <a:p>
            <a:r>
              <a:rPr lang="ru-RU" sz="2400">
                <a:sym typeface="Symbol" pitchFamily="18" charset="2"/>
              </a:rPr>
              <a:t>Если </a:t>
            </a:r>
            <a:r>
              <a:rPr lang="en-US" sz="2400">
                <a:sym typeface="Symbol" pitchFamily="18" charset="2"/>
              </a:rPr>
              <a:t>b = 16</a:t>
            </a:r>
            <a:r>
              <a:rPr lang="ru-RU" sz="2400">
                <a:sym typeface="Symbol" pitchFamily="18" charset="2"/>
              </a:rPr>
              <a:t>, то используются буквы:</a:t>
            </a:r>
          </a:p>
          <a:p>
            <a:pPr lvl="2"/>
            <a:r>
              <a:rPr lang="ru-RU" sz="2400">
                <a:sym typeface="Symbol" pitchFamily="18" charset="2"/>
              </a:rPr>
              <a:t>10 – </a:t>
            </a:r>
            <a:r>
              <a:rPr lang="en-US" sz="2400">
                <a:sym typeface="Symbol" pitchFamily="18" charset="2"/>
              </a:rPr>
              <a:t>A</a:t>
            </a:r>
          </a:p>
          <a:p>
            <a:pPr lvl="2"/>
            <a:r>
              <a:rPr lang="en-US" sz="2400">
                <a:sym typeface="Symbol" pitchFamily="18" charset="2"/>
              </a:rPr>
              <a:t>11 – B</a:t>
            </a:r>
          </a:p>
          <a:p>
            <a:pPr lvl="2"/>
            <a:r>
              <a:rPr lang="en-US" sz="2400">
                <a:sym typeface="Symbol" pitchFamily="18" charset="2"/>
              </a:rPr>
              <a:t>12 – C</a:t>
            </a:r>
          </a:p>
          <a:p>
            <a:pPr lvl="2"/>
            <a:r>
              <a:rPr lang="en-US" sz="2400">
                <a:sym typeface="Symbol" pitchFamily="18" charset="2"/>
              </a:rPr>
              <a:t>13 – D</a:t>
            </a:r>
          </a:p>
          <a:p>
            <a:pPr lvl="2"/>
            <a:r>
              <a:rPr lang="en-US" sz="2400">
                <a:sym typeface="Symbol" pitchFamily="18" charset="2"/>
              </a:rPr>
              <a:t>14 – E</a:t>
            </a:r>
          </a:p>
          <a:p>
            <a:pPr lvl="2"/>
            <a:r>
              <a:rPr lang="en-US" sz="2400">
                <a:sym typeface="Symbol" pitchFamily="18" charset="2"/>
              </a:rPr>
              <a:t>15 – F</a:t>
            </a:r>
          </a:p>
          <a:p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14313"/>
            <a:ext cx="7497763" cy="5826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Запись целого числа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1714500"/>
            <a:ext cx="7929562" cy="4533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70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7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 </a:t>
            </a:r>
            <a:r>
              <a:rPr lang="en-US" sz="27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</a:t>
            </a:r>
            <a:r>
              <a:rPr lang="en-US" sz="2700" i="1" baseline="-25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</a:t>
            </a:r>
            <a:r>
              <a:rPr lang="en-US" sz="2700" baseline="-25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7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&lt; </a:t>
            </a:r>
            <a:r>
              <a:rPr lang="en-US" sz="27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b,</a:t>
            </a:r>
            <a:endParaRPr lang="ru-RU" sz="2700" i="1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7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i – </a:t>
            </a:r>
            <a:r>
              <a:rPr lang="ru-RU" sz="27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индекс позиции (разряда), в которой расположена цифра </a:t>
            </a:r>
            <a:r>
              <a:rPr lang="en-US" sz="27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</a:t>
            </a:r>
            <a:r>
              <a:rPr lang="en-US" sz="2700" i="1" baseline="-25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</a:t>
            </a:r>
            <a:r>
              <a:rPr lang="ru-RU" sz="27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.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700" i="1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7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Запись числа называется </a:t>
            </a:r>
            <a:r>
              <a:rPr lang="en-US" sz="27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k-</a:t>
            </a:r>
            <a:r>
              <a:rPr lang="ru-RU" sz="27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значной, если индекс</a:t>
            </a:r>
            <a:endParaRPr lang="en-US" sz="270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7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разряда первой значащей цифры числа равен  </a:t>
            </a:r>
            <a:r>
              <a:rPr lang="en-US" sz="27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 </a:t>
            </a:r>
            <a:r>
              <a:rPr lang="en-US" sz="27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 1</a:t>
            </a:r>
            <a:r>
              <a:rPr lang="en-US" sz="27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700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ru-RU" sz="2700" i="1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700" b="1" smtClean="0">
                <a:latin typeface="Arial" charset="0"/>
                <a:cs typeface="Arial" charset="0"/>
                <a:sym typeface="Symbol" pitchFamily="18" charset="2"/>
              </a:rPr>
              <a:t>Примеры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10011001</a:t>
            </a:r>
            <a:r>
              <a:rPr lang="ru-RU" sz="2700" b="1" baseline="-25000" smtClean="0">
                <a:latin typeface="Courier New" pitchFamily="49" charset="0"/>
                <a:cs typeface="Courier New" pitchFamily="49" charset="0"/>
              </a:rPr>
              <a:t>(2)</a:t>
            </a:r>
            <a:r>
              <a:rPr lang="en-US" sz="2700" b="1" smtClean="0">
                <a:latin typeface="Courier New" pitchFamily="49" charset="0"/>
                <a:cs typeface="Courier New" pitchFamily="49" charset="0"/>
              </a:rPr>
              <a:t>, 248933, 7DAB</a:t>
            </a:r>
            <a:r>
              <a:rPr lang="en-US" sz="2700" b="1" baseline="-25000" smtClean="0">
                <a:latin typeface="Courier New" pitchFamily="49" charset="0"/>
                <a:cs typeface="Courier New" pitchFamily="49" charset="0"/>
              </a:rPr>
              <a:t>(16)</a:t>
            </a:r>
            <a:r>
              <a:rPr lang="en-US" sz="2700" b="1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700" b="1" smtClean="0">
                <a:latin typeface="Courier New" pitchFamily="49" charset="0"/>
                <a:cs typeface="Courier New" pitchFamily="49" charset="0"/>
              </a:rPr>
              <a:t>1234</a:t>
            </a:r>
            <a:r>
              <a:rPr lang="en-US" sz="2700" b="1" smtClean="0">
                <a:solidFill>
                  <a:srgbClr val="FF0066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2700" b="1" smtClean="0"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2700" b="1" baseline="-25000" smtClean="0">
                <a:latin typeface="Courier New" pitchFamily="49" charset="0"/>
                <a:cs typeface="Courier New" pitchFamily="49" charset="0"/>
              </a:rPr>
              <a:t>(5) </a:t>
            </a:r>
            <a:r>
              <a:rPr lang="en-US" sz="2700" b="1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ru-RU" sz="2700" b="1" smtClean="0">
                <a:latin typeface="Courier New" pitchFamily="49" charset="0"/>
                <a:cs typeface="Courier New" pitchFamily="49" charset="0"/>
              </a:rPr>
              <a:t>неправильная запись</a:t>
            </a: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1500188" y="928688"/>
            <a:ext cx="7072312" cy="663575"/>
            <a:chOff x="1500166" y="928670"/>
            <a:chExt cx="7072362" cy="662899"/>
          </a:xfrm>
        </p:grpSpPr>
        <p:graphicFrame>
          <p:nvGraphicFramePr>
            <p:cNvPr id="51202" name="Object 2"/>
            <p:cNvGraphicFramePr>
              <a:graphicFrameLocks noChangeAspect="1"/>
            </p:cNvGraphicFramePr>
            <p:nvPr/>
          </p:nvGraphicFramePr>
          <p:xfrm>
            <a:off x="2143108" y="928670"/>
            <a:ext cx="5643602" cy="662899"/>
          </p:xfrm>
          <a:graphic>
            <a:graphicData uri="http://schemas.openxmlformats.org/presentationml/2006/ole">
              <p:oleObj spid="_x0000_s51202" name="Equation" r:id="rId4" imgW="1307880" imgH="241200" progId="Equation.DSMT4">
                <p:embed/>
              </p:oleObj>
            </a:graphicData>
          </a:graphic>
        </p:graphicFrame>
        <p:graphicFrame>
          <p:nvGraphicFramePr>
            <p:cNvPr id="51203" name="Object 3"/>
            <p:cNvGraphicFramePr>
              <a:graphicFrameLocks noChangeAspect="1"/>
            </p:cNvGraphicFramePr>
            <p:nvPr/>
          </p:nvGraphicFramePr>
          <p:xfrm>
            <a:off x="8072462" y="1000108"/>
            <a:ext cx="500066" cy="500066"/>
          </p:xfrm>
          <a:graphic>
            <a:graphicData uri="http://schemas.openxmlformats.org/presentationml/2006/ole">
              <p:oleObj spid="_x0000_s51203" name="Equation" r:id="rId5" imgW="203040" imgH="203040" progId="Equation.DSMT4">
                <p:embed/>
              </p:oleObj>
            </a:graphicData>
          </a:graphic>
        </p:graphicFrame>
        <p:sp>
          <p:nvSpPr>
            <p:cNvPr id="51207" name="TextBox 5"/>
            <p:cNvSpPr txBox="1">
              <a:spLocks noChangeArrowheads="1"/>
            </p:cNvSpPr>
            <p:nvPr/>
          </p:nvSpPr>
          <p:spPr bwMode="auto">
            <a:xfrm>
              <a:off x="1500166" y="1071546"/>
              <a:ext cx="7143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/>
                <a:t>S =</a:t>
              </a:r>
              <a:endParaRPr lang="ru-RU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327025"/>
            <a:ext cx="7993063" cy="6540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Соотношение записи целого числа со значением</a:t>
            </a:r>
          </a:p>
        </p:txBody>
      </p: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1071563" y="2500313"/>
            <a:ext cx="7688262" cy="1000125"/>
            <a:chOff x="1071538" y="2500306"/>
            <a:chExt cx="7688313" cy="1000132"/>
          </a:xfrm>
        </p:grpSpPr>
        <p:graphicFrame>
          <p:nvGraphicFramePr>
            <p:cNvPr id="50180" name="Object 4"/>
            <p:cNvGraphicFramePr>
              <a:graphicFrameLocks noChangeAspect="1"/>
            </p:cNvGraphicFramePr>
            <p:nvPr/>
          </p:nvGraphicFramePr>
          <p:xfrm>
            <a:off x="8358214" y="2786058"/>
            <a:ext cx="401637" cy="357187"/>
          </p:xfrm>
          <a:graphic>
            <a:graphicData uri="http://schemas.openxmlformats.org/presentationml/2006/ole">
              <p:oleObj spid="_x0000_s50180" name="Equation" r:id="rId4" imgW="228600" imgH="203040" progId="Equation.DSMT4">
                <p:embed/>
              </p:oleObj>
            </a:graphicData>
          </a:graphic>
        </p:graphicFrame>
        <p:graphicFrame>
          <p:nvGraphicFramePr>
            <p:cNvPr id="50182" name="Object 6"/>
            <p:cNvGraphicFramePr>
              <a:graphicFrameLocks noChangeAspect="1"/>
            </p:cNvGraphicFramePr>
            <p:nvPr/>
          </p:nvGraphicFramePr>
          <p:xfrm>
            <a:off x="1071538" y="2500306"/>
            <a:ext cx="7072362" cy="1000132"/>
          </p:xfrm>
          <a:graphic>
            <a:graphicData uri="http://schemas.openxmlformats.org/presentationml/2006/ole">
              <p:oleObj spid="_x0000_s50182" name="Equation" r:id="rId5" imgW="2984400" imgH="431640" progId="Equation.DSMT4">
                <p:embed/>
              </p:oleObj>
            </a:graphicData>
          </a:graphic>
        </p:graphicFrame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71625" y="1643063"/>
            <a:ext cx="3929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/>
              <a:t> </a:t>
            </a:r>
            <a:r>
              <a:rPr lang="ru-RU" sz="2400"/>
              <a:t>     </a:t>
            </a:r>
            <a:r>
              <a:rPr lang="en-US" sz="2400"/>
              <a:t>–</a:t>
            </a:r>
            <a:r>
              <a:rPr lang="en-US" sz="2400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запись числа.</a:t>
            </a:r>
          </a:p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N(S)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/>
              <a:t>–  </a:t>
            </a:r>
            <a:r>
              <a:rPr lang="ru-RU" sz="2400">
                <a:latin typeface="Calibri" pitchFamily="34" charset="0"/>
              </a:rPr>
              <a:t>его значение.</a:t>
            </a:r>
          </a:p>
        </p:txBody>
      </p:sp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2143125" y="928688"/>
          <a:ext cx="5643563" cy="663575"/>
        </p:xfrm>
        <a:graphic>
          <a:graphicData uri="http://schemas.openxmlformats.org/presentationml/2006/ole">
            <p:oleObj spid="_x0000_s50184" name="Equation" r:id="rId6" imgW="1307880" imgH="241200" progId="Equation.DSMT4">
              <p:embed/>
            </p:oleObj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00188" y="1000125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S =</a:t>
            </a:r>
            <a:endParaRPr lang="ru-RU" sz="28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43000" y="3357563"/>
            <a:ext cx="7643813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i="1" baseline="30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/>
              <a:t> – </a:t>
            </a:r>
            <a:r>
              <a:rPr lang="ru-RU" sz="2400"/>
              <a:t>явно указывают веса разрядов, определяющих вклад каждой цифры в значение числа, </a:t>
            </a:r>
          </a:p>
          <a:p>
            <a:endParaRPr lang="en-US" sz="2400" i="1"/>
          </a:p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i="1" baseline="30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/>
              <a:t> называется единицей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/>
              <a:t>-</a:t>
            </a:r>
            <a:r>
              <a:rPr lang="ru-RU" sz="2400"/>
              <a:t>го разряда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/>
              <a:t>-</a:t>
            </a:r>
            <a:r>
              <a:rPr lang="ru-RU" sz="2400"/>
              <a:t>ичного числа.</a:t>
            </a:r>
            <a:endParaRPr lang="en-US" sz="2400"/>
          </a:p>
          <a:p>
            <a:endParaRPr lang="en-US" sz="2400"/>
          </a:p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aseline="-25000"/>
              <a:t> </a:t>
            </a:r>
            <a:r>
              <a:rPr lang="en-US" sz="2400"/>
              <a:t>– </a:t>
            </a:r>
            <a:r>
              <a:rPr lang="ru-RU" sz="2400"/>
              <a:t>количество полных единиц 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/>
              <a:t>-</a:t>
            </a:r>
            <a:r>
              <a:rPr lang="ru-RU" sz="2400"/>
              <a:t>го разряда, которое останется после вычета всевозможного числа единиц старших разрядов.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74638"/>
            <a:ext cx="7934325" cy="3683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Соотношение записи целого числа со значением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4643438"/>
            <a:ext cx="7862887" cy="1000125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равно количеству полных единиц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 разряда в числе.</a:t>
            </a:r>
            <a:endParaRPr lang="ru-RU" dirty="0"/>
          </a:p>
        </p:txBody>
      </p:sp>
      <p:grpSp>
        <p:nvGrpSpPr>
          <p:cNvPr id="19" name="Группа 18"/>
          <p:cNvGrpSpPr>
            <a:grpSpLocks/>
          </p:cNvGrpSpPr>
          <p:nvPr/>
        </p:nvGrpSpPr>
        <p:grpSpPr bwMode="auto">
          <a:xfrm>
            <a:off x="1143000" y="857250"/>
            <a:ext cx="7688263" cy="1000125"/>
            <a:chOff x="1142976" y="857232"/>
            <a:chExt cx="7688262" cy="1000125"/>
          </a:xfrm>
        </p:grpSpPr>
        <p:graphicFrame>
          <p:nvGraphicFramePr>
            <p:cNvPr id="91138" name="Object 2"/>
            <p:cNvGraphicFramePr>
              <a:graphicFrameLocks noChangeAspect="1"/>
            </p:cNvGraphicFramePr>
            <p:nvPr/>
          </p:nvGraphicFramePr>
          <p:xfrm>
            <a:off x="8429601" y="1142982"/>
            <a:ext cx="401637" cy="357187"/>
          </p:xfrm>
          <a:graphic>
            <a:graphicData uri="http://schemas.openxmlformats.org/presentationml/2006/ole">
              <p:oleObj spid="_x0000_s91138" name="Equation" r:id="rId4" imgW="228600" imgH="203040" progId="Equation.DSMT4">
                <p:embed/>
              </p:oleObj>
            </a:graphicData>
          </a:graphic>
        </p:graphicFrame>
        <p:graphicFrame>
          <p:nvGraphicFramePr>
            <p:cNvPr id="91139" name="Object 3"/>
            <p:cNvGraphicFramePr>
              <a:graphicFrameLocks noChangeAspect="1"/>
            </p:cNvGraphicFramePr>
            <p:nvPr/>
          </p:nvGraphicFramePr>
          <p:xfrm>
            <a:off x="1142976" y="857232"/>
            <a:ext cx="7072312" cy="1000125"/>
          </p:xfrm>
          <a:graphic>
            <a:graphicData uri="http://schemas.openxmlformats.org/presentationml/2006/ole">
              <p:oleObj spid="_x0000_s91139" name="Equation" r:id="rId5" imgW="2984400" imgH="431640" progId="Equation.DSMT4">
                <p:embed/>
              </p:oleObj>
            </a:graphicData>
          </a:graphic>
        </p:graphicFrame>
      </p:grpSp>
      <p:grpSp>
        <p:nvGrpSpPr>
          <p:cNvPr id="20" name="Группа 19"/>
          <p:cNvGrpSpPr>
            <a:grpSpLocks/>
          </p:cNvGrpSpPr>
          <p:nvPr/>
        </p:nvGrpSpPr>
        <p:grpSpPr bwMode="auto">
          <a:xfrm>
            <a:off x="1143000" y="1785938"/>
            <a:ext cx="7696200" cy="571500"/>
            <a:chOff x="1142975" y="1785926"/>
            <a:chExt cx="7695627" cy="571504"/>
          </a:xfrm>
        </p:grpSpPr>
        <p:graphicFrame>
          <p:nvGraphicFramePr>
            <p:cNvPr id="91140" name="Object 4"/>
            <p:cNvGraphicFramePr>
              <a:graphicFrameLocks noChangeAspect="1"/>
            </p:cNvGraphicFramePr>
            <p:nvPr/>
          </p:nvGraphicFramePr>
          <p:xfrm>
            <a:off x="8429652" y="1857364"/>
            <a:ext cx="408950" cy="408216"/>
          </p:xfrm>
          <a:graphic>
            <a:graphicData uri="http://schemas.openxmlformats.org/presentationml/2006/ole">
              <p:oleObj spid="_x0000_s91140" name="Equation" r:id="rId6" imgW="215640" imgH="203040" progId="Equation.DSMT4">
                <p:embed/>
              </p:oleObj>
            </a:graphicData>
          </a:graphic>
        </p:graphicFrame>
        <p:graphicFrame>
          <p:nvGraphicFramePr>
            <p:cNvPr id="91141" name="Object 5"/>
            <p:cNvGraphicFramePr>
              <a:graphicFrameLocks noChangeAspect="1"/>
            </p:cNvGraphicFramePr>
            <p:nvPr/>
          </p:nvGraphicFramePr>
          <p:xfrm>
            <a:off x="1142975" y="1785926"/>
            <a:ext cx="6858049" cy="571504"/>
          </p:xfrm>
          <a:graphic>
            <a:graphicData uri="http://schemas.openxmlformats.org/presentationml/2006/ole">
              <p:oleObj spid="_x0000_s91141" name="Equation" r:id="rId7" imgW="2908080" imgH="228600" progId="Equation.DSMT4">
                <p:embed/>
              </p:oleObj>
            </a:graphicData>
          </a:graphic>
        </p:graphicFrame>
      </p:grp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1214438" y="2714625"/>
            <a:ext cx="6357937" cy="1785938"/>
            <a:chOff x="1214414" y="2714623"/>
            <a:chExt cx="5072062" cy="1398588"/>
          </a:xfrm>
        </p:grpSpPr>
        <p:graphicFrame>
          <p:nvGraphicFramePr>
            <p:cNvPr id="91142" name="Object 6"/>
            <p:cNvGraphicFramePr>
              <a:graphicFrameLocks noChangeAspect="1"/>
            </p:cNvGraphicFramePr>
            <p:nvPr/>
          </p:nvGraphicFramePr>
          <p:xfrm>
            <a:off x="1214414" y="2714623"/>
            <a:ext cx="1000125" cy="461963"/>
          </p:xfrm>
          <a:graphic>
            <a:graphicData uri="http://schemas.openxmlformats.org/presentationml/2006/ole">
              <p:oleObj spid="_x0000_s91142" name="Equation" r:id="rId8" imgW="495000" imgH="228600" progId="Equation.DSMT4">
                <p:embed/>
              </p:oleObj>
            </a:graphicData>
          </a:graphic>
        </p:graphicFrame>
        <p:graphicFrame>
          <p:nvGraphicFramePr>
            <p:cNvPr id="91143" name="Object 7"/>
            <p:cNvGraphicFramePr>
              <a:graphicFrameLocks noChangeAspect="1"/>
            </p:cNvGraphicFramePr>
            <p:nvPr/>
          </p:nvGraphicFramePr>
          <p:xfrm>
            <a:off x="1214414" y="3143248"/>
            <a:ext cx="3000375" cy="500063"/>
          </p:xfrm>
          <a:graphic>
            <a:graphicData uri="http://schemas.openxmlformats.org/presentationml/2006/ole">
              <p:oleObj spid="_x0000_s91143" name="Equation" r:id="rId9" imgW="1269720" imgH="228600" progId="Equation.DSMT4">
                <p:embed/>
              </p:oleObj>
            </a:graphicData>
          </a:graphic>
        </p:graphicFrame>
        <p:graphicFrame>
          <p:nvGraphicFramePr>
            <p:cNvPr id="91144" name="Object 8"/>
            <p:cNvGraphicFramePr>
              <a:graphicFrameLocks noChangeAspect="1"/>
            </p:cNvGraphicFramePr>
            <p:nvPr/>
          </p:nvGraphicFramePr>
          <p:xfrm>
            <a:off x="1214414" y="3643311"/>
            <a:ext cx="1357312" cy="469900"/>
          </p:xfrm>
          <a:graphic>
            <a:graphicData uri="http://schemas.openxmlformats.org/presentationml/2006/ole">
              <p:oleObj spid="_x0000_s91144" name="Equation" r:id="rId10" imgW="660240" imgH="228600" progId="Equation.DSMT4">
                <p:embed/>
              </p:oleObj>
            </a:graphicData>
          </a:graphic>
        </p:graphicFrame>
        <p:graphicFrame>
          <p:nvGraphicFramePr>
            <p:cNvPr id="91145" name="Object 9"/>
            <p:cNvGraphicFramePr>
              <a:graphicFrameLocks noChangeAspect="1"/>
            </p:cNvGraphicFramePr>
            <p:nvPr/>
          </p:nvGraphicFramePr>
          <p:xfrm>
            <a:off x="4357664" y="3214686"/>
            <a:ext cx="1214437" cy="381000"/>
          </p:xfrm>
          <a:graphic>
            <a:graphicData uri="http://schemas.openxmlformats.org/presentationml/2006/ole">
              <p:oleObj spid="_x0000_s91145" name="Equation" r:id="rId11" imgW="533160" imgH="203040" progId="Equation.DSMT4">
                <p:embed/>
              </p:oleObj>
            </a:graphicData>
          </a:graphic>
        </p:graphicFrame>
        <p:graphicFrame>
          <p:nvGraphicFramePr>
            <p:cNvPr id="91146" name="Object 10"/>
            <p:cNvGraphicFramePr>
              <a:graphicFrameLocks noChangeAspect="1"/>
            </p:cNvGraphicFramePr>
            <p:nvPr/>
          </p:nvGraphicFramePr>
          <p:xfrm>
            <a:off x="5857851" y="3214686"/>
            <a:ext cx="428625" cy="381000"/>
          </p:xfrm>
          <a:graphic>
            <a:graphicData uri="http://schemas.openxmlformats.org/presentationml/2006/ole">
              <p:oleObj spid="_x0000_s91146" name="Equation" r:id="rId12" imgW="228600" imgH="203040" progId="Equation.DSMT4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Примеры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447800"/>
            <a:ext cx="8143875" cy="37099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(10011</a:t>
            </a:r>
            <a:r>
              <a:rPr lang="en-US" sz="2800" b="1" baseline="-25000" smtClean="0">
                <a:latin typeface="Courier New" pitchFamily="49" charset="0"/>
                <a:cs typeface="Courier New" pitchFamily="49" charset="0"/>
              </a:rPr>
              <a:t>(2)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)= 1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2</a:t>
            </a:r>
            <a:r>
              <a:rPr lang="en-US" sz="28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4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+02</a:t>
            </a:r>
            <a:r>
              <a:rPr lang="en-US" sz="28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3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+02</a:t>
            </a:r>
            <a:r>
              <a:rPr lang="en-US" sz="28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2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2</a:t>
            </a:r>
            <a:r>
              <a:rPr lang="en-US" sz="28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1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+12</a:t>
            </a:r>
            <a:r>
              <a:rPr lang="en-US" sz="28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0</a:t>
            </a:r>
            <a:r>
              <a:rPr lang="en-US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 </a:t>
            </a:r>
            <a:r>
              <a:rPr lang="en-US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=19</a:t>
            </a:r>
            <a:endParaRPr lang="en-US" b="1" baseline="30000" smtClean="0">
              <a:latin typeface="Courier New" pitchFamily="49" charset="0"/>
              <a:cs typeface="Courier New" pitchFamily="49" charset="0"/>
              <a:sym typeface="Symbol" pitchFamily="18" charset="2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(10011</a:t>
            </a:r>
            <a:r>
              <a:rPr lang="en-US" sz="2800" b="1" baseline="-25000" smtClean="0">
                <a:latin typeface="Courier New" pitchFamily="49" charset="0"/>
                <a:cs typeface="Courier New" pitchFamily="49" charset="0"/>
              </a:rPr>
              <a:t>(2)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)=(((1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2+0)2+0)2+1)2+1=19</a:t>
            </a:r>
            <a:endParaRPr lang="ru-RU" sz="2800" b="1" smtClean="0">
              <a:latin typeface="Courier New" pitchFamily="49" charset="0"/>
              <a:cs typeface="Courier New" pitchFamily="49" charset="0"/>
              <a:sym typeface="Symbol" pitchFamily="18" charset="2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800" b="1" smtClean="0">
              <a:latin typeface="Courier New" pitchFamily="49" charset="0"/>
              <a:cs typeface="Courier New" pitchFamily="49" charset="0"/>
              <a:sym typeface="Symbol" pitchFamily="18" charset="2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800" b="1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0A</a:t>
            </a:r>
            <a:r>
              <a:rPr lang="en-US" sz="2800" b="1" baseline="-25000" smtClean="0">
                <a:latin typeface="Courier New" pitchFamily="49" charset="0"/>
                <a:cs typeface="Courier New" pitchFamily="49" charset="0"/>
              </a:rPr>
              <a:t>(16)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) = 3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16</a:t>
            </a:r>
            <a:r>
              <a:rPr lang="en-US" sz="28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2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+016</a:t>
            </a:r>
            <a:r>
              <a:rPr lang="en-US" sz="28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1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+1016</a:t>
            </a:r>
            <a:r>
              <a:rPr lang="en-US" sz="2800" b="1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0 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= 778</a:t>
            </a:r>
            <a:endParaRPr lang="en-US" sz="2800" b="1" baseline="30000" smtClean="0">
              <a:latin typeface="Courier New" pitchFamily="49" charset="0"/>
              <a:cs typeface="Courier New" pitchFamily="49" charset="0"/>
              <a:sym typeface="Symbol" pitchFamily="18" charset="2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800" b="1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0A</a:t>
            </a:r>
            <a:r>
              <a:rPr lang="en-US" sz="2800" b="1" baseline="-25000" smtClean="0">
                <a:latin typeface="Courier New" pitchFamily="49" charset="0"/>
                <a:cs typeface="Courier New" pitchFamily="49" charset="0"/>
              </a:rPr>
              <a:t>(16)</a:t>
            </a:r>
            <a:r>
              <a:rPr lang="en-US" sz="2800" b="1" smtClean="0">
                <a:latin typeface="Courier New" pitchFamily="49" charset="0"/>
                <a:cs typeface="Courier New" pitchFamily="49" charset="0"/>
              </a:rPr>
              <a:t>) =(3</a:t>
            </a:r>
            <a:r>
              <a:rPr lang="en-US" sz="2800" b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16+0)16+10 = 778</a:t>
            </a:r>
            <a:endParaRPr lang="ru-RU" sz="28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8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800" b="1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</TotalTime>
  <Words>2242</Words>
  <Application>Microsoft Office PowerPoint</Application>
  <PresentationFormat>On-screen Show (4:3)</PresentationFormat>
  <Paragraphs>486</Paragraphs>
  <Slides>40</Slides>
  <Notes>40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Design Template</vt:lpstr>
      </vt:variant>
      <vt:variant>
        <vt:i4>7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60" baseType="lpstr">
      <vt:lpstr>Arial</vt:lpstr>
      <vt:lpstr>Corbel</vt:lpstr>
      <vt:lpstr>Wingdings 2</vt:lpstr>
      <vt:lpstr>Verdana</vt:lpstr>
      <vt:lpstr>Gill Sans MT</vt:lpstr>
      <vt:lpstr>Times New Roman</vt:lpstr>
      <vt:lpstr>Wingdings</vt:lpstr>
      <vt:lpstr>Symbol</vt:lpstr>
      <vt:lpstr>Courier New</vt:lpstr>
      <vt:lpstr>Calibri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Equation</vt:lpstr>
      <vt:lpstr>Формула</vt:lpstr>
      <vt:lpstr>MathType 6.0 Equation</vt:lpstr>
      <vt:lpstr>Информатика</vt:lpstr>
      <vt:lpstr>Системы счисления </vt:lpstr>
      <vt:lpstr>Значение и обозначение числа</vt:lpstr>
      <vt:lpstr>Система счисления (с.с.) - </vt:lpstr>
      <vt:lpstr>Представление целых чисел в  позиционных системах счисления с произвольным основанием</vt:lpstr>
      <vt:lpstr>Запись целого числа</vt:lpstr>
      <vt:lpstr>Соотношение записи целого числа со значением</vt:lpstr>
      <vt:lpstr>Соотношение записи целого числа со значением</vt:lpstr>
      <vt:lpstr>Примеры</vt:lpstr>
      <vt:lpstr>Теорема 1</vt:lpstr>
      <vt:lpstr>Алгоритм А1:  (перевод b-ичного числа в 10-с.с.) </vt:lpstr>
      <vt:lpstr>    Схема Горнера  Алгоритм А2:    (перевод b-ичного числа в 10-с.с)   </vt:lpstr>
      <vt:lpstr>Алгоритм A3:  (перевод числа из 10-с. с. в b-с.с) </vt:lpstr>
      <vt:lpstr>Пример: перевод из 10-с.с. в 2-с.с.</vt:lpstr>
      <vt:lpstr>Перевод числа из b1-с.с. в b2-с.с.</vt:lpstr>
      <vt:lpstr>Представление действительных чисел </vt:lpstr>
      <vt:lpstr>Связь дробной части числа со значением</vt:lpstr>
      <vt:lpstr>Примеры</vt:lpstr>
      <vt:lpstr>Целая часть числа Nf*b (0 &lt; Nf &lt; 1) равна первой цифре дробной части числа Nf  Алгоритм А4: перевод дробной части из 10-с. с. в b-с.с</vt:lpstr>
      <vt:lpstr>Slide 20</vt:lpstr>
      <vt:lpstr>Slide 21</vt:lpstr>
      <vt:lpstr> Алгоритм А5: (перевод дробной части из b-с.с. в 10-с.с)</vt:lpstr>
      <vt:lpstr>         Алгоритм А6:  перевод дробной части из b-с.с. в 10-с.с.  ( из формулы (7) по схеме Горнера) </vt:lpstr>
      <vt:lpstr>Slide 24</vt:lpstr>
      <vt:lpstr>Пример</vt:lpstr>
      <vt:lpstr>Кратные системы счисления </vt:lpstr>
      <vt:lpstr>Slide 27</vt:lpstr>
      <vt:lpstr>Таблицы соответствия последовательностей цифр кратных с.с.</vt:lpstr>
      <vt:lpstr>Алгоритм А8: перевод из меньшей кратной с.с. в большую </vt:lpstr>
      <vt:lpstr>Алгоритм А9: перевод из большей кратной с.с. в меньшую</vt:lpstr>
      <vt:lpstr>Универсальные алгоритмы для арифметических операций </vt:lpstr>
      <vt:lpstr>Алгоритм А10: сложение двух чисел </vt:lpstr>
      <vt:lpstr>Slide 33</vt:lpstr>
      <vt:lpstr>Slide 34</vt:lpstr>
      <vt:lpstr>Особенности умножения и деления на основание системы счисления </vt:lpstr>
      <vt:lpstr>Арифметические сдвиги</vt:lpstr>
      <vt:lpstr>Особенности двоичной арифметики </vt:lpstr>
      <vt:lpstr>Сложность арифметических алгоритмов </vt:lpstr>
      <vt:lpstr>Время исполнения </vt:lpstr>
      <vt:lpstr>Упражнения</vt:lpstr>
    </vt:vector>
  </TitlesOfParts>
  <Company>IIS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Открытая всесибирская олимпиада по программированию  им. И.В. Поттосина </dc:title>
  <dc:creator>Lena</dc:creator>
  <cp:lastModifiedBy>Tatyana</cp:lastModifiedBy>
  <cp:revision>212</cp:revision>
  <dcterms:created xsi:type="dcterms:W3CDTF">2006-06-15T11:25:02Z</dcterms:created>
  <dcterms:modified xsi:type="dcterms:W3CDTF">2010-09-08T06:08:47Z</dcterms:modified>
</cp:coreProperties>
</file>