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25"/>
  </p:notesMasterIdLst>
  <p:handoutMasterIdLst>
    <p:handoutMasterId r:id="rId26"/>
  </p:handoutMasterIdLst>
  <p:sldIdLst>
    <p:sldId id="256" r:id="rId2"/>
    <p:sldId id="317" r:id="rId3"/>
    <p:sldId id="318" r:id="rId4"/>
    <p:sldId id="319" r:id="rId5"/>
    <p:sldId id="333" r:id="rId6"/>
    <p:sldId id="334" r:id="rId7"/>
    <p:sldId id="335" r:id="rId8"/>
    <p:sldId id="336" r:id="rId9"/>
    <p:sldId id="327" r:id="rId10"/>
    <p:sldId id="337" r:id="rId11"/>
    <p:sldId id="338" r:id="rId12"/>
    <p:sldId id="322" r:id="rId13"/>
    <p:sldId id="339" r:id="rId14"/>
    <p:sldId id="340" r:id="rId15"/>
    <p:sldId id="341" r:id="rId16"/>
    <p:sldId id="329" r:id="rId17"/>
    <p:sldId id="347" r:id="rId18"/>
    <p:sldId id="342" r:id="rId19"/>
    <p:sldId id="331" r:id="rId20"/>
    <p:sldId id="346" r:id="rId21"/>
    <p:sldId id="343" r:id="rId22"/>
    <p:sldId id="344" r:id="rId23"/>
    <p:sldId id="345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  <a:srgbClr val="FF0066"/>
    <a:srgbClr val="FF9900"/>
    <a:srgbClr val="006600"/>
    <a:srgbClr val="CC3300"/>
    <a:srgbClr val="FFFF00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9" autoAdjust="0"/>
    <p:restoredTop sz="94728" autoAdjust="0"/>
  </p:normalViewPr>
  <p:slideViewPr>
    <p:cSldViewPr>
      <p:cViewPr>
        <p:scale>
          <a:sx n="68" d="100"/>
          <a:sy n="68" d="100"/>
        </p:scale>
        <p:origin x="-67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594" y="-8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E02460B-C541-4CF0-A65B-CC8BB159366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8242679-DCE7-4BF9-9681-DC9A4618EDD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247EB5-F8AA-47A1-AAC6-B75E27F24D64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29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497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DDA1C5-6AFC-436E-95F9-2819AA8ABC0E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90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11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31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5D290F-59EF-4B63-8DB6-F5CD3445FD9E}" type="slidenum">
              <a:rPr lang="ru-RU" smtClean="0"/>
              <a:pPr/>
              <a:t>16</a:t>
            </a:fld>
            <a:endParaRPr lang="ru-RU" smtClean="0"/>
          </a:p>
        </p:txBody>
      </p:sp>
      <p:sp>
        <p:nvSpPr>
          <p:cNvPr id="265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726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5BC373-8568-4AFD-94AE-5ACF6473FF12}" type="slidenum">
              <a:rPr lang="ru-RU" smtClean="0"/>
              <a:pPr/>
              <a:t>19</a:t>
            </a:fld>
            <a:endParaRPr lang="ru-RU" smtClean="0"/>
          </a:p>
        </p:txBody>
      </p:sp>
      <p:sp>
        <p:nvSpPr>
          <p:cNvPr id="269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78B0BC-2FFC-4B1C-8472-44BF838CFD88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13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5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7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3F1234-70D2-426C-A208-D880BB3FA8B6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23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0C931A-0BCB-4DF7-BF86-144365E43970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24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26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7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67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88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E9BE7D-0DA8-452E-926A-10CE6E9E2F6F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250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027717-10C3-414B-9D49-F7246278E40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81A90-C643-4F35-9F21-2909D47951A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BBEBF-AA7E-4A7E-B340-91EDBDF7554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29B45-816F-4761-B315-7D3263B2626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D645D8A-347E-4838-9304-883D95E66E5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77278-9D3B-4FC6-BF25-5A9D578C96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A7CA6B-2F36-4E5B-B424-2AF6815F17F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3B8ED-A50E-4973-A910-39C840DA1C7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8A10DC-84A5-4517-B2CD-044A5DABC0D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869DB8D-CB18-4EE9-A7BC-5AC937AF82F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 dirty="0">
              <a:latin typeface="+mn-lt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70542DA-33B0-48E7-A425-D66343B5C06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EEBB08EA-EAB9-44B5-97CF-A901B104097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6" r:id="rId3"/>
    <p:sldLayoutId id="2147483673" r:id="rId4"/>
    <p:sldLayoutId id="2147483677" r:id="rId5"/>
    <p:sldLayoutId id="2147483672" r:id="rId6"/>
    <p:sldLayoutId id="2147483678" r:id="rId7"/>
    <p:sldLayoutId id="2147483679" r:id="rId8"/>
    <p:sldLayoutId id="2147483680" r:id="rId9"/>
    <p:sldLayoutId id="2147483671" r:id="rId10"/>
    <p:sldLayoutId id="214748367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539750" y="115888"/>
            <a:ext cx="8101013" cy="180022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4000" smtClean="0">
                <a:solidFill>
                  <a:srgbClr val="713204"/>
                </a:solidFill>
                <a:effectLst/>
              </a:rPr>
              <a:t>    </a:t>
            </a:r>
            <a:r>
              <a:rPr lang="ru-RU" sz="4000" smtClean="0">
                <a:solidFill>
                  <a:srgbClr val="71320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Лекция </a:t>
            </a:r>
            <a:r>
              <a:rPr lang="en-US" sz="4000" smtClean="0">
                <a:solidFill>
                  <a:srgbClr val="71320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000" smtClean="0">
                <a:solidFill>
                  <a:srgbClr val="71320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053" name="Rectangle 5"/>
          <p:cNvSpPr>
            <a:spLocks noGrp="1" noRot="1" noChangeArrowheads="1"/>
          </p:cNvSpPr>
          <p:nvPr>
            <p:ph idx="1"/>
          </p:nvPr>
        </p:nvSpPr>
        <p:spPr>
          <a:xfrm>
            <a:off x="1630363" y="2133600"/>
            <a:ext cx="7189787" cy="4391025"/>
          </a:xfrm>
        </p:spPr>
        <p:txBody>
          <a:bodyPr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dirty="0">
                <a:solidFill>
                  <a:srgbClr val="0000FF"/>
                </a:solidFill>
              </a:rPr>
              <a:t>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Перестановки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24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83464" algn="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1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3683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Генерация таблиц инверсии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4351338" cy="51911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269"/>
                <a:gridCol w="870269"/>
                <a:gridCol w="870269"/>
                <a:gridCol w="870269"/>
                <a:gridCol w="87026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libri" pitchFamily="34" charset="0"/>
                        </a:rPr>
                        <a:t>4</a:t>
                      </a:r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libri" pitchFamily="34" charset="0"/>
                        </a:rPr>
                        <a:t>3</a:t>
                      </a:r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libri" pitchFamily="34" charset="0"/>
                        </a:rPr>
                        <a:t>2</a:t>
                      </a:r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libri" pitchFamily="34" charset="0"/>
                        </a:rPr>
                        <a:t>1</a:t>
                      </a:r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libri" pitchFamily="34" charset="0"/>
                        </a:rPr>
                        <a:t>0</a:t>
                      </a:r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libri" pitchFamily="34" charset="0"/>
                        </a:rPr>
                        <a:t>0</a:t>
                      </a:r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libri" pitchFamily="34" charset="0"/>
                        </a:rPr>
                        <a:t>0</a:t>
                      </a:r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libri" pitchFamily="34" charset="0"/>
                        </a:rPr>
                        <a:t>0</a:t>
                      </a:r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libri" pitchFamily="34" charset="0"/>
                        </a:rPr>
                        <a:t>0</a:t>
                      </a:r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libri" pitchFamily="34" charset="0"/>
                        </a:rPr>
                        <a:t>0</a:t>
                      </a:r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429000" y="2214563"/>
            <a:ext cx="3127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214938" y="221456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785938" y="2214563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571750" y="2214563"/>
            <a:ext cx="3127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286250" y="2571750"/>
            <a:ext cx="31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214938" y="2571750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785938" y="2571750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571750" y="3714750"/>
            <a:ext cx="31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571750" y="2571750"/>
            <a:ext cx="31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429000" y="2571750"/>
            <a:ext cx="31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1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286250" y="2214563"/>
            <a:ext cx="3127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1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571750" y="4071938"/>
            <a:ext cx="3127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1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429125" y="5857875"/>
            <a:ext cx="415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…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357688" y="3714750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1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500438" y="2928938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1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286250" y="2928938"/>
            <a:ext cx="3127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1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643188" y="5857875"/>
            <a:ext cx="415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…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500438" y="3643313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2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500438" y="3286125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2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500438" y="6286500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2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5214938" y="3643313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785938" y="3286125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2571750" y="3286125"/>
            <a:ext cx="31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4357688" y="3286125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5214938" y="3286125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1785938" y="2928938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2571750" y="2928938"/>
            <a:ext cx="3127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5214938" y="2928938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5214938" y="6286500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1785938" y="5500688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4357688" y="5500688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5214938" y="5500688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1785938" y="5143500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1785938" y="4071938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3500438" y="4071938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4357688" y="4071938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5214938" y="4071938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1785938" y="3714750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5214938" y="5143500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1785938" y="4786313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4357688" y="4786313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5214938" y="4786313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1785938" y="4429125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3500438" y="4429125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5214938" y="4429125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0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5214938" y="5857875"/>
            <a:ext cx="415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…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4357688" y="6286500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1</a:t>
            </a: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2571750" y="5500688"/>
            <a:ext cx="3127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1</a:t>
            </a: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2571750" y="5143500"/>
            <a:ext cx="31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1</a:t>
            </a: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3571875" y="5143500"/>
            <a:ext cx="31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1</a:t>
            </a: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4357688" y="5143500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1</a:t>
            </a: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2571750" y="4786313"/>
            <a:ext cx="3127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1</a:t>
            </a: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3500438" y="4786313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1</a:t>
            </a: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2571750" y="4429125"/>
            <a:ext cx="31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1</a:t>
            </a: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4357688" y="4429125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1</a:t>
            </a: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3500438" y="5857875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/>
              <a:t>…</a:t>
            </a: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1785938" y="5929313"/>
            <a:ext cx="415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…</a:t>
            </a:r>
          </a:p>
        </p:txBody>
      </p:sp>
      <p:sp>
        <p:nvSpPr>
          <p:cNvPr id="63" name="TextBox 62"/>
          <p:cNvSpPr txBox="1">
            <a:spLocks noChangeArrowheads="1"/>
          </p:cNvSpPr>
          <p:nvPr/>
        </p:nvSpPr>
        <p:spPr bwMode="auto">
          <a:xfrm>
            <a:off x="1785938" y="6286500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4</a:t>
            </a:r>
          </a:p>
        </p:txBody>
      </p:sp>
      <p:sp>
        <p:nvSpPr>
          <p:cNvPr id="64" name="TextBox 63"/>
          <p:cNvSpPr txBox="1">
            <a:spLocks noChangeArrowheads="1"/>
          </p:cNvSpPr>
          <p:nvPr/>
        </p:nvSpPr>
        <p:spPr bwMode="auto">
          <a:xfrm>
            <a:off x="2643188" y="6286500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3</a:t>
            </a:r>
          </a:p>
        </p:txBody>
      </p:sp>
      <p:sp>
        <p:nvSpPr>
          <p:cNvPr id="65" name="TextBox 64"/>
          <p:cNvSpPr txBox="1">
            <a:spLocks noChangeArrowheads="1"/>
          </p:cNvSpPr>
          <p:nvPr/>
        </p:nvSpPr>
        <p:spPr bwMode="auto">
          <a:xfrm>
            <a:off x="3571875" y="5500688"/>
            <a:ext cx="3127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2</a:t>
            </a:r>
          </a:p>
        </p:txBody>
      </p:sp>
      <p:sp>
        <p:nvSpPr>
          <p:cNvPr id="66" name="TextBox 65"/>
          <p:cNvSpPr txBox="1">
            <a:spLocks noChangeArrowheads="1"/>
          </p:cNvSpPr>
          <p:nvPr/>
        </p:nvSpPr>
        <p:spPr bwMode="auto">
          <a:xfrm>
            <a:off x="6143625" y="1857375"/>
            <a:ext cx="1000125" cy="514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ru-RU"/>
              <a:t>Шаг 0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ru-RU"/>
              <a:t>Шаг 1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ru-RU"/>
              <a:t>Шаг 2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ru-RU"/>
              <a:t>Шаг 3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ru-RU"/>
              <a:t>Шаг 4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ru-RU"/>
              <a:t>Шаг 5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ru-RU"/>
              <a:t>Шаг 6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ru-RU"/>
              <a:t>Шаг 7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ru-RU"/>
              <a:t>Шаг 8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ru-RU"/>
              <a:t>Шаг 9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ru-RU"/>
              <a:t>Шаг 10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ru-RU"/>
              <a:t>…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ru-RU"/>
              <a:t>Шаг 119</a:t>
            </a: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3" grpId="0"/>
      <p:bldP spid="64" grpId="0"/>
      <p:bldP spid="65" grpId="0"/>
      <p:bldP spid="66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42875"/>
            <a:ext cx="7497763" cy="79692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Алгоритм </a:t>
            </a:r>
            <a:r>
              <a:rPr lang="en-US" sz="32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A</a:t>
            </a:r>
            <a:r>
              <a:rPr lang="en-US" sz="32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</a:t>
            </a:r>
            <a:r>
              <a:rPr lang="ru-RU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9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9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нахождение следующей таблицы инверсий</a:t>
            </a:r>
          </a:p>
        </p:txBody>
      </p:sp>
      <p:sp>
        <p:nvSpPr>
          <p:cNvPr id="253954" name="Содержимое 2"/>
          <p:cNvSpPr>
            <a:spLocks noGrp="1"/>
          </p:cNvSpPr>
          <p:nvPr>
            <p:ph idx="1"/>
          </p:nvPr>
        </p:nvSpPr>
        <p:spPr>
          <a:xfrm>
            <a:off x="1071563" y="1071563"/>
            <a:ext cx="7497762" cy="5786437"/>
          </a:xfrm>
        </p:spPr>
        <p:txBody>
          <a:bodyPr/>
          <a:lstStyle/>
          <a:p>
            <a:pPr eaLnBrk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smtClean="0">
                <a:latin typeface="Calibri" pitchFamily="34" charset="0"/>
              </a:rPr>
              <a:t>Пусть </a:t>
            </a:r>
            <a:r>
              <a:rPr lang="en-US" sz="1800" smtClean="0">
                <a:latin typeface="Calibri" pitchFamily="34" charset="0"/>
              </a:rPr>
              <a:t>B</a:t>
            </a:r>
            <a:r>
              <a:rPr lang="ru-RU" sz="1800" smtClean="0">
                <a:latin typeface="Calibri" pitchFamily="34" charset="0"/>
              </a:rPr>
              <a:t> = </a:t>
            </a:r>
            <a:r>
              <a:rPr lang="en-US" sz="1800" smtClean="0">
                <a:latin typeface="Calibri" pitchFamily="34" charset="0"/>
              </a:rPr>
              <a:t>b</a:t>
            </a:r>
            <a:r>
              <a:rPr lang="ru-RU" sz="1800" baseline="-25000" smtClean="0">
                <a:latin typeface="Calibri" pitchFamily="34" charset="0"/>
              </a:rPr>
              <a:t>1</a:t>
            </a:r>
            <a:r>
              <a:rPr lang="ru-RU" sz="1800" smtClean="0">
                <a:latin typeface="Calibri" pitchFamily="34" charset="0"/>
              </a:rPr>
              <a:t>, </a:t>
            </a:r>
            <a:r>
              <a:rPr lang="en-US" sz="1800" smtClean="0">
                <a:latin typeface="Calibri" pitchFamily="34" charset="0"/>
              </a:rPr>
              <a:t>b</a:t>
            </a:r>
            <a:r>
              <a:rPr lang="ru-RU" sz="1800" baseline="-25000" smtClean="0">
                <a:latin typeface="Calibri" pitchFamily="34" charset="0"/>
              </a:rPr>
              <a:t>2</a:t>
            </a:r>
            <a:r>
              <a:rPr lang="ru-RU" sz="1800" smtClean="0">
                <a:latin typeface="Calibri" pitchFamily="34" charset="0"/>
              </a:rPr>
              <a:t>, ..., </a:t>
            </a:r>
            <a:r>
              <a:rPr lang="en-US" sz="1800" smtClean="0">
                <a:latin typeface="Calibri" pitchFamily="34" charset="0"/>
              </a:rPr>
              <a:t>b</a:t>
            </a:r>
            <a:r>
              <a:rPr lang="en-US" sz="1800" baseline="-25000" smtClean="0">
                <a:latin typeface="Calibri" pitchFamily="34" charset="0"/>
              </a:rPr>
              <a:t>N</a:t>
            </a:r>
            <a:r>
              <a:rPr lang="ru-RU" sz="1800" smtClean="0">
                <a:latin typeface="Calibri" pitchFamily="34" charset="0"/>
              </a:rPr>
              <a:t> – таблица инверсий, построенная на предыдущем шаге. </a:t>
            </a:r>
          </a:p>
          <a:p>
            <a:pPr eaLnBrk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smtClean="0">
                <a:latin typeface="Calibri" pitchFamily="34" charset="0"/>
              </a:rPr>
              <a:t>Тогда следующая таблица инверсий получается из нее прибавлением к ней единицы:</a:t>
            </a:r>
          </a:p>
          <a:p>
            <a:pPr eaLnBrk="1">
              <a:lnSpc>
                <a:spcPct val="80000"/>
              </a:lnSpc>
              <a:buFont typeface="Wingdings 2" pitchFamily="18" charset="2"/>
              <a:buNone/>
            </a:pPr>
            <a:r>
              <a:rPr lang="en-US" sz="1800" smtClean="0">
                <a:latin typeface="Calibri" pitchFamily="34" charset="0"/>
              </a:rPr>
              <a:t>i = N;</a:t>
            </a:r>
            <a:endParaRPr lang="ru-RU" sz="1800" smtClean="0">
              <a:latin typeface="Calibri" pitchFamily="34" charset="0"/>
            </a:endParaRPr>
          </a:p>
          <a:p>
            <a:pPr eaLnBrk="1">
              <a:lnSpc>
                <a:spcPct val="80000"/>
              </a:lnSpc>
              <a:buFont typeface="Wingdings 2" pitchFamily="18" charset="2"/>
              <a:buNone/>
            </a:pPr>
            <a:r>
              <a:rPr lang="en-US" sz="1800" smtClean="0">
                <a:latin typeface="Calibri" pitchFamily="34" charset="0"/>
              </a:rPr>
              <a:t>flag</a:t>
            </a:r>
            <a:r>
              <a:rPr lang="ru-RU" sz="1800" smtClean="0">
                <a:latin typeface="Calibri" pitchFamily="34" charset="0"/>
              </a:rPr>
              <a:t> = </a:t>
            </a:r>
            <a:r>
              <a:rPr lang="ru-RU" sz="1800" b="1" smtClean="0">
                <a:latin typeface="Calibri" pitchFamily="34" charset="0"/>
              </a:rPr>
              <a:t>истина</a:t>
            </a:r>
            <a:r>
              <a:rPr lang="ru-RU" sz="1800" smtClean="0">
                <a:latin typeface="Calibri" pitchFamily="34" charset="0"/>
              </a:rPr>
              <a:t>;</a:t>
            </a:r>
          </a:p>
          <a:p>
            <a:pPr eaLnBrk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b="1" smtClean="0">
                <a:latin typeface="Calibri" pitchFamily="34" charset="0"/>
              </a:rPr>
              <a:t>пока</a:t>
            </a:r>
            <a:r>
              <a:rPr lang="ru-RU" sz="1800" smtClean="0">
                <a:latin typeface="Calibri" pitchFamily="34" charset="0"/>
              </a:rPr>
              <a:t> </a:t>
            </a:r>
            <a:r>
              <a:rPr lang="en-US" sz="1800" smtClean="0">
                <a:latin typeface="Calibri" pitchFamily="34" charset="0"/>
              </a:rPr>
              <a:t>flag </a:t>
            </a:r>
            <a:r>
              <a:rPr lang="ru-RU" sz="1800" b="1" smtClean="0">
                <a:latin typeface="Calibri" pitchFamily="34" charset="0"/>
              </a:rPr>
              <a:t>выполнять</a:t>
            </a:r>
            <a:endParaRPr lang="ru-RU" sz="1800" smtClean="0">
              <a:latin typeface="Calibri" pitchFamily="34" charset="0"/>
            </a:endParaRPr>
          </a:p>
          <a:p>
            <a:pPr eaLnBrk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smtClean="0">
                <a:latin typeface="Calibri" pitchFamily="34" charset="0"/>
              </a:rPr>
              <a:t>	  </a:t>
            </a:r>
            <a:r>
              <a:rPr lang="en-US" sz="1800" smtClean="0">
                <a:latin typeface="Calibri" pitchFamily="34" charset="0"/>
              </a:rPr>
              <a:t>x</a:t>
            </a:r>
            <a:r>
              <a:rPr lang="ru-RU" sz="1800" smtClean="0">
                <a:latin typeface="Calibri" pitchFamily="34" charset="0"/>
              </a:rPr>
              <a:t> = </a:t>
            </a:r>
            <a:r>
              <a:rPr lang="en-US" sz="1800" smtClean="0">
                <a:latin typeface="Calibri" pitchFamily="34" charset="0"/>
              </a:rPr>
              <a:t>b</a:t>
            </a:r>
            <a:r>
              <a:rPr lang="en-US" sz="1800" baseline="-25000" smtClean="0">
                <a:latin typeface="Calibri" pitchFamily="34" charset="0"/>
              </a:rPr>
              <a:t>i</a:t>
            </a:r>
            <a:r>
              <a:rPr lang="ru-RU" sz="1800" smtClean="0">
                <a:latin typeface="Calibri" pitchFamily="34" charset="0"/>
              </a:rPr>
              <a:t> + 1;</a:t>
            </a:r>
          </a:p>
          <a:p>
            <a:pPr eaLnBrk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smtClean="0">
                <a:latin typeface="Calibri" pitchFamily="34" charset="0"/>
              </a:rPr>
              <a:t>	</a:t>
            </a:r>
            <a:r>
              <a:rPr lang="en-US" sz="1800" smtClean="0">
                <a:latin typeface="Calibri" pitchFamily="34" charset="0"/>
              </a:rPr>
              <a:t> </a:t>
            </a:r>
            <a:r>
              <a:rPr lang="ru-RU" sz="1800" b="1" smtClean="0">
                <a:latin typeface="Calibri" pitchFamily="34" charset="0"/>
              </a:rPr>
              <a:t>если</a:t>
            </a:r>
            <a:r>
              <a:rPr lang="en-US" sz="1800" smtClean="0">
                <a:latin typeface="Calibri" pitchFamily="34" charset="0"/>
              </a:rPr>
              <a:t> x &gt; N – i</a:t>
            </a:r>
            <a:endParaRPr lang="ru-RU" sz="1800" smtClean="0">
              <a:latin typeface="Calibri" pitchFamily="34" charset="0"/>
            </a:endParaRPr>
          </a:p>
          <a:p>
            <a:pPr eaLnBrk="1">
              <a:lnSpc>
                <a:spcPct val="80000"/>
              </a:lnSpc>
              <a:buFont typeface="Wingdings 2" pitchFamily="18" charset="2"/>
              <a:buNone/>
            </a:pPr>
            <a:r>
              <a:rPr lang="en-US" sz="1800" smtClean="0">
                <a:latin typeface="Calibri" pitchFamily="34" charset="0"/>
              </a:rPr>
              <a:t>	 </a:t>
            </a:r>
            <a:r>
              <a:rPr lang="ru-RU" sz="1800" b="1" smtClean="0">
                <a:latin typeface="Calibri" pitchFamily="34" charset="0"/>
              </a:rPr>
              <a:t>то</a:t>
            </a:r>
            <a:r>
              <a:rPr lang="ru-RU" sz="1800" smtClean="0">
                <a:latin typeface="Calibri" pitchFamily="34" charset="0"/>
              </a:rPr>
              <a:t> </a:t>
            </a:r>
          </a:p>
          <a:p>
            <a:pPr eaLnBrk="1">
              <a:lnSpc>
                <a:spcPct val="80000"/>
              </a:lnSpc>
              <a:buFont typeface="Wingdings 2" pitchFamily="18" charset="2"/>
              <a:buNone/>
            </a:pPr>
            <a:r>
              <a:rPr lang="en-US" sz="1800" b="1" smtClean="0">
                <a:latin typeface="Calibri" pitchFamily="34" charset="0"/>
              </a:rPr>
              <a:t>    </a:t>
            </a:r>
            <a:r>
              <a:rPr lang="ru-RU" sz="1800" b="1" smtClean="0">
                <a:latin typeface="Calibri" pitchFamily="34" charset="0"/>
              </a:rPr>
              <a:t>	      начало</a:t>
            </a:r>
            <a:endParaRPr lang="ru-RU" sz="1800" smtClean="0">
              <a:latin typeface="Calibri" pitchFamily="34" charset="0"/>
            </a:endParaRPr>
          </a:p>
          <a:p>
            <a:pPr eaLnBrk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smtClean="0">
                <a:latin typeface="Calibri" pitchFamily="34" charset="0"/>
              </a:rPr>
              <a:t>		</a:t>
            </a:r>
            <a:r>
              <a:rPr lang="en-US" sz="1800" smtClean="0">
                <a:latin typeface="Calibri" pitchFamily="34" charset="0"/>
              </a:rPr>
              <a:t>b</a:t>
            </a:r>
            <a:r>
              <a:rPr lang="en-US" sz="1800" baseline="-25000" smtClean="0">
                <a:latin typeface="Calibri" pitchFamily="34" charset="0"/>
              </a:rPr>
              <a:t>i </a:t>
            </a:r>
            <a:r>
              <a:rPr lang="ru-RU" sz="1800" baseline="-25000" smtClean="0">
                <a:latin typeface="Calibri" pitchFamily="34" charset="0"/>
              </a:rPr>
              <a:t> </a:t>
            </a:r>
            <a:r>
              <a:rPr lang="en-US" sz="1800" smtClean="0">
                <a:latin typeface="Calibri" pitchFamily="34" charset="0"/>
              </a:rPr>
              <a:t>= 0; </a:t>
            </a:r>
            <a:endParaRPr lang="ru-RU" sz="1800" smtClean="0">
              <a:latin typeface="Calibri" pitchFamily="34" charset="0"/>
            </a:endParaRPr>
          </a:p>
          <a:p>
            <a:pPr eaLnBrk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smtClean="0">
                <a:latin typeface="Calibri" pitchFamily="34" charset="0"/>
              </a:rPr>
              <a:t>		</a:t>
            </a:r>
            <a:r>
              <a:rPr lang="en-US" sz="1800" smtClean="0">
                <a:latin typeface="Calibri" pitchFamily="34" charset="0"/>
              </a:rPr>
              <a:t>i </a:t>
            </a:r>
            <a:r>
              <a:rPr lang="ru-RU" sz="1800" smtClean="0">
                <a:latin typeface="Calibri" pitchFamily="34" charset="0"/>
              </a:rPr>
              <a:t> </a:t>
            </a:r>
            <a:r>
              <a:rPr lang="en-US" sz="1800" smtClean="0">
                <a:latin typeface="Calibri" pitchFamily="34" charset="0"/>
              </a:rPr>
              <a:t>= </a:t>
            </a:r>
            <a:r>
              <a:rPr lang="ru-RU" sz="1800" smtClean="0">
                <a:latin typeface="Calibri" pitchFamily="34" charset="0"/>
              </a:rPr>
              <a:t> </a:t>
            </a:r>
            <a:r>
              <a:rPr lang="en-US" sz="1800" smtClean="0">
                <a:latin typeface="Calibri" pitchFamily="34" charset="0"/>
              </a:rPr>
              <a:t>i</a:t>
            </a:r>
            <a:r>
              <a:rPr lang="ru-RU" sz="1800" smtClean="0">
                <a:latin typeface="Calibri" pitchFamily="34" charset="0"/>
              </a:rPr>
              <a:t> </a:t>
            </a:r>
            <a:r>
              <a:rPr lang="en-US" sz="1800" smtClean="0">
                <a:latin typeface="Calibri" pitchFamily="34" charset="0"/>
              </a:rPr>
              <a:t>–1;</a:t>
            </a:r>
            <a:endParaRPr lang="ru-RU" sz="1800" smtClean="0">
              <a:latin typeface="Calibri" pitchFamily="34" charset="0"/>
            </a:endParaRPr>
          </a:p>
          <a:p>
            <a:pPr eaLnBrk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b="1" smtClean="0">
                <a:latin typeface="Calibri" pitchFamily="34" charset="0"/>
              </a:rPr>
              <a:t>	       конец</a:t>
            </a:r>
            <a:r>
              <a:rPr lang="en-US" sz="1800" b="1" smtClean="0">
                <a:latin typeface="Calibri" pitchFamily="34" charset="0"/>
              </a:rPr>
              <a:t> 	</a:t>
            </a:r>
            <a:endParaRPr lang="ru-RU" sz="1800" smtClean="0">
              <a:latin typeface="Calibri" pitchFamily="34" charset="0"/>
            </a:endParaRPr>
          </a:p>
          <a:p>
            <a:pPr eaLnBrk="1">
              <a:lnSpc>
                <a:spcPct val="80000"/>
              </a:lnSpc>
              <a:buFont typeface="Wingdings 2" pitchFamily="18" charset="2"/>
              <a:buNone/>
            </a:pPr>
            <a:r>
              <a:rPr lang="en-US" sz="1800" smtClean="0">
                <a:latin typeface="Calibri" pitchFamily="34" charset="0"/>
              </a:rPr>
              <a:t>	 </a:t>
            </a:r>
            <a:r>
              <a:rPr lang="ru-RU" sz="1800" b="1" smtClean="0">
                <a:latin typeface="Calibri" pitchFamily="34" charset="0"/>
              </a:rPr>
              <a:t>иначе </a:t>
            </a:r>
            <a:endParaRPr lang="ru-RU" sz="1800" smtClean="0">
              <a:latin typeface="Calibri" pitchFamily="34" charset="0"/>
            </a:endParaRPr>
          </a:p>
          <a:p>
            <a:pPr eaLnBrk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b="1" smtClean="0">
                <a:latin typeface="Calibri" pitchFamily="34" charset="0"/>
              </a:rPr>
              <a:t>           начало</a:t>
            </a:r>
            <a:endParaRPr lang="ru-RU" sz="1800" smtClean="0">
              <a:latin typeface="Calibri" pitchFamily="34" charset="0"/>
            </a:endParaRPr>
          </a:p>
          <a:p>
            <a:pPr eaLnBrk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b="1" smtClean="0">
                <a:latin typeface="Calibri" pitchFamily="34" charset="0"/>
              </a:rPr>
              <a:t>		</a:t>
            </a:r>
            <a:r>
              <a:rPr lang="en-US" sz="1800" smtClean="0">
                <a:latin typeface="Calibri" pitchFamily="34" charset="0"/>
              </a:rPr>
              <a:t>b</a:t>
            </a:r>
            <a:r>
              <a:rPr lang="en-US" sz="1800" baseline="-25000" smtClean="0">
                <a:latin typeface="Calibri" pitchFamily="34" charset="0"/>
              </a:rPr>
              <a:t>i</a:t>
            </a:r>
            <a:r>
              <a:rPr lang="ru-RU" sz="1800" smtClean="0">
                <a:latin typeface="Calibri" pitchFamily="34" charset="0"/>
              </a:rPr>
              <a:t>= </a:t>
            </a:r>
            <a:r>
              <a:rPr lang="en-US" sz="1800" smtClean="0">
                <a:latin typeface="Calibri" pitchFamily="34" charset="0"/>
              </a:rPr>
              <a:t>x</a:t>
            </a:r>
            <a:r>
              <a:rPr lang="ru-RU" sz="1800" smtClean="0">
                <a:latin typeface="Calibri" pitchFamily="34" charset="0"/>
              </a:rPr>
              <a:t>; </a:t>
            </a:r>
          </a:p>
          <a:p>
            <a:pPr eaLnBrk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smtClean="0">
                <a:latin typeface="Calibri" pitchFamily="34" charset="0"/>
              </a:rPr>
              <a:t> 		</a:t>
            </a:r>
            <a:r>
              <a:rPr lang="en-US" sz="1800" smtClean="0">
                <a:latin typeface="Calibri" pitchFamily="34" charset="0"/>
              </a:rPr>
              <a:t>flag</a:t>
            </a:r>
            <a:r>
              <a:rPr lang="ru-RU" sz="1800" smtClean="0">
                <a:latin typeface="Calibri" pitchFamily="34" charset="0"/>
              </a:rPr>
              <a:t> = </a:t>
            </a:r>
            <a:r>
              <a:rPr lang="ru-RU" sz="1800" b="1" smtClean="0">
                <a:latin typeface="Calibri" pitchFamily="34" charset="0"/>
              </a:rPr>
              <a:t>ложь</a:t>
            </a:r>
            <a:r>
              <a:rPr lang="ru-RU" sz="1800" smtClean="0">
                <a:latin typeface="Calibri" pitchFamily="34" charset="0"/>
              </a:rPr>
              <a:t>;</a:t>
            </a:r>
          </a:p>
          <a:p>
            <a:pPr eaLnBrk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b="1" smtClean="0">
                <a:latin typeface="Calibri" pitchFamily="34" charset="0"/>
              </a:rPr>
              <a:t>	      конец</a:t>
            </a:r>
            <a:endParaRPr lang="ru-RU" sz="1800" smtClean="0">
              <a:latin typeface="Calibri" pitchFamily="34" charset="0"/>
            </a:endParaRPr>
          </a:p>
          <a:p>
            <a:pPr eaLnBrk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b="1" smtClean="0">
                <a:latin typeface="Calibri" pitchFamily="34" charset="0"/>
              </a:rPr>
              <a:t>конец пока</a:t>
            </a:r>
            <a:endParaRPr lang="ru-RU" sz="180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39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39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39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39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39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39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39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39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39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39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39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39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39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39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395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395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395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395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395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395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395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5395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395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395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395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395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395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395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395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395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395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395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00125" y="285750"/>
            <a:ext cx="8385175" cy="9286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Алгоритм Дейкстры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поиск следующей по алфавиту перестановки </a:t>
            </a:r>
          </a:p>
        </p:txBody>
      </p:sp>
      <p:sp>
        <p:nvSpPr>
          <p:cNvPr id="256002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000125" y="1214438"/>
            <a:ext cx="8143875" cy="54292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Пусть даны две перестановки 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baseline="-25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 …,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i="1" baseline="-2500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и 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aseline="-25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 …,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i="1" baseline="-2500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i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набора 1, 2, ...,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Говорят, что перестановка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предшествует перестановке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 алфавитном (лексико­графическом) порядке, если для минимального значения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k,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такого что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 ≠ c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справедливо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000" i="1" baseline="-2500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&lt; с</a:t>
            </a:r>
            <a:r>
              <a:rPr lang="ru-RU" sz="2000" i="1" baseline="-2500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Например, перестановка </a:t>
            </a: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1 2 3 4 5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предшествует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перестановке                </a:t>
            </a: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20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20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4</a:t>
            </a:r>
            <a:r>
              <a:rPr lang="en-US" sz="20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5</a:t>
            </a:r>
            <a:r>
              <a:rPr lang="en-US" sz="20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3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(здесь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3).</a:t>
            </a:r>
            <a:endParaRPr lang="en-US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Первой перестановкой в алфавитном порядке является</a:t>
            </a:r>
            <a:endParaRPr lang="en-US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перестановка </a:t>
            </a: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1,2,3</a:t>
            </a:r>
            <a:r>
              <a:rPr lang="ru-RU" sz="2000" b="1" i="1" smtClean="0">
                <a:latin typeface="Courier New" pitchFamily="49" charset="0"/>
                <a:cs typeface="Courier New" pitchFamily="49" charset="0"/>
              </a:rPr>
              <a:t>, ..., </a:t>
            </a:r>
            <a:r>
              <a:rPr lang="en-US" sz="2000" b="1" i="1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а последней — </a:t>
            </a:r>
            <a:r>
              <a:rPr lang="ru-RU" sz="2000" b="1" i="1" smtClean="0">
                <a:latin typeface="Courier New" pitchFamily="49" charset="0"/>
                <a:cs typeface="Courier New" pitchFamily="49" charset="0"/>
              </a:rPr>
              <a:t>N,</a:t>
            </a:r>
            <a:r>
              <a:rPr lang="en-US" sz="2000" b="1" i="1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en-US" sz="2000" b="1" smtClean="0">
                <a:latin typeface="Courier New" pitchFamily="49" charset="0"/>
                <a:cs typeface="Courier New" pitchFamily="49" charset="0"/>
              </a:rPr>
              <a:t>-</a:t>
            </a: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1,</a:t>
            </a:r>
            <a:r>
              <a:rPr lang="en-US" sz="2000" b="1" smtClean="0">
                <a:latin typeface="Courier New" pitchFamily="49" charset="0"/>
                <a:cs typeface="Courier New" pitchFamily="49" charset="0"/>
              </a:rPr>
              <a:t>N-2,</a:t>
            </a: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...,1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600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600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600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600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5826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Идея алгоритма </a:t>
            </a:r>
            <a:r>
              <a:rPr lang="ru-RU" dirty="0" err="1" smtClean="0">
                <a:solidFill>
                  <a:schemeClr val="tx2">
                    <a:satMod val="130000"/>
                  </a:schemeClr>
                </a:solidFill>
              </a:rPr>
              <a:t>Дейкстры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: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58050" name="Содержимое 2"/>
          <p:cNvSpPr>
            <a:spLocks noGrp="1"/>
          </p:cNvSpPr>
          <p:nvPr>
            <p:ph idx="1"/>
          </p:nvPr>
        </p:nvSpPr>
        <p:spPr>
          <a:xfrm>
            <a:off x="1071563" y="1000125"/>
            <a:ext cx="7497762" cy="53197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600" smtClean="0">
                <a:latin typeface="Calibri" pitchFamily="34" charset="0"/>
                <a:cs typeface="Times New Roman" pitchFamily="18" charset="0"/>
              </a:rPr>
              <a:t>определить каким-либо образом функцию, которая по заданной</a:t>
            </a:r>
            <a:r>
              <a:rPr lang="en-US" sz="260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600" smtClean="0">
                <a:latin typeface="Calibri" pitchFamily="34" charset="0"/>
                <a:cs typeface="Times New Roman" pitchFamily="18" charset="0"/>
              </a:rPr>
              <a:t> перестановке выдает непосредственно следующую за ней в алфавитном порядке, и</a:t>
            </a:r>
            <a:r>
              <a:rPr lang="en-US" sz="260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600" smtClean="0">
                <a:latin typeface="Calibri" pitchFamily="34" charset="0"/>
                <a:cs typeface="Times New Roman" pitchFamily="18" charset="0"/>
              </a:rPr>
              <a:t> применять ее последовательно к</a:t>
            </a:r>
            <a:r>
              <a:rPr lang="en-US" sz="260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600" smtClean="0">
                <a:latin typeface="Calibri" pitchFamily="34" charset="0"/>
                <a:cs typeface="Times New Roman" pitchFamily="18" charset="0"/>
              </a:rPr>
              <a:t>собственным результатам начиная с самой</a:t>
            </a:r>
            <a:r>
              <a:rPr lang="en-US" sz="260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600" smtClean="0">
                <a:latin typeface="Calibri" pitchFamily="34" charset="0"/>
                <a:cs typeface="Times New Roman" pitchFamily="18" charset="0"/>
              </a:rPr>
              <a:t>первой перестановки, пока не будет получена</a:t>
            </a:r>
            <a:r>
              <a:rPr lang="en-US" sz="260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600" smtClean="0">
                <a:latin typeface="Calibri" pitchFamily="34" charset="0"/>
                <a:cs typeface="Times New Roman" pitchFamily="18" charset="0"/>
              </a:rPr>
              <a:t> последняя. </a:t>
            </a:r>
            <a:endParaRPr lang="en-US" sz="2600" smtClean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mtClean="0">
                <a:latin typeface="Calibri" pitchFamily="34" charset="0"/>
                <a:cs typeface="Times New Roman" pitchFamily="18" charset="0"/>
              </a:rPr>
              <a:t>	</a:t>
            </a:r>
            <a:endParaRPr lang="ru-RU" smtClean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smtClean="0">
                <a:latin typeface="Calibri" pitchFamily="34" charset="0"/>
                <a:cs typeface="Times New Roman" pitchFamily="18" charset="0"/>
              </a:rPr>
              <a:t>Например, для перестановки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		</a:t>
            </a:r>
            <a:r>
              <a:rPr lang="ru-RU" b="1" smtClean="0">
                <a:latin typeface="Courier New" pitchFamily="49" charset="0"/>
                <a:cs typeface="Courier New" pitchFamily="49" charset="0"/>
              </a:rPr>
              <a:t>1 4 6 2 9 5 8 7 3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smtClean="0">
                <a:latin typeface="Calibri" pitchFamily="34" charset="0"/>
                <a:cs typeface="Times New Roman" pitchFamily="18" charset="0"/>
              </a:rPr>
              <a:t>следующей по алфавиту является перестановка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b="1" smtClean="0">
                <a:latin typeface="Courier New" pitchFamily="49" charset="0"/>
                <a:cs typeface="Courier New" pitchFamily="49" charset="0"/>
              </a:rPr>
              <a:t>1 4 6 2 9 7 3 5 8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8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8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80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80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80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80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80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80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142875"/>
            <a:ext cx="7499350" cy="1000125"/>
          </a:xfrm>
        </p:spPr>
        <p:txBody>
          <a:bodyPr>
            <a:normAutofit fontScale="9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Алгоритм </a:t>
            </a:r>
            <a:r>
              <a:rPr lang="ru-RU" sz="44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Дейкстры</a:t>
            </a:r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br>
              <a:rPr lang="ru-RU" sz="4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генерация следующей по алфавиту перестановки</a:t>
            </a:r>
          </a:p>
        </p:txBody>
      </p:sp>
      <p:sp>
        <p:nvSpPr>
          <p:cNvPr id="260098" name="Содержимое 2"/>
          <p:cNvSpPr>
            <a:spLocks noGrp="1"/>
          </p:cNvSpPr>
          <p:nvPr>
            <p:ph idx="1"/>
          </p:nvPr>
        </p:nvSpPr>
        <p:spPr>
          <a:xfrm>
            <a:off x="1000125" y="1214438"/>
            <a:ext cx="8143875" cy="5033962"/>
          </a:xfrm>
        </p:spPr>
        <p:txBody>
          <a:bodyPr/>
          <a:lstStyle/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r>
              <a:rPr lang="ru-RU" sz="2200" b="1" smtClean="0">
                <a:latin typeface="Arial" charset="0"/>
                <a:cs typeface="Arial" charset="0"/>
              </a:rPr>
              <a:t>Вход</a:t>
            </a:r>
            <a:r>
              <a:rPr lang="ru-RU" sz="2200" smtClean="0">
                <a:latin typeface="Arial" charset="0"/>
                <a:cs typeface="Arial" charset="0"/>
              </a:rPr>
              <a:t>:</a:t>
            </a: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&gt; 0</a:t>
            </a: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smtClean="0">
                <a:latin typeface="Calibri" pitchFamily="34" charset="0"/>
                <a:cs typeface="Times New Roman" pitchFamily="18" charset="0"/>
              </a:rPr>
              <a:t>количество элементов;  </a:t>
            </a: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2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200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200" baseline="-25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, …, </a:t>
            </a:r>
            <a:r>
              <a:rPr lang="en-US" sz="22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i="1" baseline="-2500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200" i="1" baseline="-2500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i="1" baseline="-2500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smtClean="0">
                <a:latin typeface="Calibri" pitchFamily="34" charset="0"/>
                <a:cs typeface="Times New Roman" pitchFamily="18" charset="0"/>
              </a:rPr>
              <a:t>– предыдущая перестановка.</a:t>
            </a: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endParaRPr lang="ru-RU" sz="2200" smtClean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r>
              <a:rPr lang="ru-RU" sz="2200" smtClean="0">
                <a:latin typeface="Arial" charset="0"/>
                <a:cs typeface="Arial" charset="0"/>
              </a:rPr>
              <a:t>Шаг 1.  </a:t>
            </a:r>
            <a:r>
              <a:rPr lang="ru-RU" sz="2200" smtClean="0">
                <a:latin typeface="Calibri" pitchFamily="34" charset="0"/>
                <a:cs typeface="Times New Roman" pitchFamily="18" charset="0"/>
              </a:rPr>
              <a:t>Просматривая перестановку, начиная с последнего элемента, найдем такой номер </a:t>
            </a:r>
            <a:r>
              <a:rPr lang="en-US" sz="2200" i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i="1" smtClean="0">
                <a:latin typeface="Calibri" pitchFamily="34" charset="0"/>
                <a:cs typeface="Times New Roman" pitchFamily="18" charset="0"/>
              </a:rPr>
              <a:t>, </a:t>
            </a:r>
            <a:r>
              <a:rPr lang="ru-RU" sz="2200" smtClean="0">
                <a:latin typeface="Calibri" pitchFamily="34" charset="0"/>
                <a:cs typeface="Times New Roman" pitchFamily="18" charset="0"/>
              </a:rPr>
              <a:t>что </a:t>
            </a:r>
            <a:r>
              <a:rPr lang="en-US" sz="22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i="1" baseline="-2500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i="1" baseline="-2500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200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&gt; ... &gt; 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i="1" baseline="-2500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smtClean="0">
                <a:latin typeface="Calibri" pitchFamily="34" charset="0"/>
                <a:cs typeface="Times New Roman" pitchFamily="18" charset="0"/>
              </a:rPr>
              <a:t>и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i="1" baseline="-2500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en-US" sz="22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i="1" baseline="-2500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i="1" baseline="-2500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200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2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r>
              <a:rPr lang="ru-RU" sz="2200" smtClean="0">
                <a:latin typeface="Calibri" pitchFamily="34" charset="0"/>
                <a:cs typeface="Times New Roman" pitchFamily="18" charset="0"/>
              </a:rPr>
              <a:t>	Если</a:t>
            </a:r>
            <a:r>
              <a:rPr lang="en-US" sz="220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200" smtClean="0">
                <a:latin typeface="Calibri" pitchFamily="34" charset="0"/>
                <a:cs typeface="Times New Roman" pitchFamily="18" charset="0"/>
              </a:rPr>
              <a:t>такого </a:t>
            </a:r>
            <a:r>
              <a:rPr lang="en-US" sz="2200" i="1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200" smtClean="0">
                <a:latin typeface="Calibri" pitchFamily="34" charset="0"/>
                <a:cs typeface="Times New Roman" pitchFamily="18" charset="0"/>
              </a:rPr>
              <a:t>нет, то последовательность упорядочена по</a:t>
            </a:r>
            <a:r>
              <a:rPr lang="en-US" sz="220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200" smtClean="0">
                <a:latin typeface="Calibri" pitchFamily="34" charset="0"/>
                <a:cs typeface="Times New Roman" pitchFamily="18" charset="0"/>
              </a:rPr>
              <a:t>убыванию и</a:t>
            </a:r>
            <a:r>
              <a:rPr lang="en-US" sz="220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200" smtClean="0">
                <a:latin typeface="Calibri" pitchFamily="34" charset="0"/>
                <a:cs typeface="Times New Roman" pitchFamily="18" charset="0"/>
              </a:rPr>
              <a:t> следующей перестановки нет: конец алгоритма. </a:t>
            </a: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endParaRPr lang="en-US" sz="2200" smtClean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>
                <a:latin typeface="Arial" charset="0"/>
                <a:cs typeface="Arial" charset="0"/>
              </a:rPr>
              <a:t>Шаг 2. </a:t>
            </a:r>
            <a:r>
              <a:rPr lang="ru-RU" sz="2200" smtClean="0">
                <a:latin typeface="Calibri" pitchFamily="34" charset="0"/>
                <a:cs typeface="Times New Roman" pitchFamily="18" charset="0"/>
              </a:rPr>
              <a:t>Найти в «хвосте»  </a:t>
            </a:r>
            <a:r>
              <a:rPr lang="en-US" sz="22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i="1" baseline="-2500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baseline="-25000" smtClean="0">
                <a:latin typeface="Times New Roman" pitchFamily="18" charset="0"/>
                <a:cs typeface="Times New Roman" pitchFamily="18" charset="0"/>
              </a:rPr>
              <a:t>+1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, …, </a:t>
            </a:r>
            <a:r>
              <a:rPr lang="en-US" sz="22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i="1" baseline="-2500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smtClean="0">
                <a:latin typeface="Calibri" pitchFamily="34" charset="0"/>
                <a:cs typeface="Times New Roman" pitchFamily="18" charset="0"/>
              </a:rPr>
              <a:t>элемент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i="1" baseline="-2500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2200" baseline="-2500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smtClean="0">
                <a:latin typeface="Calibri" pitchFamily="34" charset="0"/>
                <a:cs typeface="Times New Roman" pitchFamily="18" charset="0"/>
              </a:rPr>
              <a:t>такой что </a:t>
            </a:r>
            <a:r>
              <a:rPr lang="en-US" sz="2200" i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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i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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i="1" baseline="-2500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smtClean="0">
                <a:latin typeface="Calibri" pitchFamily="34" charset="0"/>
                <a:cs typeface="Times New Roman" pitchFamily="18" charset="0"/>
              </a:rPr>
              <a:t>есть наименьшее значение, удовлетворяющее  условию </a:t>
            </a:r>
            <a:r>
              <a:rPr lang="en-US" sz="22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i="1" baseline="-2500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2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&gt; </a:t>
            </a:r>
            <a:r>
              <a:rPr lang="en-US" sz="22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i="1" baseline="-2500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smtClean="0">
                <a:latin typeface="Calibri" pitchFamily="34" charset="0"/>
                <a:cs typeface="Times New Roman" pitchFamily="18" charset="0"/>
              </a:rPr>
              <a:t>После этого поменять местами </a:t>
            </a:r>
            <a:r>
              <a:rPr lang="en-US" sz="22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i="1" baseline="-2500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2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smtClean="0">
                <a:latin typeface="Calibri" pitchFamily="34" charset="0"/>
                <a:cs typeface="Times New Roman" pitchFamily="18" charset="0"/>
              </a:rPr>
              <a:t>и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i="1" baseline="-2500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200" baseline="-25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200" i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>
                <a:latin typeface="Arial" charset="0"/>
                <a:cs typeface="Arial" charset="0"/>
              </a:rPr>
              <a:t>Шаг 3.</a:t>
            </a:r>
            <a:r>
              <a:rPr lang="ru-RU" sz="2200" smtClean="0">
                <a:solidFill>
                  <a:srgbClr val="0000FF"/>
                </a:solidFill>
                <a:latin typeface="Arial" charset="0"/>
                <a:cs typeface="Arial" charset="0"/>
              </a:rPr>
              <a:t> </a:t>
            </a:r>
            <a:r>
              <a:rPr lang="ru-RU" sz="2200" smtClean="0">
                <a:latin typeface="Calibri" pitchFamily="34" charset="0"/>
                <a:cs typeface="Times New Roman" pitchFamily="18" charset="0"/>
              </a:rPr>
              <a:t>Упорядочить «хвост» </a:t>
            </a:r>
            <a:r>
              <a:rPr lang="en-US" sz="22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i="1" baseline="-2500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baseline="-25000" smtClean="0">
                <a:latin typeface="Times New Roman" pitchFamily="18" charset="0"/>
                <a:cs typeface="Times New Roman" pitchFamily="18" charset="0"/>
              </a:rPr>
              <a:t>+1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, …, </a:t>
            </a:r>
            <a:r>
              <a:rPr lang="en-US" sz="22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i="1" baseline="-2500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smtClean="0">
                <a:latin typeface="Calibri" pitchFamily="34" charset="0"/>
                <a:cs typeface="Times New Roman" pitchFamily="18" charset="0"/>
              </a:rPr>
              <a:t>по возрастанию. Для этого достаточно его инвертировать (обернуть в обратном порядке).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200" smtClean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200" b="1" smtClean="0">
                <a:latin typeface="Arial" charset="0"/>
                <a:cs typeface="Arial" charset="0"/>
              </a:rPr>
              <a:t>Выход:</a:t>
            </a:r>
            <a:r>
              <a:rPr lang="ru-RU" sz="2200" smtClean="0">
                <a:latin typeface="Calibri" pitchFamily="34" charset="0"/>
                <a:cs typeface="Times New Roman" pitchFamily="18" charset="0"/>
              </a:rPr>
              <a:t> следующая по алфавиту перестановка за данной.</a:t>
            </a:r>
            <a:endParaRPr lang="ru-RU" sz="2200" smtClean="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0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0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0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0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0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0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00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00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00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00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969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Пример построения следующей по алфавиту перестановки</a:t>
            </a:r>
            <a:endParaRPr lang="ru-RU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75" y="1285875"/>
            <a:ext cx="7497763" cy="17145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smtClean="0">
                <a:latin typeface="Courier New" pitchFamily="49" charset="0"/>
                <a:cs typeface="Courier New" pitchFamily="49" charset="0"/>
              </a:rPr>
              <a:t>Для перестановки				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smtClean="0">
                <a:latin typeface="Courier New" pitchFamily="49" charset="0"/>
                <a:cs typeface="Courier New" pitchFamily="49" charset="0"/>
              </a:rPr>
              <a:t>			1 4 6 2 9 5 8 7 3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smtClean="0">
                <a:latin typeface="Courier New" pitchFamily="49" charset="0"/>
                <a:cs typeface="Courier New" pitchFamily="49" charset="0"/>
              </a:rPr>
              <a:t>Найти следующую по алфавиту.				</a:t>
            </a:r>
            <a:endParaRPr lang="ru-RU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71750" y="3500438"/>
            <a:ext cx="285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1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429000" y="3500438"/>
            <a:ext cx="285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6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000375" y="3500438"/>
            <a:ext cx="285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4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286250" y="3500438"/>
            <a:ext cx="285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9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857625" y="3500438"/>
            <a:ext cx="285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2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143500" y="3500438"/>
            <a:ext cx="285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8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714875" y="3500438"/>
            <a:ext cx="285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5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643563" y="3500438"/>
            <a:ext cx="285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7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000750" y="3500438"/>
            <a:ext cx="285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3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714875" y="3857625"/>
            <a:ext cx="285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i</a:t>
            </a:r>
            <a:endParaRPr lang="ru-RU" sz="24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643563" y="3857625"/>
            <a:ext cx="285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j</a:t>
            </a:r>
            <a:endParaRPr lang="ru-RU" sz="2400" b="1" i="1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Скругленная соединительная линия 16"/>
          <p:cNvCxnSpPr>
            <a:stCxn id="13" idx="2"/>
            <a:endCxn id="15" idx="2"/>
          </p:cNvCxnSpPr>
          <p:nvPr/>
        </p:nvCxnSpPr>
        <p:spPr>
          <a:xfrm rot="16200000" flipH="1">
            <a:off x="5322888" y="3854450"/>
            <a:ext cx="1588" cy="928687"/>
          </a:xfrm>
          <a:prstGeom prst="curvedConnector3">
            <a:avLst>
              <a:gd name="adj1" fmla="val 27447364"/>
            </a:avLst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071563" y="3571875"/>
            <a:ext cx="8477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Шаг  1: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071563" y="4357688"/>
            <a:ext cx="8477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Шаг  2: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143000" y="5143500"/>
            <a:ext cx="8477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Шаг  3:</a:t>
            </a:r>
          </a:p>
        </p:txBody>
      </p:sp>
      <p:sp>
        <p:nvSpPr>
          <p:cNvPr id="26" name="Левая фигурная скобка 25"/>
          <p:cNvSpPr/>
          <p:nvPr/>
        </p:nvSpPr>
        <p:spPr>
          <a:xfrm rot="16200000">
            <a:off x="5602288" y="4684713"/>
            <a:ext cx="439737" cy="1214437"/>
          </a:xfrm>
          <a:prstGeom prst="leftBrace">
            <a:avLst>
              <a:gd name="adj1" fmla="val 54001"/>
              <a:gd name="adj2" fmla="val 5220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2000250" y="4357688"/>
            <a:ext cx="21431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Поменять местами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143125" y="5143500"/>
            <a:ext cx="23574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Обернуть хвост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3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73913E-6 L 0.1026 -0.00208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35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-0.00208 L -0.09236 -0.00416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mph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33C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4" presetID="3" presetClass="emph" presetSubtype="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33C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6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33C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73913E-6 L 0.09514 -0.00208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" y="-1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73913E-6 L -0.08524 -0.00208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8" grpId="0"/>
      <p:bldP spid="9" grpId="0"/>
      <p:bldP spid="9" grpId="1"/>
      <p:bldP spid="9" grpId="2"/>
      <p:bldP spid="10" grpId="0"/>
      <p:bldP spid="10" grpId="1"/>
      <p:bldP spid="10" grpId="2"/>
      <p:bldP spid="10" grpId="3"/>
      <p:bldP spid="11" grpId="0"/>
      <p:bldP spid="11" grpId="1"/>
      <p:bldP spid="11" grpId="2"/>
      <p:bldP spid="12" grpId="0"/>
      <p:bldP spid="12" grpId="1"/>
      <p:bldP spid="12" grpId="2"/>
      <p:bldP spid="13" grpId="0"/>
      <p:bldP spid="15" grpId="0"/>
      <p:bldP spid="19" grpId="0"/>
      <p:bldP spid="24" grpId="0"/>
      <p:bldP spid="25" grpId="0"/>
      <p:bldP spid="26" grpId="0" animBg="1"/>
      <p:bldP spid="27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00125" y="285750"/>
            <a:ext cx="8385175" cy="5921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Рекурсивный метод поиска всех перестановок </a:t>
            </a:r>
          </a:p>
        </p:txBody>
      </p:sp>
      <p:sp>
        <p:nvSpPr>
          <p:cNvPr id="26214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43000" y="928688"/>
            <a:ext cx="7858125" cy="52863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Метод рекурсивного перебора перестановок основан на идее сведения исходной задачи к аналогичной задаче на меньшем наборе входных данных.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2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Система рекуррентных соотношений, определяющих множество 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Реr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всех перестановок базового множества 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М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произвольной природы: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		Ре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(0)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= {""},</a:t>
            </a:r>
            <a:endParaRPr lang="ru-RU" sz="2000" i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		Ре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smtClean="0">
                <a:latin typeface="Times New Roman" pitchFamily="18" charset="0"/>
              </a:rPr>
              <a:t>U</a:t>
            </a:r>
            <a:r>
              <a:rPr lang="en-US" sz="2400" i="1" baseline="-25000" smtClean="0">
                <a:latin typeface="Times New Roman" pitchFamily="18" charset="0"/>
              </a:rPr>
              <a:t>i</a:t>
            </a:r>
            <a:r>
              <a:rPr lang="en-US" sz="2400" i="1" baseline="-250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M</a:t>
            </a:r>
            <a:r>
              <a:rPr lang="ru-RU" smtClean="0"/>
              <a:t>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Permut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i, M\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})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,                 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Permut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i, S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{"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" +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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</a:t>
            </a:r>
            <a:r>
              <a:rPr lang="ru-RU" sz="20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Per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}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i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Первое равенство задает условие обрыва рекурсивного спуска: пустое множество элементов порождает пустую перестановку.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Два последних равенства определяют правила рекурсивного перехода.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47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/>
          </p:cNvSpPr>
          <p:nvPr>
            <p:ph type="title"/>
          </p:nvPr>
        </p:nvSpPr>
        <p:spPr bwMode="auto">
          <a:xfrm>
            <a:off x="1435100" y="274638"/>
            <a:ext cx="7499350" cy="850900"/>
          </a:xfrm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Рекурсивный метод поиска всех перестановок</a:t>
            </a:r>
          </a:p>
        </p:txBody>
      </p:sp>
      <p:sp>
        <p:nvSpPr>
          <p:cNvPr id="2846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Систему рекуррентных соотношений (1) можно переписать, приведя ее к одноуровневой рекурсии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i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Ре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) =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 Permut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{""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, M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},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		Ре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rmut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p,S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smtClean="0">
                <a:latin typeface="Times New Roman" pitchFamily="18" charset="0"/>
              </a:rPr>
              <a:t>U</a:t>
            </a:r>
            <a:r>
              <a:rPr lang="en-US" sz="2400" i="1" baseline="-25000" smtClean="0">
                <a:latin typeface="Times New Roman" pitchFamily="18" charset="0"/>
              </a:rPr>
              <a:t>i</a:t>
            </a:r>
            <a:r>
              <a:rPr lang="en-US" sz="2400" i="1" baseline="-250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S</a:t>
            </a:r>
            <a:r>
              <a:rPr lang="ru-RU" smtClean="0"/>
              <a:t>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Permut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+"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, S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\{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})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,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Permut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p, Ø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}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2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Второе равенство задает правило перехода, а третье –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условие обрыва. Первый параметр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накапливает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уже построенное начало перестановки, второй – содержит множество оставшихся элементов.</a:t>
            </a:r>
            <a:endParaRPr lang="ru-RU" sz="22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i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63" y="274638"/>
            <a:ext cx="7862887" cy="43973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>Пример рекурсивного перебора</a:t>
            </a:r>
            <a:r>
              <a:rPr lang="en-US" sz="28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>для </a:t>
            </a: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</a:rPr>
              <a:t>M= {1,2,3,4}</a:t>
            </a:r>
            <a:endParaRPr lang="ru-RU" sz="24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500563" y="1000125"/>
            <a:ext cx="868362" cy="3698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i="1">
                <a:latin typeface="Times New Roman" pitchFamily="18" charset="0"/>
                <a:cs typeface="Times New Roman" pitchFamily="18" charset="0"/>
              </a:rPr>
              <a:t>Ре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8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80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80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00125" y="1785938"/>
            <a:ext cx="1857375" cy="3698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i="1">
                <a:latin typeface="Times New Roman" pitchFamily="18" charset="0"/>
                <a:cs typeface="Times New Roman" pitchFamily="18" charset="0"/>
              </a:rPr>
              <a:t>Ре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rmut </a:t>
            </a:r>
            <a:r>
              <a:rPr lang="en-US" sz="1800">
                <a:latin typeface="Times New Roman" pitchFamily="18" charset="0"/>
                <a:cs typeface="Times New Roman" pitchFamily="18" charset="0"/>
              </a:rPr>
              <a:t>(1,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800">
                <a:latin typeface="Times New Roman" pitchFamily="18" charset="0"/>
                <a:cs typeface="Times New Roman" pitchFamily="18" charset="0"/>
              </a:rPr>
              <a:t>|{1})</a:t>
            </a:r>
            <a:endParaRPr lang="ru-RU" sz="180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928938" y="1785938"/>
            <a:ext cx="1873250" cy="3698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i="1">
                <a:latin typeface="Times New Roman" pitchFamily="18" charset="0"/>
                <a:cs typeface="Times New Roman" pitchFamily="18" charset="0"/>
              </a:rPr>
              <a:t>Ре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rmut </a:t>
            </a:r>
            <a:r>
              <a:rPr lang="en-US" sz="1800">
                <a:latin typeface="Times New Roman" pitchFamily="18" charset="0"/>
                <a:cs typeface="Times New Roman" pitchFamily="18" charset="0"/>
              </a:rPr>
              <a:t>(2,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800">
                <a:latin typeface="Times New Roman" pitchFamily="18" charset="0"/>
                <a:cs typeface="Times New Roman" pitchFamily="18" charset="0"/>
              </a:rPr>
              <a:t>|{2})</a:t>
            </a:r>
            <a:endParaRPr lang="ru-RU" sz="180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929188" y="1785938"/>
            <a:ext cx="1873250" cy="3698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i="1">
                <a:latin typeface="Times New Roman" pitchFamily="18" charset="0"/>
                <a:cs typeface="Times New Roman" pitchFamily="18" charset="0"/>
              </a:rPr>
              <a:t>Ре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rmut </a:t>
            </a:r>
            <a:r>
              <a:rPr lang="en-US" sz="1800">
                <a:latin typeface="Times New Roman" pitchFamily="18" charset="0"/>
                <a:cs typeface="Times New Roman" pitchFamily="18" charset="0"/>
              </a:rPr>
              <a:t>(3,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800">
                <a:latin typeface="Times New Roman" pitchFamily="18" charset="0"/>
                <a:cs typeface="Times New Roman" pitchFamily="18" charset="0"/>
              </a:rPr>
              <a:t>|{3})</a:t>
            </a:r>
            <a:endParaRPr lang="ru-RU" sz="180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000875" y="1785938"/>
            <a:ext cx="1873250" cy="3698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i="1">
                <a:latin typeface="Times New Roman" pitchFamily="18" charset="0"/>
                <a:cs typeface="Times New Roman" pitchFamily="18" charset="0"/>
              </a:rPr>
              <a:t>Ре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rmut </a:t>
            </a:r>
            <a:r>
              <a:rPr lang="en-US" sz="1800">
                <a:latin typeface="Times New Roman" pitchFamily="18" charset="0"/>
                <a:cs typeface="Times New Roman" pitchFamily="18" charset="0"/>
              </a:rPr>
              <a:t>(4,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800">
                <a:latin typeface="Times New Roman" pitchFamily="18" charset="0"/>
                <a:cs typeface="Times New Roman" pitchFamily="18" charset="0"/>
              </a:rPr>
              <a:t>|{4})</a:t>
            </a:r>
            <a:endParaRPr lang="ru-RU" sz="1800"/>
          </a:p>
        </p:txBody>
      </p:sp>
      <p:cxnSp>
        <p:nvCxnSpPr>
          <p:cNvPr id="10" name="Прямая со стрелкой 9"/>
          <p:cNvCxnSpPr>
            <a:stCxn id="4" idx="2"/>
          </p:cNvCxnSpPr>
          <p:nvPr/>
        </p:nvCxnSpPr>
        <p:spPr>
          <a:xfrm rot="5400000">
            <a:off x="3152775" y="3176"/>
            <a:ext cx="415925" cy="314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4" idx="2"/>
            <a:endCxn id="6" idx="0"/>
          </p:cNvCxnSpPr>
          <p:nvPr/>
        </p:nvCxnSpPr>
        <p:spPr>
          <a:xfrm rot="5400000">
            <a:off x="4192588" y="1042988"/>
            <a:ext cx="415925" cy="10699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2"/>
            <a:endCxn id="7" idx="0"/>
          </p:cNvCxnSpPr>
          <p:nvPr/>
        </p:nvCxnSpPr>
        <p:spPr>
          <a:xfrm rot="16200000" flipH="1">
            <a:off x="5192713" y="1112838"/>
            <a:ext cx="415925" cy="9302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2"/>
          </p:cNvCxnSpPr>
          <p:nvPr/>
        </p:nvCxnSpPr>
        <p:spPr>
          <a:xfrm rot="16200000" flipH="1">
            <a:off x="6331744" y="-26193"/>
            <a:ext cx="415925" cy="32083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143000" y="2928938"/>
            <a:ext cx="1924050" cy="3698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i="1">
                <a:latin typeface="Times New Roman" pitchFamily="18" charset="0"/>
                <a:cs typeface="Times New Roman" pitchFamily="18" charset="0"/>
              </a:rPr>
              <a:t>Ре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rmut </a:t>
            </a:r>
            <a:r>
              <a:rPr lang="en-US" sz="1800">
                <a:latin typeface="Times New Roman" pitchFamily="18" charset="0"/>
                <a:cs typeface="Times New Roman" pitchFamily="18" charset="0"/>
              </a:rPr>
              <a:t>(12, {3,4})</a:t>
            </a:r>
            <a:endParaRPr lang="ru-RU" sz="1800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286125" y="2928938"/>
            <a:ext cx="1924050" cy="3698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i="1">
                <a:latin typeface="Times New Roman" pitchFamily="18" charset="0"/>
                <a:cs typeface="Times New Roman" pitchFamily="18" charset="0"/>
              </a:rPr>
              <a:t>Ре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rmut </a:t>
            </a:r>
            <a:r>
              <a:rPr lang="en-US" sz="1800">
                <a:latin typeface="Times New Roman" pitchFamily="18" charset="0"/>
                <a:cs typeface="Times New Roman" pitchFamily="18" charset="0"/>
              </a:rPr>
              <a:t>(13, {2,4})</a:t>
            </a:r>
            <a:endParaRPr lang="ru-RU" sz="1800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429250" y="2928938"/>
            <a:ext cx="1924050" cy="3698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i="1">
                <a:latin typeface="Times New Roman" pitchFamily="18" charset="0"/>
                <a:cs typeface="Times New Roman" pitchFamily="18" charset="0"/>
              </a:rPr>
              <a:t>Ре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rmut </a:t>
            </a:r>
            <a:r>
              <a:rPr lang="en-US" sz="1800">
                <a:latin typeface="Times New Roman" pitchFamily="18" charset="0"/>
                <a:cs typeface="Times New Roman" pitchFamily="18" charset="0"/>
              </a:rPr>
              <a:t>(14, {2,3})</a:t>
            </a:r>
            <a:endParaRPr lang="ru-RU" sz="1800"/>
          </a:p>
        </p:txBody>
      </p:sp>
      <p:cxnSp>
        <p:nvCxnSpPr>
          <p:cNvPr id="22" name="Прямая со стрелкой 21"/>
          <p:cNvCxnSpPr>
            <a:stCxn id="5" idx="2"/>
            <a:endCxn id="18" idx="0"/>
          </p:cNvCxnSpPr>
          <p:nvPr/>
        </p:nvCxnSpPr>
        <p:spPr>
          <a:xfrm rot="16200000" flipH="1">
            <a:off x="1630362" y="2454276"/>
            <a:ext cx="773113" cy="1762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5" idx="2"/>
            <a:endCxn id="19" idx="0"/>
          </p:cNvCxnSpPr>
          <p:nvPr/>
        </p:nvCxnSpPr>
        <p:spPr>
          <a:xfrm rot="16200000" flipH="1">
            <a:off x="2701925" y="1382713"/>
            <a:ext cx="773113" cy="23193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5" idx="2"/>
            <a:endCxn id="20" idx="0"/>
          </p:cNvCxnSpPr>
          <p:nvPr/>
        </p:nvCxnSpPr>
        <p:spPr>
          <a:xfrm rot="16200000" flipH="1">
            <a:off x="3773487" y="311151"/>
            <a:ext cx="773113" cy="44624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214438" y="4000500"/>
            <a:ext cx="1865312" cy="3698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i="1">
                <a:latin typeface="Times New Roman" pitchFamily="18" charset="0"/>
                <a:cs typeface="Times New Roman" pitchFamily="18" charset="0"/>
              </a:rPr>
              <a:t>Ре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rmut </a:t>
            </a:r>
            <a:r>
              <a:rPr lang="en-US" sz="1800">
                <a:latin typeface="Times New Roman" pitchFamily="18" charset="0"/>
                <a:cs typeface="Times New Roman" pitchFamily="18" charset="0"/>
              </a:rPr>
              <a:t>(123, {4})</a:t>
            </a:r>
            <a:endParaRPr lang="ru-RU" sz="1800"/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3357563" y="4000500"/>
            <a:ext cx="1865312" cy="3698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i="1">
                <a:latin typeface="Times New Roman" pitchFamily="18" charset="0"/>
                <a:cs typeface="Times New Roman" pitchFamily="18" charset="0"/>
              </a:rPr>
              <a:t>Ре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rmut </a:t>
            </a:r>
            <a:r>
              <a:rPr lang="en-US" sz="1800">
                <a:latin typeface="Times New Roman" pitchFamily="18" charset="0"/>
                <a:cs typeface="Times New Roman" pitchFamily="18" charset="0"/>
              </a:rPr>
              <a:t>(124, {3})</a:t>
            </a:r>
            <a:endParaRPr lang="ru-RU" sz="1800"/>
          </a:p>
        </p:txBody>
      </p:sp>
      <p:cxnSp>
        <p:nvCxnSpPr>
          <p:cNvPr id="30" name="Прямая со стрелкой 29"/>
          <p:cNvCxnSpPr>
            <a:stCxn id="18" idx="2"/>
            <a:endCxn id="27" idx="0"/>
          </p:cNvCxnSpPr>
          <p:nvPr/>
        </p:nvCxnSpPr>
        <p:spPr>
          <a:xfrm rot="16200000" flipH="1">
            <a:off x="1775619" y="3628231"/>
            <a:ext cx="701675" cy="428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18" idx="2"/>
            <a:endCxn id="28" idx="0"/>
          </p:cNvCxnSpPr>
          <p:nvPr/>
        </p:nvCxnSpPr>
        <p:spPr>
          <a:xfrm rot="16200000" flipH="1">
            <a:off x="2847181" y="2556669"/>
            <a:ext cx="701675" cy="21859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1357313" y="4929188"/>
            <a:ext cx="1865312" cy="3698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i="1">
                <a:latin typeface="Times New Roman" pitchFamily="18" charset="0"/>
                <a:cs typeface="Times New Roman" pitchFamily="18" charset="0"/>
              </a:rPr>
              <a:t>Ре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rmut </a:t>
            </a:r>
            <a:r>
              <a:rPr lang="en-US" sz="1800">
                <a:latin typeface="Times New Roman" pitchFamily="18" charset="0"/>
                <a:cs typeface="Times New Roman" pitchFamily="18" charset="0"/>
              </a:rPr>
              <a:t>(1234, {})</a:t>
            </a:r>
            <a:endParaRPr lang="ru-RU" sz="1800"/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3429000" y="4929188"/>
            <a:ext cx="1865313" cy="3698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i="1">
                <a:latin typeface="Times New Roman" pitchFamily="18" charset="0"/>
                <a:cs typeface="Times New Roman" pitchFamily="18" charset="0"/>
              </a:rPr>
              <a:t>Ре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rmut </a:t>
            </a:r>
            <a:r>
              <a:rPr lang="en-US" sz="1800">
                <a:latin typeface="Times New Roman" pitchFamily="18" charset="0"/>
                <a:cs typeface="Times New Roman" pitchFamily="18" charset="0"/>
              </a:rPr>
              <a:t>(1243, {})</a:t>
            </a:r>
            <a:endParaRPr lang="ru-RU" sz="1800"/>
          </a:p>
        </p:txBody>
      </p:sp>
      <p:cxnSp>
        <p:nvCxnSpPr>
          <p:cNvPr id="36" name="Прямая со стрелкой 35"/>
          <p:cNvCxnSpPr>
            <a:stCxn id="27" idx="2"/>
            <a:endCxn id="33" idx="0"/>
          </p:cNvCxnSpPr>
          <p:nvPr/>
        </p:nvCxnSpPr>
        <p:spPr>
          <a:xfrm rot="16200000" flipH="1">
            <a:off x="1939926" y="4578350"/>
            <a:ext cx="558800" cy="142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28" idx="2"/>
            <a:endCxn id="34" idx="0"/>
          </p:cNvCxnSpPr>
          <p:nvPr/>
        </p:nvCxnSpPr>
        <p:spPr>
          <a:xfrm rot="16200000" flipH="1">
            <a:off x="4047332" y="4614069"/>
            <a:ext cx="558800" cy="714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8" grpId="0" animBg="1"/>
      <p:bldP spid="19" grpId="0" animBg="1"/>
      <p:bldP spid="20" grpId="0" animBg="1"/>
      <p:bldP spid="27" grpId="0" animBg="1"/>
      <p:bldP spid="28" grpId="0" animBg="1"/>
      <p:bldP spid="33" grpId="0" animBg="1"/>
      <p:bldP spid="3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28688" y="214313"/>
            <a:ext cx="8385175" cy="5207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языке Си этот процесс можно описать следующим образом:</a:t>
            </a:r>
          </a:p>
        </p:txBody>
      </p:sp>
      <p:sp>
        <p:nvSpPr>
          <p:cNvPr id="26726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36650" y="857250"/>
            <a:ext cx="8007350" cy="6000750"/>
          </a:xfrm>
        </p:spPr>
        <p:txBody>
          <a:bodyPr/>
          <a:lstStyle/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r>
              <a:rPr lang="en-US" sz="2000" smtClean="0">
                <a:latin typeface="Courier New" pitchFamily="49" charset="0"/>
                <a:cs typeface="Courier New" pitchFamily="49" charset="0"/>
              </a:rPr>
              <a:t>typedef</a:t>
            </a:r>
            <a:r>
              <a:rPr lang="ru-RU" sz="200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char</a:t>
            </a:r>
            <a:r>
              <a:rPr lang="ru-RU" sz="200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string</a:t>
            </a:r>
            <a:r>
              <a:rPr lang="ru-RU" sz="2000" smtClean="0">
                <a:latin typeface="Courier New" pitchFamily="49" charset="0"/>
                <a:cs typeface="Courier New" pitchFamily="49" charset="0"/>
              </a:rPr>
              <a:t>[256]; </a:t>
            </a: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r>
              <a:rPr lang="en-US" sz="2000" smtClean="0">
                <a:latin typeface="Courier New" pitchFamily="49" charset="0"/>
                <a:cs typeface="Courier New" pitchFamily="49" charset="0"/>
              </a:rPr>
              <a:t>void permut(string start, string rest) { </a:t>
            </a: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r>
              <a:rPr lang="en-US" sz="2000" smtClean="0">
                <a:latin typeface="Courier New" pitchFamily="49" charset="0"/>
                <a:cs typeface="Courier New" pitchFamily="49" charset="0"/>
              </a:rPr>
              <a:t>	int lenr = strlen(rest); </a:t>
            </a: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r>
              <a:rPr lang="en-US" sz="2000" smtClean="0">
                <a:latin typeface="Courier New" pitchFamily="49" charset="0"/>
                <a:cs typeface="Courier New" pitchFamily="49" charset="0"/>
              </a:rPr>
              <a:t>	int lens = strlen(start); </a:t>
            </a: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r>
              <a:rPr lang="en-US" sz="2000" smtClean="0">
                <a:latin typeface="Courier New" pitchFamily="49" charset="0"/>
                <a:cs typeface="Courier New" pitchFamily="49" charset="0"/>
              </a:rPr>
              <a:t>	int i=0; string sl="";  string s2=""; </a:t>
            </a: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r>
              <a:rPr lang="en-US" sz="2000" smtClean="0">
                <a:latin typeface="Courier New" pitchFamily="49" charset="0"/>
                <a:cs typeface="Courier New" pitchFamily="49" charset="0"/>
              </a:rPr>
              <a:t>	if (lenr == 0) Printf(“%s\n”, start); </a:t>
            </a:r>
            <a:endParaRPr lang="ru-RU" sz="2000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</a:pPr>
            <a:r>
              <a:rPr lang="ru-RU" sz="200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else {</a:t>
            </a:r>
          </a:p>
          <a:p>
            <a:pPr eaLnBrk="1" hangingPunct="1">
              <a:lnSpc>
                <a:spcPct val="60000"/>
              </a:lnSpc>
              <a:buFont typeface="Wingdings 2" pitchFamily="18" charset="2"/>
              <a:buNone/>
            </a:pPr>
            <a:r>
              <a:rPr lang="ru-RU" sz="200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for (i</a:t>
            </a:r>
            <a:r>
              <a:rPr lang="ru-RU" sz="200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ru-RU" sz="200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0; i</a:t>
            </a:r>
            <a:r>
              <a:rPr lang="ru-RU" sz="200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ru-RU" sz="200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lenr; i++) {</a:t>
            </a:r>
          </a:p>
          <a:p>
            <a:pPr eaLnBrk="1" hangingPunct="1">
              <a:lnSpc>
                <a:spcPct val="60000"/>
              </a:lnSpc>
              <a:buFont typeface="Wingdings 2" pitchFamily="18" charset="2"/>
              <a:buNone/>
            </a:pPr>
            <a:r>
              <a:rPr lang="ru-RU" sz="200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ru-RU" sz="2000" smtClean="0">
                <a:latin typeface="Courier New" pitchFamily="49" charset="0"/>
                <a:cs typeface="Courier New" pitchFamily="49" charset="0"/>
              </a:rPr>
              <a:t>  /* Добавляем 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ru-RU" sz="2000" smtClean="0">
                <a:latin typeface="Courier New" pitchFamily="49" charset="0"/>
                <a:cs typeface="Courier New" pitchFamily="49" charset="0"/>
              </a:rPr>
              <a:t>-ый символ к строке 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start</a:t>
            </a:r>
            <a:r>
              <a:rPr lang="ru-RU" sz="2000" smtClean="0">
                <a:latin typeface="Courier New" pitchFamily="49" charset="0"/>
                <a:cs typeface="Courier New" pitchFamily="49" charset="0"/>
              </a:rPr>
              <a:t>  */ </a:t>
            </a:r>
          </a:p>
          <a:p>
            <a:pPr eaLnBrk="1" hangingPunct="1">
              <a:lnSpc>
                <a:spcPct val="60000"/>
              </a:lnSpc>
              <a:buFont typeface="Wingdings 2" pitchFamily="18" charset="2"/>
              <a:buNone/>
            </a:pPr>
            <a:r>
              <a:rPr lang="ru-RU" sz="2000" smtClean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strcpy(sl,start); </a:t>
            </a:r>
          </a:p>
          <a:p>
            <a:pPr eaLnBrk="1" hangingPunct="1">
              <a:lnSpc>
                <a:spcPct val="60000"/>
              </a:lnSpc>
              <a:buFont typeface="Wingdings 2" pitchFamily="18" charset="2"/>
              <a:buNone/>
            </a:pPr>
            <a:r>
              <a:rPr lang="ru-RU" sz="200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		strncpy(sl+lens,rest+i,1); </a:t>
            </a:r>
          </a:p>
          <a:p>
            <a:pPr eaLnBrk="1" hangingPunct="1">
              <a:lnSpc>
                <a:spcPct val="60000"/>
              </a:lnSpc>
              <a:buFont typeface="Wingdings 2" pitchFamily="18" charset="2"/>
              <a:buNone/>
            </a:pPr>
            <a:r>
              <a:rPr lang="ru-RU" sz="200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		strncpy(sl+lens+1,"\0",1); </a:t>
            </a:r>
          </a:p>
          <a:p>
            <a:pPr eaLnBrk="1" hangingPunct="1">
              <a:lnSpc>
                <a:spcPct val="60000"/>
              </a:lnSpc>
              <a:buFont typeface="Wingdings 2" pitchFamily="18" charset="2"/>
              <a:buNone/>
            </a:pPr>
            <a:r>
              <a:rPr lang="ru-RU" sz="200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ru-RU" sz="200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/* </a:t>
            </a:r>
            <a:r>
              <a:rPr lang="ru-RU" sz="2000" smtClean="0">
                <a:latin typeface="Courier New" pitchFamily="49" charset="0"/>
                <a:cs typeface="Courier New" pitchFamily="49" charset="0"/>
              </a:rPr>
              <a:t>Удаляем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 i-</a:t>
            </a:r>
            <a:r>
              <a:rPr lang="ru-RU" sz="2000" smtClean="0">
                <a:latin typeface="Courier New" pitchFamily="49" charset="0"/>
                <a:cs typeface="Courier New" pitchFamily="49" charset="0"/>
              </a:rPr>
              <a:t>ый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smtClean="0">
                <a:latin typeface="Courier New" pitchFamily="49" charset="0"/>
                <a:cs typeface="Courier New" pitchFamily="49" charset="0"/>
              </a:rPr>
              <a:t>символ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smtClean="0">
                <a:latin typeface="Courier New" pitchFamily="49" charset="0"/>
                <a:cs typeface="Courier New" pitchFamily="49" charset="0"/>
              </a:rPr>
              <a:t>из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000" smtClean="0">
                <a:latin typeface="Courier New" pitchFamily="49" charset="0"/>
                <a:cs typeface="Courier New" pitchFamily="49" charset="0"/>
              </a:rPr>
              <a:t>строки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 rest  */ </a:t>
            </a:r>
          </a:p>
          <a:p>
            <a:pPr eaLnBrk="1" hangingPunct="1">
              <a:lnSpc>
                <a:spcPct val="60000"/>
              </a:lnSpc>
              <a:buFont typeface="Wingdings 2" pitchFamily="18" charset="2"/>
              <a:buNone/>
            </a:pPr>
            <a:r>
              <a:rPr lang="ru-RU" sz="200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		strncpy(s2,rest,i); </a:t>
            </a:r>
          </a:p>
          <a:p>
            <a:pPr eaLnBrk="1" hangingPunct="1">
              <a:lnSpc>
                <a:spcPct val="60000"/>
              </a:lnSpc>
              <a:buFont typeface="Wingdings 2" pitchFamily="18" charset="2"/>
              <a:buNone/>
            </a:pPr>
            <a:r>
              <a:rPr lang="ru-RU" sz="200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		strncpy(s2+i,rest+i+l,lenr-i-1); </a:t>
            </a:r>
          </a:p>
          <a:p>
            <a:pPr eaLnBrk="1" hangingPunct="1">
              <a:lnSpc>
                <a:spcPct val="60000"/>
              </a:lnSpc>
              <a:buFont typeface="Wingdings 2" pitchFamily="18" charset="2"/>
              <a:buNone/>
            </a:pPr>
            <a:r>
              <a:rPr lang="ru-RU" sz="200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		strncpy</a:t>
            </a:r>
            <a:r>
              <a:rPr lang="ru-RU" sz="200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s</a:t>
            </a:r>
            <a:r>
              <a:rPr lang="ru-RU" sz="2000" smtClean="0">
                <a:latin typeface="Courier New" pitchFamily="49" charset="0"/>
                <a:cs typeface="Courier New" pitchFamily="49" charset="0"/>
              </a:rPr>
              <a:t>2+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lenr</a:t>
            </a:r>
            <a:r>
              <a:rPr lang="ru-RU" sz="2000" smtClean="0">
                <a:latin typeface="Courier New" pitchFamily="49" charset="0"/>
                <a:cs typeface="Courier New" pitchFamily="49" charset="0"/>
              </a:rPr>
              <a:t>,"\0",   1); </a:t>
            </a:r>
          </a:p>
          <a:p>
            <a:pPr eaLnBrk="1" hangingPunct="1">
              <a:lnSpc>
                <a:spcPct val="60000"/>
              </a:lnSpc>
              <a:buFont typeface="Wingdings 2" pitchFamily="18" charset="2"/>
              <a:buNone/>
            </a:pPr>
            <a:r>
              <a:rPr lang="ru-RU" sz="2000" smtClean="0">
                <a:latin typeface="Courier New" pitchFamily="49" charset="0"/>
                <a:cs typeface="Courier New" pitchFamily="49" charset="0"/>
              </a:rPr>
              <a:t>		    /* Рекурсивный переход */ </a:t>
            </a:r>
          </a:p>
          <a:p>
            <a:pPr eaLnBrk="1" hangingPunct="1">
              <a:lnSpc>
                <a:spcPct val="60000"/>
              </a:lnSpc>
              <a:buFont typeface="Wingdings 2" pitchFamily="18" charset="2"/>
              <a:buNone/>
            </a:pPr>
            <a:r>
              <a:rPr lang="ru-RU" sz="2000" smtClean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permut</a:t>
            </a:r>
            <a:r>
              <a:rPr lang="ru-RU" sz="2000" smtClean="0">
                <a:latin typeface="Courier New" pitchFamily="49" charset="0"/>
                <a:cs typeface="Courier New" pitchFamily="49" charset="0"/>
              </a:rPr>
              <a:t>(  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s1</a:t>
            </a:r>
            <a:r>
              <a:rPr lang="ru-RU" sz="2000" smtClean="0">
                <a:latin typeface="Courier New" pitchFamily="49" charset="0"/>
                <a:cs typeface="Courier New" pitchFamily="49" charset="0"/>
              </a:rPr>
              <a:t>,  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s</a:t>
            </a:r>
            <a:r>
              <a:rPr lang="ru-RU" sz="2000" smtClean="0">
                <a:latin typeface="Courier New" pitchFamily="49" charset="0"/>
                <a:cs typeface="Courier New" pitchFamily="49" charset="0"/>
              </a:rPr>
              <a:t>2  );</a:t>
            </a:r>
          </a:p>
          <a:p>
            <a:pPr eaLnBrk="1" hangingPunct="1">
              <a:lnSpc>
                <a:spcPct val="60000"/>
              </a:lnSpc>
              <a:buFont typeface="Wingdings 2" pitchFamily="18" charset="2"/>
              <a:buNone/>
            </a:pPr>
            <a:r>
              <a:rPr lang="ru-RU" sz="2000" smtClean="0">
                <a:latin typeface="Courier New" pitchFamily="49" charset="0"/>
                <a:cs typeface="Courier New" pitchFamily="49" charset="0"/>
              </a:rPr>
              <a:t>		}</a:t>
            </a:r>
          </a:p>
          <a:p>
            <a:pPr lvl="1" eaLnBrk="1" hangingPunct="1">
              <a:lnSpc>
                <a:spcPct val="60000"/>
              </a:lnSpc>
              <a:buFont typeface="Wingdings" pitchFamily="2" charset="2"/>
              <a:buNone/>
            </a:pPr>
            <a:r>
              <a:rPr lang="ru-RU" sz="2000" smtClean="0">
                <a:latin typeface="Courier New" pitchFamily="49" charset="0"/>
                <a:cs typeface="Courier New" pitchFamily="49" charset="0"/>
              </a:rPr>
              <a:t>}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/*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sl+lens ≡ &amp;(sl[lens])  */</a:t>
            </a:r>
            <a:endParaRPr lang="ru-RU" sz="2000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60000"/>
              </a:lnSpc>
              <a:buFont typeface="Wingdings 2" pitchFamily="18" charset="2"/>
              <a:buNone/>
            </a:pPr>
            <a:r>
              <a:rPr lang="ru-RU" sz="2000" smtClean="0">
                <a:latin typeface="Courier New" pitchFamily="49" charset="0"/>
                <a:cs typeface="Courier New" pitchFamily="49" charset="0"/>
              </a:rPr>
              <a:t>} 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      /* rest+i ≡ &amp;(rest[i]) */</a:t>
            </a:r>
            <a:endParaRPr lang="ru-RU" sz="200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26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00125" y="142875"/>
            <a:ext cx="8385175" cy="8810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Перестановки</a:t>
            </a:r>
          </a:p>
        </p:txBody>
      </p:sp>
      <p:sp>
        <p:nvSpPr>
          <p:cNvPr id="23449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000125" y="857250"/>
            <a:ext cx="8007350" cy="5715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Перестановкой</a:t>
            </a:r>
            <a:r>
              <a:rPr lang="ru-RU" sz="2400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порядка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называется расположение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различных объектов в ряд в некотором порядке. </a:t>
            </a: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Например, для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трех объектов —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а, b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— существует шесть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перестановок: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3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аbс,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acb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bac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са.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cab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cba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i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Для множества из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элементов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можно построить </a:t>
            </a:r>
            <a:r>
              <a:rPr lang="ru-RU" sz="2400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различных  перестановок: первую позицию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можно занять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способами, вторую —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способом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и т. д. На последнее место можно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поставить только один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оставшийся элемент.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Следовательно, общее количество вариантов расстановки равно </a:t>
            </a: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−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...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Далее будем рассматривать перестановки элементов множества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{1, 2, 3, … , N}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49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7" name="Rectangle 2"/>
          <p:cNvSpPr>
            <a:spLocks noGrp="1"/>
          </p:cNvSpPr>
          <p:nvPr>
            <p:ph type="title"/>
          </p:nvPr>
        </p:nvSpPr>
        <p:spPr bwMode="auto">
          <a:xfrm>
            <a:off x="1435100" y="274638"/>
            <a:ext cx="7499350" cy="922337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2800" smtClean="0">
                <a:effectLst/>
                <a:latin typeface="Calibri" pitchFamily="34" charset="0"/>
              </a:rPr>
              <a:t>Вызов функции </a:t>
            </a:r>
            <a:r>
              <a:rPr lang="en-US" sz="2800" i="1" smtClean="0">
                <a:effectLst/>
                <a:latin typeface="Calibri" pitchFamily="34" charset="0"/>
                <a:cs typeface="Courier New" pitchFamily="49" charset="0"/>
              </a:rPr>
              <a:t>permut</a:t>
            </a:r>
            <a:endParaRPr lang="ru-RU" sz="2800" i="1" smtClean="0">
              <a:effectLst/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270338" name="Rectangle 3"/>
          <p:cNvSpPr>
            <a:spLocks noGrp="1"/>
          </p:cNvSpPr>
          <p:nvPr>
            <p:ph type="body" idx="1"/>
          </p:nvPr>
        </p:nvSpPr>
        <p:spPr>
          <a:xfrm>
            <a:off x="1403350" y="1125538"/>
            <a:ext cx="7499350" cy="48006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z="2400" smtClean="0">
                <a:latin typeface="Courier New" pitchFamily="49" charset="0"/>
              </a:rPr>
              <a:t>int main(){</a:t>
            </a:r>
          </a:p>
          <a:p>
            <a:pPr>
              <a:buFont typeface="Wingdings 2" pitchFamily="18" charset="2"/>
              <a:buNone/>
            </a:pPr>
            <a:r>
              <a:rPr lang="en-US" sz="2400" smtClean="0">
                <a:latin typeface="Courier New" pitchFamily="49" charset="0"/>
              </a:rPr>
              <a:t> char rest[4], start[4];</a:t>
            </a:r>
          </a:p>
          <a:p>
            <a:pPr>
              <a:buFont typeface="Wingdings 2" pitchFamily="18" charset="2"/>
              <a:buNone/>
            </a:pPr>
            <a:r>
              <a:rPr lang="en-US" sz="2400" smtClean="0">
                <a:latin typeface="Courier New" pitchFamily="49" charset="0"/>
              </a:rPr>
              <a:t> </a:t>
            </a:r>
            <a:r>
              <a:rPr lang="en-US" sz="2400" smtClean="0">
                <a:latin typeface="Courier New" pitchFamily="49" charset="0"/>
                <a:cs typeface="Courier New" pitchFamily="49" charset="0"/>
              </a:rPr>
              <a:t>strcpy(start, "");</a:t>
            </a:r>
          </a:p>
          <a:p>
            <a:pPr>
              <a:buFont typeface="Wingdings 2" pitchFamily="18" charset="2"/>
              <a:buNone/>
            </a:pPr>
            <a:r>
              <a:rPr lang="en-US" sz="2400" smtClean="0">
                <a:latin typeface="Courier New" pitchFamily="49" charset="0"/>
                <a:cs typeface="Courier New" pitchFamily="49" charset="0"/>
              </a:rPr>
              <a:t> strcpy(rest, "abc");</a:t>
            </a:r>
          </a:p>
          <a:p>
            <a:pPr>
              <a:buFont typeface="Wingdings 2" pitchFamily="18" charset="2"/>
              <a:buNone/>
            </a:pPr>
            <a:r>
              <a:rPr lang="en-US" sz="2400" smtClean="0">
                <a:latin typeface="Courier New" pitchFamily="49" charset="0"/>
                <a:cs typeface="Courier New" pitchFamily="49" charset="0"/>
              </a:rPr>
              <a:t> permut(start, rest);</a:t>
            </a:r>
          </a:p>
          <a:p>
            <a:pPr>
              <a:buFont typeface="Wingdings 2" pitchFamily="18" charset="2"/>
              <a:buNone/>
            </a:pPr>
            <a:r>
              <a:rPr lang="en-US" sz="240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eaLnBrk="1" hangingPunct="1">
              <a:lnSpc>
                <a:spcPct val="60000"/>
              </a:lnSpc>
              <a:buFont typeface="Wingdings 2" pitchFamily="18" charset="2"/>
              <a:buNone/>
            </a:pPr>
            <a:endParaRPr lang="ru-RU" sz="240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63" y="274638"/>
            <a:ext cx="8072437" cy="5826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>Генерация всех перестановок методом Кнута</a:t>
            </a:r>
            <a:endParaRPr lang="ru-RU" sz="28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25" y="785813"/>
            <a:ext cx="7934325" cy="6072187"/>
          </a:xfrm>
        </p:spPr>
        <p:txBody>
          <a:bodyPr>
            <a:normAutofit lnSpcReduction="1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00FF"/>
                </a:solidFill>
              </a:rPr>
              <a:t>Идея</a:t>
            </a:r>
            <a:r>
              <a:rPr lang="ru-RU" dirty="0" smtClean="0"/>
              <a:t>: 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Calibri" pitchFamily="34" charset="0"/>
              </a:rPr>
              <a:t>если построены все перестановки длины </a:t>
            </a:r>
            <a:r>
              <a:rPr lang="en-US" i="1" dirty="0" smtClean="0">
                <a:latin typeface="Calibri" pitchFamily="34" charset="0"/>
              </a:rPr>
              <a:t>N</a:t>
            </a:r>
            <a:r>
              <a:rPr lang="en-US" dirty="0" smtClean="0">
                <a:latin typeface="Calibri" pitchFamily="34" charset="0"/>
              </a:rPr>
              <a:t>, </a:t>
            </a:r>
            <a:r>
              <a:rPr lang="ru-RU" dirty="0" smtClean="0">
                <a:latin typeface="Calibri" pitchFamily="34" charset="0"/>
              </a:rPr>
              <a:t>то для каждой такой перестановки можно построить </a:t>
            </a:r>
            <a:r>
              <a:rPr lang="en-US" i="1" dirty="0" smtClean="0">
                <a:latin typeface="Calibri" pitchFamily="34" charset="0"/>
              </a:rPr>
              <a:t>N</a:t>
            </a:r>
            <a:r>
              <a:rPr lang="ru-RU" dirty="0" smtClean="0">
                <a:latin typeface="Calibri" pitchFamily="34" charset="0"/>
              </a:rPr>
              <a:t>+1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</a:rPr>
              <a:t> перестановку длины </a:t>
            </a:r>
            <a:r>
              <a:rPr lang="en-US" i="1" dirty="0" smtClean="0">
                <a:latin typeface="Calibri" pitchFamily="34" charset="0"/>
              </a:rPr>
              <a:t>N</a:t>
            </a:r>
            <a:r>
              <a:rPr lang="ru-RU" dirty="0" smtClean="0">
                <a:latin typeface="Calibri" pitchFamily="34" charset="0"/>
              </a:rPr>
              <a:t>+1. 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00FF"/>
                </a:solidFill>
                <a:latin typeface="Calibri" pitchFamily="34" charset="0"/>
              </a:rPr>
              <a:t>Пример: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Calibri" pitchFamily="34" charset="0"/>
              </a:rPr>
              <a:t>Для перестановки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3241</a:t>
            </a:r>
            <a:r>
              <a:rPr lang="ru-RU" dirty="0" smtClean="0">
                <a:latin typeface="Calibri" pitchFamily="34" charset="0"/>
              </a:rPr>
              <a:t> можно построить 5 различных перестановок длины 5:</a:t>
            </a:r>
          </a:p>
          <a:p>
            <a:pPr marL="1298448" lvl="4" indent="-182880" eaLnBrk="1" fontAlgn="auto" hangingPunct="1">
              <a:spcAft>
                <a:spcPts val="0"/>
              </a:spcAft>
              <a:buClr>
                <a:schemeClr val="accent4"/>
              </a:buClr>
              <a:buFont typeface="Wingdings 2"/>
              <a:buNone/>
              <a:defRPr/>
            </a:pPr>
            <a:r>
              <a:rPr lang="ru-RU" sz="2800" b="1" dirty="0" smtClean="0">
                <a:latin typeface="Courier New" pitchFamily="49" charset="0"/>
                <a:cs typeface="Courier New" pitchFamily="49" charset="0"/>
              </a:rPr>
              <a:t>53241</a:t>
            </a:r>
          </a:p>
          <a:p>
            <a:pPr marL="1298448" lvl="4" indent="-182880" eaLnBrk="1" fontAlgn="auto" hangingPunct="1">
              <a:spcAft>
                <a:spcPts val="0"/>
              </a:spcAft>
              <a:buClr>
                <a:schemeClr val="accent4"/>
              </a:buClr>
              <a:buFont typeface="Wingdings 2"/>
              <a:buNone/>
              <a:defRPr/>
            </a:pPr>
            <a:r>
              <a:rPr lang="ru-RU" sz="2800" b="1" dirty="0" smtClean="0">
                <a:latin typeface="Courier New" pitchFamily="49" charset="0"/>
                <a:cs typeface="Courier New" pitchFamily="49" charset="0"/>
              </a:rPr>
              <a:t>35241</a:t>
            </a:r>
          </a:p>
          <a:p>
            <a:pPr marL="1298448" lvl="4" indent="-182880" eaLnBrk="1" fontAlgn="auto" hangingPunct="1">
              <a:spcAft>
                <a:spcPts val="0"/>
              </a:spcAft>
              <a:buClr>
                <a:schemeClr val="accent4"/>
              </a:buClr>
              <a:buFont typeface="Wingdings 2"/>
              <a:buNone/>
              <a:defRPr/>
            </a:pPr>
            <a:r>
              <a:rPr lang="ru-RU" sz="2800" b="1" dirty="0" smtClean="0">
                <a:latin typeface="Courier New" pitchFamily="49" charset="0"/>
                <a:cs typeface="Courier New" pitchFamily="49" charset="0"/>
              </a:rPr>
              <a:t>32541</a:t>
            </a:r>
          </a:p>
          <a:p>
            <a:pPr marL="1298448" lvl="4" indent="-182880" eaLnBrk="1" fontAlgn="auto" hangingPunct="1">
              <a:spcAft>
                <a:spcPts val="0"/>
              </a:spcAft>
              <a:buClr>
                <a:schemeClr val="accent4"/>
              </a:buClr>
              <a:buFont typeface="Wingdings 2"/>
              <a:buNone/>
              <a:defRPr/>
            </a:pPr>
            <a:r>
              <a:rPr lang="ru-RU" sz="2800" b="1" dirty="0" smtClean="0">
                <a:latin typeface="Courier New" pitchFamily="49" charset="0"/>
                <a:cs typeface="Courier New" pitchFamily="49" charset="0"/>
              </a:rPr>
              <a:t>32451</a:t>
            </a:r>
          </a:p>
          <a:p>
            <a:pPr marL="1298448" lvl="4" indent="-182880" eaLnBrk="1" fontAlgn="auto" hangingPunct="1">
              <a:spcAft>
                <a:spcPts val="0"/>
              </a:spcAft>
              <a:buClr>
                <a:schemeClr val="accent4"/>
              </a:buClr>
              <a:buFont typeface="Wingdings 2"/>
              <a:buNone/>
              <a:defRPr/>
            </a:pPr>
            <a:r>
              <a:rPr lang="ru-RU" sz="2800" b="1" dirty="0" smtClean="0">
                <a:latin typeface="Courier New" pitchFamily="49" charset="0"/>
                <a:cs typeface="Courier New" pitchFamily="49" charset="0"/>
              </a:rPr>
              <a:t>32415</a:t>
            </a:r>
            <a:endParaRPr lang="ru-RU" sz="28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25" y="142875"/>
            <a:ext cx="7934325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Генерация перестановок методом Кнута – </a:t>
            </a:r>
            <a:b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1 способ</a:t>
            </a:r>
            <a:endParaRPr lang="ru-RU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25" y="1214438"/>
            <a:ext cx="8143875" cy="4800600"/>
          </a:xfrm>
        </p:spPr>
        <p:txBody>
          <a:bodyPr>
            <a:normAutofit lnSpcReduction="1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latin typeface="Calibri" pitchFamily="34" charset="0"/>
              </a:rPr>
              <a:t>Пусть дана перестановка длины </a:t>
            </a:r>
            <a:r>
              <a:rPr lang="en-US" sz="2400" dirty="0" smtClean="0">
                <a:latin typeface="Calibri" pitchFamily="34" charset="0"/>
              </a:rPr>
              <a:t>N.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latin typeface="Calibri" pitchFamily="34" charset="0"/>
              </a:rPr>
              <a:t>Дописать в конец перестановки числа </a:t>
            </a:r>
            <a:r>
              <a:rPr lang="en-US" sz="2400" dirty="0" smtClean="0">
                <a:latin typeface="Calibri" pitchFamily="34" charset="0"/>
              </a:rPr>
              <a:t>(</a:t>
            </a:r>
            <a:r>
              <a:rPr lang="ru-RU" sz="2400" dirty="0" smtClean="0">
                <a:latin typeface="Calibri" pitchFamily="34" charset="0"/>
              </a:rPr>
              <a:t>2</a:t>
            </a:r>
            <a:r>
              <a:rPr lang="en-US" sz="2400" i="1" dirty="0" smtClean="0">
                <a:latin typeface="Calibri" pitchFamily="34" charset="0"/>
              </a:rPr>
              <a:t>i</a:t>
            </a:r>
            <a:r>
              <a:rPr lang="en-US" sz="2400" dirty="0" smtClean="0">
                <a:latin typeface="Calibri" pitchFamily="34" charset="0"/>
              </a:rPr>
              <a:t>+1)/2 (0 </a:t>
            </a:r>
            <a:r>
              <a:rPr lang="en-US" sz="2400" dirty="0" smtClean="0">
                <a:latin typeface="Calibri" pitchFamily="34" charset="0"/>
                <a:sym typeface="Symbol"/>
              </a:rPr>
              <a:t> </a:t>
            </a:r>
            <a:r>
              <a:rPr lang="en-US" sz="2400" i="1" dirty="0" err="1" smtClean="0">
                <a:latin typeface="Calibri" pitchFamily="34" charset="0"/>
              </a:rPr>
              <a:t>i</a:t>
            </a:r>
            <a:r>
              <a:rPr lang="en-US" sz="2400" dirty="0" smtClean="0">
                <a:latin typeface="Calibri" pitchFamily="34" charset="0"/>
                <a:sym typeface="Symbol"/>
              </a:rPr>
              <a:t>  N).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latin typeface="Calibri" pitchFamily="34" charset="0"/>
                <a:sym typeface="Symbol"/>
              </a:rPr>
              <a:t>Перенумеровать элементы полученных перестановок в порядке их возрастания.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Calibri" pitchFamily="34" charset="0"/>
                <a:sym typeface="Symbol"/>
              </a:rPr>
              <a:t>Пример: </a:t>
            </a:r>
            <a:r>
              <a:rPr lang="ru-RU" sz="2800" dirty="0" smtClean="0">
                <a:latin typeface="Calibri" pitchFamily="34" charset="0"/>
                <a:sym typeface="Symbol"/>
              </a:rPr>
              <a:t>дана перестановка </a:t>
            </a:r>
            <a:r>
              <a:rPr lang="ru-RU" sz="2800" b="1" dirty="0" smtClean="0">
                <a:latin typeface="Courier New" pitchFamily="49" charset="0"/>
                <a:cs typeface="Courier New" pitchFamily="49" charset="0"/>
              </a:rPr>
              <a:t>3241.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latin typeface="Courier New" pitchFamily="49" charset="0"/>
                <a:cs typeface="Courier New" pitchFamily="49" charset="0"/>
              </a:rPr>
              <a:t>3 2 4 1 </a:t>
            </a:r>
            <a:r>
              <a:rPr lang="ru-RU" sz="28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0.5</a:t>
            </a:r>
            <a:r>
              <a:rPr lang="ru-RU" sz="2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ru-RU" sz="2800" b="1" dirty="0" smtClean="0">
                <a:latin typeface="Courier New" pitchFamily="49" charset="0"/>
                <a:cs typeface="Courier New" pitchFamily="49" charset="0"/>
              </a:rPr>
              <a:t>4 3 5 2 1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latin typeface="Courier New" pitchFamily="49" charset="0"/>
                <a:cs typeface="Courier New" pitchFamily="49" charset="0"/>
              </a:rPr>
              <a:t>3 2 4 1 </a:t>
            </a:r>
            <a:r>
              <a:rPr lang="ru-RU" sz="28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1.5</a:t>
            </a:r>
            <a:r>
              <a:rPr lang="ru-RU" sz="2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ru-RU" sz="2800" b="1" dirty="0" smtClean="0">
                <a:latin typeface="Courier New" pitchFamily="49" charset="0"/>
                <a:cs typeface="Courier New" pitchFamily="49" charset="0"/>
              </a:rPr>
              <a:t>4 3 5 1 2</a:t>
            </a:r>
            <a:endParaRPr lang="ru-RU" sz="2800" dirty="0" smtClean="0">
              <a:latin typeface="Courier New" pitchFamily="49" charset="0"/>
              <a:cs typeface="Courier New" pitchFamily="49" charset="0"/>
              <a:sym typeface="Symbol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latin typeface="Courier New" pitchFamily="49" charset="0"/>
                <a:cs typeface="Courier New" pitchFamily="49" charset="0"/>
              </a:rPr>
              <a:t>3 2 4 1 </a:t>
            </a:r>
            <a:r>
              <a:rPr lang="ru-RU" sz="28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2.5</a:t>
            </a:r>
            <a:r>
              <a:rPr lang="ru-RU" sz="2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ru-RU" sz="2800" b="1" dirty="0" smtClean="0">
                <a:latin typeface="Courier New" pitchFamily="49" charset="0"/>
                <a:cs typeface="Courier New" pitchFamily="49" charset="0"/>
              </a:rPr>
              <a:t>4 2 5 1 3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latin typeface="Courier New" pitchFamily="49" charset="0"/>
                <a:cs typeface="Courier New" pitchFamily="49" charset="0"/>
              </a:rPr>
              <a:t>3 2 4 1 </a:t>
            </a:r>
            <a:r>
              <a:rPr lang="ru-RU" sz="28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3.5</a:t>
            </a:r>
            <a:r>
              <a:rPr lang="ru-RU" sz="2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ru-RU" sz="2800" b="1" dirty="0" smtClean="0">
                <a:latin typeface="Courier New" pitchFamily="49" charset="0"/>
                <a:cs typeface="Courier New" pitchFamily="49" charset="0"/>
              </a:rPr>
              <a:t>3 2 5 1 4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latin typeface="Courier New" pitchFamily="49" charset="0"/>
                <a:cs typeface="Courier New" pitchFamily="49" charset="0"/>
              </a:rPr>
              <a:t>3 2 4 1 </a:t>
            </a:r>
            <a:r>
              <a:rPr lang="ru-RU" sz="28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4.5</a:t>
            </a:r>
            <a:r>
              <a:rPr lang="ru-RU" sz="2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ru-RU" sz="2800" b="1" dirty="0" smtClean="0">
                <a:latin typeface="Courier New" pitchFamily="49" charset="0"/>
                <a:cs typeface="Courier New" pitchFamily="49" charset="0"/>
              </a:rPr>
              <a:t>3 2 4 1 5</a:t>
            </a:r>
            <a:endParaRPr lang="ru-RU" sz="2800" dirty="0" smtClean="0">
              <a:latin typeface="Courier New" pitchFamily="49" charset="0"/>
              <a:cs typeface="Courier New" pitchFamily="49" charset="0"/>
              <a:sym typeface="Symbol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25" y="0"/>
            <a:ext cx="7862888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Генерация перестановок методом Кнута – </a:t>
            </a:r>
            <a:b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2 способ</a:t>
            </a:r>
            <a:endParaRPr lang="ru-RU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50" y="1214438"/>
            <a:ext cx="8286750" cy="4800600"/>
          </a:xfrm>
        </p:spPr>
        <p:txBody>
          <a:bodyPr>
            <a:normAutofit fontScale="925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Calibri" pitchFamily="34" charset="0"/>
              </a:rPr>
              <a:t>Пусть дана перестановка длины </a:t>
            </a:r>
            <a:r>
              <a:rPr lang="en-US" i="1" dirty="0" smtClean="0">
                <a:latin typeface="Calibri" pitchFamily="34" charset="0"/>
              </a:rPr>
              <a:t>N</a:t>
            </a:r>
            <a:r>
              <a:rPr lang="ru-RU" dirty="0" smtClean="0">
                <a:latin typeface="Calibri" pitchFamily="34" charset="0"/>
              </a:rPr>
              <a:t>: </a:t>
            </a:r>
            <a:r>
              <a:rPr lang="en-US" i="1" dirty="0" smtClean="0">
                <a:latin typeface="Calibri" pitchFamily="34" charset="0"/>
              </a:rPr>
              <a:t>a</a:t>
            </a:r>
            <a:r>
              <a:rPr lang="en-US" baseline="-25000" dirty="0" smtClean="0">
                <a:latin typeface="Calibri" pitchFamily="34" charset="0"/>
              </a:rPr>
              <a:t>1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i="1" dirty="0" smtClean="0">
                <a:latin typeface="Calibri" pitchFamily="34" charset="0"/>
              </a:rPr>
              <a:t>a</a:t>
            </a:r>
            <a:r>
              <a:rPr lang="en-US" baseline="-25000" dirty="0" smtClean="0">
                <a:latin typeface="Calibri" pitchFamily="34" charset="0"/>
              </a:rPr>
              <a:t>2</a:t>
            </a:r>
            <a:r>
              <a:rPr lang="en-US" dirty="0" smtClean="0">
                <a:latin typeface="Calibri" pitchFamily="34" charset="0"/>
              </a:rPr>
              <a:t> … </a:t>
            </a:r>
            <a:r>
              <a:rPr lang="en-US" i="1" dirty="0" err="1" smtClean="0">
                <a:latin typeface="Calibri" pitchFamily="34" charset="0"/>
              </a:rPr>
              <a:t>a</a:t>
            </a:r>
            <a:r>
              <a:rPr lang="en-US" i="1" baseline="-25000" dirty="0" err="1" smtClean="0">
                <a:latin typeface="Calibri" pitchFamily="34" charset="0"/>
              </a:rPr>
              <a:t>N</a:t>
            </a:r>
            <a:r>
              <a:rPr lang="en-US" dirty="0" smtClean="0">
                <a:latin typeface="Calibri" pitchFamily="34" charset="0"/>
              </a:rPr>
              <a:t> 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Calibri" pitchFamily="34" charset="0"/>
              </a:rPr>
              <a:t>Дописать в конец перестановки числа </a:t>
            </a:r>
            <a:r>
              <a:rPr lang="en-US" i="1" dirty="0" smtClean="0">
                <a:latin typeface="Calibri" pitchFamily="34" charset="0"/>
              </a:rPr>
              <a:t>k</a:t>
            </a:r>
            <a:r>
              <a:rPr lang="en-US" dirty="0" smtClean="0">
                <a:latin typeface="Calibri" pitchFamily="34" charset="0"/>
              </a:rPr>
              <a:t> 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latin typeface="Calibri" pitchFamily="34" charset="0"/>
              </a:rPr>
              <a:t>	(1 </a:t>
            </a:r>
            <a:r>
              <a:rPr lang="en-US" dirty="0" smtClean="0">
                <a:latin typeface="Calibri" pitchFamily="34" charset="0"/>
                <a:sym typeface="Symbol"/>
              </a:rPr>
              <a:t> </a:t>
            </a:r>
            <a:r>
              <a:rPr lang="en-US" i="1" dirty="0" smtClean="0">
                <a:latin typeface="Calibri" pitchFamily="34" charset="0"/>
                <a:sym typeface="Symbol"/>
              </a:rPr>
              <a:t>k</a:t>
            </a:r>
            <a:r>
              <a:rPr lang="en-US" dirty="0" smtClean="0">
                <a:latin typeface="Calibri" pitchFamily="34" charset="0"/>
                <a:sym typeface="Symbol"/>
              </a:rPr>
              <a:t>  </a:t>
            </a:r>
            <a:r>
              <a:rPr lang="en-US" i="1" dirty="0" smtClean="0">
                <a:latin typeface="Calibri" pitchFamily="34" charset="0"/>
                <a:sym typeface="Symbol"/>
              </a:rPr>
              <a:t>N </a:t>
            </a:r>
            <a:r>
              <a:rPr lang="en-US" dirty="0" smtClean="0">
                <a:latin typeface="Calibri" pitchFamily="34" charset="0"/>
                <a:sym typeface="Symbol"/>
              </a:rPr>
              <a:t>+1).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Calibri" pitchFamily="34" charset="0"/>
                <a:sym typeface="Symbol"/>
              </a:rPr>
              <a:t>Для всех </a:t>
            </a:r>
            <a:r>
              <a:rPr lang="en-US" i="1" dirty="0" err="1" smtClean="0">
                <a:latin typeface="Calibri" pitchFamily="34" charset="0"/>
                <a:sym typeface="Symbol"/>
              </a:rPr>
              <a:t>a</a:t>
            </a:r>
            <a:r>
              <a:rPr lang="en-US" baseline="-25000" dirty="0" err="1" smtClean="0">
                <a:latin typeface="Calibri" pitchFamily="34" charset="0"/>
                <a:sym typeface="Symbol"/>
              </a:rPr>
              <a:t>i</a:t>
            </a:r>
            <a:r>
              <a:rPr lang="en-US" dirty="0" smtClean="0">
                <a:latin typeface="Calibri" pitchFamily="34" charset="0"/>
                <a:sym typeface="Symbol"/>
              </a:rPr>
              <a:t>  </a:t>
            </a:r>
            <a:r>
              <a:rPr lang="en-US" i="1" dirty="0" smtClean="0">
                <a:latin typeface="Calibri" pitchFamily="34" charset="0"/>
                <a:sym typeface="Symbol"/>
              </a:rPr>
              <a:t>k </a:t>
            </a:r>
            <a:r>
              <a:rPr lang="ru-RU" dirty="0" smtClean="0">
                <a:latin typeface="Calibri" pitchFamily="34" charset="0"/>
                <a:sym typeface="Symbol"/>
              </a:rPr>
              <a:t>заменить их на </a:t>
            </a:r>
            <a:r>
              <a:rPr lang="en-US" i="1" dirty="0" err="1" smtClean="0">
                <a:latin typeface="Calibri" pitchFamily="34" charset="0"/>
                <a:sym typeface="Symbol"/>
              </a:rPr>
              <a:t>a</a:t>
            </a:r>
            <a:r>
              <a:rPr lang="en-US" i="1" baseline="-25000" dirty="0" err="1" smtClean="0">
                <a:latin typeface="Calibri" pitchFamily="34" charset="0"/>
                <a:sym typeface="Symbol"/>
              </a:rPr>
              <a:t>i</a:t>
            </a:r>
            <a:r>
              <a:rPr lang="ru-RU" i="1" baseline="-25000" dirty="0" smtClean="0">
                <a:latin typeface="Calibri" pitchFamily="34" charset="0"/>
                <a:sym typeface="Symbol"/>
              </a:rPr>
              <a:t> </a:t>
            </a:r>
            <a:r>
              <a:rPr lang="ru-RU" dirty="0" smtClean="0">
                <a:latin typeface="Calibri" pitchFamily="34" charset="0"/>
                <a:sym typeface="Symbol"/>
              </a:rPr>
              <a:t>+ 1.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Calibri" pitchFamily="34" charset="0"/>
                <a:sym typeface="Symbol"/>
              </a:rPr>
              <a:t>Пример: дана перестановка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3241.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3 2 4 1 </a:t>
            </a:r>
            <a:r>
              <a:rPr lang="ru-RU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4 3 5 2 1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3 2 4 1 </a:t>
            </a:r>
            <a:r>
              <a:rPr lang="ru-RU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4 3 5 1 2</a:t>
            </a:r>
            <a:endParaRPr lang="ru-RU" dirty="0" smtClean="0">
              <a:latin typeface="Courier New" pitchFamily="49" charset="0"/>
              <a:cs typeface="Courier New" pitchFamily="49" charset="0"/>
              <a:sym typeface="Symbol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3 2 4 1 </a:t>
            </a:r>
            <a:r>
              <a:rPr lang="ru-RU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4 2 5 1 3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3 2 4 1 </a:t>
            </a:r>
            <a:r>
              <a:rPr lang="ru-RU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3 2 5 1 4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3 2 4 1 </a:t>
            </a:r>
            <a:r>
              <a:rPr lang="ru-RU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3 2 4 1 5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43000" y="142875"/>
            <a:ext cx="7043738" cy="6635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satMod val="130000"/>
                  </a:schemeClr>
                </a:solidFill>
              </a:rPr>
              <a:t>Инверсии </a:t>
            </a:r>
          </a:p>
        </p:txBody>
      </p:sp>
      <p:sp>
        <p:nvSpPr>
          <p:cNvPr id="23757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000125" y="857250"/>
            <a:ext cx="8007350" cy="5715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Пусть даны базовое множество из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элементов 1,2, 3,...,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и  его перестановка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Пара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называется </a:t>
            </a:r>
            <a:r>
              <a:rPr lang="ru-RU" sz="2400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инверсией </a:t>
            </a: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инверсионной парой</a:t>
            </a: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перестановки , если               при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&lt;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i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Например, перестановка 4, 1, 3, 2 имеет четыре инверсии: </a:t>
            </a: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(4,1),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(3,2), (4,3) и (4,2). </a:t>
            </a: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Единственной перестановкой, не содержащей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инверсий,</a:t>
            </a: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является упорядоченная перестановка 1, 2, 3, ... ,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N.</a:t>
            </a:r>
            <a:endParaRPr lang="en-US" sz="2400" i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Таким образом, каждая инверсия — это пара элементов</a:t>
            </a: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перестановки, нарушающих ее упорядоченность.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4140200" y="1125538"/>
          <a:ext cx="2087563" cy="463550"/>
        </p:xfrm>
        <a:graphic>
          <a:graphicData uri="http://schemas.openxmlformats.org/presentationml/2006/ole">
            <p:oleObj spid="_x0000_s237572" name="Equation" r:id="rId4" imgW="1028520" imgH="228600" progId="Equation.DSMT4">
              <p:embed/>
            </p:oleObj>
          </a:graphicData>
        </a:graphic>
      </p:graphicFrame>
      <p:graphicFrame>
        <p:nvGraphicFramePr>
          <p:cNvPr id="7" name="Object 5"/>
          <p:cNvGraphicFramePr>
            <a:graphicFrameLocks noChangeAspect="1"/>
          </p:cNvGraphicFramePr>
          <p:nvPr/>
        </p:nvGraphicFramePr>
        <p:xfrm>
          <a:off x="1835150" y="1844675"/>
          <a:ext cx="936625" cy="493713"/>
        </p:xfrm>
        <a:graphic>
          <a:graphicData uri="http://schemas.openxmlformats.org/presentationml/2006/ole">
            <p:oleObj spid="_x0000_s237573" name="Equation" r:id="rId5" imgW="457200" imgH="241200" progId="Equation.DSMT4">
              <p:embed/>
            </p:oleObj>
          </a:graphicData>
        </a:graphic>
      </p:graphicFrame>
      <p:graphicFrame>
        <p:nvGraphicFramePr>
          <p:cNvPr id="237574" name="Object 6"/>
          <p:cNvGraphicFramePr>
            <a:graphicFrameLocks noChangeAspect="1"/>
          </p:cNvGraphicFramePr>
          <p:nvPr/>
        </p:nvGraphicFramePr>
        <p:xfrm>
          <a:off x="3851275" y="2205038"/>
          <a:ext cx="928688" cy="458787"/>
        </p:xfrm>
        <a:graphic>
          <a:graphicData uri="http://schemas.openxmlformats.org/presentationml/2006/ole">
            <p:oleObj spid="_x0000_s237574" name="Equation" r:id="rId6" imgW="444240" imgH="241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571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617" name="Rectangle 3"/>
          <p:cNvPicPr>
            <a:picLocks noGrp="1" noRo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28675" y="334963"/>
            <a:ext cx="8564563" cy="6273800"/>
          </a:xfrm>
          <a:ln>
            <a:solidFill>
              <a:srgbClr val="0000F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5111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Построение перестановки по таблице инверсий</a:t>
            </a:r>
            <a:endParaRPr lang="ru-RU" sz="24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1000125"/>
            <a:ext cx="7499350" cy="52482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2200" b="1" smtClean="0">
                <a:latin typeface="Arial" charset="0"/>
                <a:cs typeface="Arial" charset="0"/>
              </a:rPr>
              <a:t>1 способ:</a:t>
            </a:r>
            <a:r>
              <a:rPr lang="ru-RU" sz="2200" b="1" smtClean="0">
                <a:solidFill>
                  <a:srgbClr val="008000"/>
                </a:solidFill>
                <a:latin typeface="Arial" charset="0"/>
                <a:cs typeface="Arial" charset="0"/>
              </a:rPr>
              <a:t> </a:t>
            </a:r>
            <a:r>
              <a:rPr lang="ru-RU" sz="2200" smtClean="0">
                <a:latin typeface="Arial" charset="0"/>
                <a:cs typeface="Arial" charset="0"/>
              </a:rPr>
              <a:t>проход по таблице инверсий справа налево</a:t>
            </a:r>
            <a:endParaRPr lang="en-US" sz="22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Создается заготовка перестановки из одного максимального числа. На каждом шаге в нее вставляется следующий по величине элемент с учетом того, сколько элементов, больших него, должно стоять перед ним.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2000" b="1" smtClean="0">
                <a:latin typeface="Arial" charset="0"/>
                <a:cs typeface="Arial" charset="0"/>
              </a:rPr>
              <a:t>Пример: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2400" b="1" smtClean="0">
                <a:latin typeface="Courier New" pitchFamily="49" charset="0"/>
                <a:cs typeface="Courier New" pitchFamily="49" charset="0"/>
              </a:rPr>
              <a:t>Таблица инверсий:</a:t>
            </a:r>
            <a:r>
              <a:rPr lang="ru-RU" sz="2700" b="1" smtClean="0">
                <a:latin typeface="Courier New" pitchFamily="49" charset="0"/>
                <a:cs typeface="Courier New" pitchFamily="49" charset="0"/>
              </a:rPr>
              <a:t>	2 3 6 4 0 2 2 1 0</a:t>
            </a:r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AutoNum type="arabicPeriod"/>
            </a:pPr>
            <a:r>
              <a:rPr lang="ru-RU" sz="2700" b="1" smtClean="0">
                <a:solidFill>
                  <a:srgbClr val="FF0066"/>
                </a:solidFill>
                <a:latin typeface="Courier New" pitchFamily="49" charset="0"/>
                <a:cs typeface="Courier New" pitchFamily="49" charset="0"/>
              </a:rPr>
              <a:t>9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AutoNum type="arabicPeriod"/>
            </a:pPr>
            <a:r>
              <a:rPr lang="ru-RU" sz="2700" b="1" smtClean="0">
                <a:latin typeface="Courier New" pitchFamily="49" charset="0"/>
                <a:cs typeface="Courier New" pitchFamily="49" charset="0"/>
              </a:rPr>
              <a:t>9 </a:t>
            </a:r>
            <a:r>
              <a:rPr lang="ru-RU" sz="2700" b="1" smtClean="0">
                <a:solidFill>
                  <a:srgbClr val="FF0066"/>
                </a:solidFill>
                <a:latin typeface="Courier New" pitchFamily="49" charset="0"/>
                <a:cs typeface="Courier New" pitchFamily="49" charset="0"/>
              </a:rPr>
              <a:t>8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AutoNum type="arabicPeriod"/>
            </a:pPr>
            <a:r>
              <a:rPr lang="ru-RU" sz="2700" b="1" smtClean="0">
                <a:latin typeface="Courier New" pitchFamily="49" charset="0"/>
                <a:cs typeface="Courier New" pitchFamily="49" charset="0"/>
              </a:rPr>
              <a:t>9 8 </a:t>
            </a:r>
            <a:r>
              <a:rPr lang="ru-RU" sz="2700" b="1" smtClean="0">
                <a:solidFill>
                  <a:srgbClr val="FF0066"/>
                </a:solidFill>
                <a:latin typeface="Courier New" pitchFamily="49" charset="0"/>
                <a:cs typeface="Courier New" pitchFamily="49" charset="0"/>
              </a:rPr>
              <a:t>7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AutoNum type="arabicPeriod"/>
            </a:pPr>
            <a:r>
              <a:rPr lang="ru-RU" sz="2700" b="1" smtClean="0">
                <a:latin typeface="Courier New" pitchFamily="49" charset="0"/>
                <a:cs typeface="Courier New" pitchFamily="49" charset="0"/>
              </a:rPr>
              <a:t>9 8 </a:t>
            </a:r>
            <a:r>
              <a:rPr lang="ru-RU" sz="2700" b="1" smtClean="0">
                <a:solidFill>
                  <a:srgbClr val="FF0066"/>
                </a:solidFill>
                <a:latin typeface="Courier New" pitchFamily="49" charset="0"/>
                <a:cs typeface="Courier New" pitchFamily="49" charset="0"/>
              </a:rPr>
              <a:t>6</a:t>
            </a:r>
            <a:r>
              <a:rPr lang="ru-RU" sz="2700" b="1" smtClean="0">
                <a:latin typeface="Courier New" pitchFamily="49" charset="0"/>
                <a:cs typeface="Courier New" pitchFamily="49" charset="0"/>
              </a:rPr>
              <a:t> 7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AutoNum type="arabicPeriod"/>
            </a:pPr>
            <a:r>
              <a:rPr lang="ru-RU" sz="2700" b="1" smtClean="0">
                <a:solidFill>
                  <a:srgbClr val="FF0066"/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ru-RU" sz="2700" b="1" smtClean="0">
                <a:latin typeface="Courier New" pitchFamily="49" charset="0"/>
                <a:cs typeface="Courier New" pitchFamily="49" charset="0"/>
              </a:rPr>
              <a:t> 9 8 6 7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AutoNum type="arabicPeriod"/>
            </a:pPr>
            <a:r>
              <a:rPr lang="ru-RU" sz="2700" b="1" smtClean="0">
                <a:latin typeface="Courier New" pitchFamily="49" charset="0"/>
                <a:cs typeface="Courier New" pitchFamily="49" charset="0"/>
              </a:rPr>
              <a:t>5 9 8 6 </a:t>
            </a:r>
            <a:r>
              <a:rPr lang="ru-RU" sz="2700" b="1" smtClean="0">
                <a:solidFill>
                  <a:srgbClr val="FF0066"/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ru-RU" sz="2700" b="1" smtClean="0">
                <a:latin typeface="Courier New" pitchFamily="49" charset="0"/>
                <a:cs typeface="Courier New" pitchFamily="49" charset="0"/>
              </a:rPr>
              <a:t> 7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AutoNum type="arabicPeriod"/>
            </a:pPr>
            <a:r>
              <a:rPr lang="ru-RU" sz="2700" b="1" smtClean="0">
                <a:latin typeface="Courier New" pitchFamily="49" charset="0"/>
                <a:cs typeface="Courier New" pitchFamily="49" charset="0"/>
              </a:rPr>
              <a:t>5 9 8 6 4 7 </a:t>
            </a:r>
            <a:r>
              <a:rPr lang="ru-RU" sz="2700" b="1" smtClean="0">
                <a:solidFill>
                  <a:srgbClr val="FF0066"/>
                </a:solidFill>
                <a:latin typeface="Courier New" pitchFamily="49" charset="0"/>
                <a:cs typeface="Courier New" pitchFamily="49" charset="0"/>
              </a:rPr>
              <a:t>3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AutoNum type="arabicPeriod"/>
            </a:pPr>
            <a:r>
              <a:rPr lang="ru-RU" sz="2700" b="1" smtClean="0">
                <a:latin typeface="Courier New" pitchFamily="49" charset="0"/>
                <a:cs typeface="Courier New" pitchFamily="49" charset="0"/>
              </a:rPr>
              <a:t>5 9 8 </a:t>
            </a:r>
            <a:r>
              <a:rPr lang="ru-RU" sz="2700" b="1" smtClean="0">
                <a:solidFill>
                  <a:srgbClr val="FF0066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ru-RU" sz="2700" b="1" smtClean="0">
                <a:latin typeface="Courier New" pitchFamily="49" charset="0"/>
                <a:cs typeface="Courier New" pitchFamily="49" charset="0"/>
              </a:rPr>
              <a:t> 6 4 7 3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AutoNum type="arabicPeriod"/>
            </a:pPr>
            <a:r>
              <a:rPr lang="ru-RU" sz="2700" b="1" smtClean="0">
                <a:latin typeface="Courier New" pitchFamily="49" charset="0"/>
                <a:cs typeface="Courier New" pitchFamily="49" charset="0"/>
              </a:rPr>
              <a:t>5 9 </a:t>
            </a:r>
            <a:r>
              <a:rPr lang="ru-RU" sz="2700" b="1" smtClean="0">
                <a:solidFill>
                  <a:srgbClr val="FF0066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ru-RU" sz="2700" b="1" smtClean="0">
                <a:latin typeface="Courier New" pitchFamily="49" charset="0"/>
                <a:cs typeface="Courier New" pitchFamily="49" charset="0"/>
              </a:rPr>
              <a:t> 8 2 6 4 7 3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2700" smtClean="0"/>
          </a:p>
        </p:txBody>
      </p:sp>
      <p:sp>
        <p:nvSpPr>
          <p:cNvPr id="7" name="Стрелка вверх 6"/>
          <p:cNvSpPr/>
          <p:nvPr/>
        </p:nvSpPr>
        <p:spPr>
          <a:xfrm>
            <a:off x="8429625" y="2928938"/>
            <a:ext cx="285750" cy="42862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33333E-6 L -0.04375 -0.00023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75 -0.00023 L -0.09097 -0.00023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097 -0.00023 L -0.13819 -0.00023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819 -0.00023 L -0.18542 -0.00023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path" presetSubtype="0" accel="50000" decel="5000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542 -0.00023 L -0.22483 -0.00023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path" presetSubtype="0" accel="50000" decel="5000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483 -0.00023 L -0.27205 -0.00023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5" presetClass="path" presetSubtype="0" accel="50000" decel="5000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205 -0.00023 L -0.31944 -0.00023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5" presetClass="path" presetSubtype="0" accel="50000" decel="5000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1944 -0.00023 L -0.36667 -0.00023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animBg="1"/>
      <p:bldP spid="7" grpId="1" animBg="1"/>
      <p:bldP spid="7" grpId="2" animBg="1"/>
      <p:bldP spid="7" grpId="3" animBg="1"/>
      <p:bldP spid="7" grpId="4" animBg="1"/>
      <p:bldP spid="7" grpId="5" animBg="1"/>
      <p:bldP spid="7" grpId="6" animBg="1"/>
      <p:bldP spid="7" grpId="7" animBg="1"/>
      <p:bldP spid="7" grpId="8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5411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71320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en-US" sz="4000" b="1" smtClean="0">
                <a:solidFill>
                  <a:srgbClr val="71320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4000" b="1" smtClean="0">
                <a:solidFill>
                  <a:srgbClr val="71320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1: </a:t>
            </a:r>
            <a:br>
              <a:rPr lang="ru-RU" sz="4000" b="1" smtClean="0">
                <a:solidFill>
                  <a:srgbClr val="71320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rgbClr val="71320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построение перестановки по таблице инверсий справа налево</a:t>
            </a:r>
            <a:endParaRPr lang="ru-RU" sz="20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3714" name="Содержимое 2"/>
          <p:cNvSpPr>
            <a:spLocks noGrp="1"/>
          </p:cNvSpPr>
          <p:nvPr>
            <p:ph idx="1"/>
          </p:nvPr>
        </p:nvSpPr>
        <p:spPr>
          <a:xfrm>
            <a:off x="1285875" y="1571625"/>
            <a:ext cx="7497763" cy="47863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smtClean="0">
                <a:latin typeface="Arial" charset="0"/>
                <a:cs typeface="Arial" charset="0"/>
              </a:rPr>
              <a:t>Вход:</a:t>
            </a:r>
            <a:r>
              <a:rPr lang="ru-RU" sz="2400" smtClean="0">
                <a:latin typeface="Arial" charset="0"/>
                <a:cs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i="1" smtClean="0">
                <a:latin typeface="Arial" charset="0"/>
                <a:cs typeface="Arial" charset="0"/>
              </a:rPr>
              <a:t>		N &gt; </a:t>
            </a:r>
            <a:r>
              <a:rPr lang="ru-RU" sz="2400" smtClean="0">
                <a:latin typeface="Arial" charset="0"/>
                <a:cs typeface="Arial" charset="0"/>
              </a:rPr>
              <a:t>0 - количество элементов перестановки,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i="1" smtClean="0">
                <a:latin typeface="Arial" charset="0"/>
                <a:cs typeface="Arial" charset="0"/>
              </a:rPr>
              <a:t>		</a:t>
            </a:r>
            <a:r>
              <a:rPr lang="en-US" sz="2400" i="1" smtClean="0">
                <a:latin typeface="Arial" charset="0"/>
                <a:cs typeface="Arial" charset="0"/>
              </a:rPr>
              <a:t>b</a:t>
            </a:r>
            <a:r>
              <a:rPr lang="ru-RU" sz="2400" i="1" baseline="-25000" smtClean="0">
                <a:latin typeface="Arial" charset="0"/>
                <a:cs typeface="Arial" charset="0"/>
              </a:rPr>
              <a:t>1</a:t>
            </a:r>
            <a:r>
              <a:rPr lang="ru-RU" sz="2400" i="1" smtClean="0">
                <a:latin typeface="Arial" charset="0"/>
                <a:cs typeface="Arial" charset="0"/>
              </a:rPr>
              <a:t>, </a:t>
            </a:r>
            <a:r>
              <a:rPr lang="en-US" sz="2400" i="1" smtClean="0">
                <a:latin typeface="Arial" charset="0"/>
                <a:cs typeface="Arial" charset="0"/>
              </a:rPr>
              <a:t>b</a:t>
            </a:r>
            <a:r>
              <a:rPr lang="ru-RU" sz="2400" i="1" baseline="-25000" smtClean="0">
                <a:latin typeface="Arial" charset="0"/>
                <a:cs typeface="Arial" charset="0"/>
              </a:rPr>
              <a:t>2</a:t>
            </a:r>
            <a:r>
              <a:rPr lang="ru-RU" sz="2400" i="1" smtClean="0">
                <a:latin typeface="Arial" charset="0"/>
                <a:cs typeface="Arial" charset="0"/>
              </a:rPr>
              <a:t> …, </a:t>
            </a:r>
            <a:r>
              <a:rPr lang="en-US" sz="2400" i="1" smtClean="0">
                <a:latin typeface="Arial" charset="0"/>
                <a:cs typeface="Arial" charset="0"/>
              </a:rPr>
              <a:t>b</a:t>
            </a:r>
            <a:r>
              <a:rPr lang="en-US" sz="2400" i="1" baseline="-25000" smtClean="0">
                <a:latin typeface="Arial" charset="0"/>
                <a:cs typeface="Arial" charset="0"/>
              </a:rPr>
              <a:t>N</a:t>
            </a:r>
            <a:r>
              <a:rPr lang="en-US" sz="2400" smtClean="0">
                <a:latin typeface="Arial" charset="0"/>
                <a:cs typeface="Arial" charset="0"/>
              </a:rPr>
              <a:t> </a:t>
            </a:r>
            <a:r>
              <a:rPr lang="ru-RU" sz="2400" smtClean="0">
                <a:latin typeface="Arial" charset="0"/>
                <a:cs typeface="Arial" charset="0"/>
              </a:rPr>
              <a:t> – таблица инверсий,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>
                <a:latin typeface="Arial" charset="0"/>
                <a:cs typeface="Arial" charset="0"/>
              </a:rPr>
              <a:t>		0 ≤ </a:t>
            </a:r>
            <a:r>
              <a:rPr lang="en-US" sz="2400" i="1" smtClean="0">
                <a:latin typeface="Arial" charset="0"/>
                <a:cs typeface="Arial" charset="0"/>
              </a:rPr>
              <a:t>b</a:t>
            </a:r>
            <a:r>
              <a:rPr lang="en-US" sz="2400" i="1" baseline="-25000" smtClean="0">
                <a:latin typeface="Arial" charset="0"/>
                <a:cs typeface="Arial" charset="0"/>
              </a:rPr>
              <a:t>j</a:t>
            </a:r>
            <a:r>
              <a:rPr lang="ru-RU" sz="2400" i="1" baseline="-25000" smtClean="0">
                <a:latin typeface="Arial" charset="0"/>
                <a:cs typeface="Arial" charset="0"/>
              </a:rPr>
              <a:t> </a:t>
            </a:r>
            <a:r>
              <a:rPr lang="ru-RU" sz="2400" smtClean="0">
                <a:latin typeface="Arial" charset="0"/>
                <a:cs typeface="Arial" charset="0"/>
              </a:rPr>
              <a:t>≤</a:t>
            </a:r>
            <a:r>
              <a:rPr lang="ru-RU" sz="2400" i="1" smtClean="0">
                <a:latin typeface="Arial" charset="0"/>
                <a:cs typeface="Arial" charset="0"/>
              </a:rPr>
              <a:t> N − </a:t>
            </a:r>
            <a:r>
              <a:rPr lang="en-US" sz="2400" i="1" smtClean="0">
                <a:latin typeface="Arial" charset="0"/>
                <a:cs typeface="Arial" charset="0"/>
              </a:rPr>
              <a:t>j</a:t>
            </a:r>
            <a:r>
              <a:rPr lang="ru-RU" sz="2400" i="1" smtClean="0">
                <a:latin typeface="Arial" charset="0"/>
                <a:cs typeface="Arial" charset="0"/>
              </a:rPr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i="1" smtClean="0">
                <a:latin typeface="Arial" charset="0"/>
                <a:cs typeface="Arial" charset="0"/>
              </a:rPr>
              <a:t>	Р </a:t>
            </a:r>
            <a:r>
              <a:rPr lang="ru-RU" sz="2400" smtClean="0">
                <a:latin typeface="Arial" charset="0"/>
                <a:cs typeface="Arial" charset="0"/>
              </a:rPr>
              <a:t>=</a:t>
            </a:r>
            <a:r>
              <a:rPr lang="ru-RU" sz="2400" i="1" smtClean="0">
                <a:latin typeface="Arial" charset="0"/>
                <a:cs typeface="Arial" charset="0"/>
              </a:rPr>
              <a:t> </a:t>
            </a:r>
            <a:r>
              <a:rPr lang="ru-RU" sz="2400" smtClean="0">
                <a:latin typeface="Arial" charset="0"/>
                <a:cs typeface="Arial" charset="0"/>
              </a:rPr>
              <a:t>пустая последовательность;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>
                <a:latin typeface="Arial" charset="0"/>
                <a:cs typeface="Arial" charset="0"/>
              </a:rPr>
              <a:t>	</a:t>
            </a:r>
            <a:r>
              <a:rPr lang="ru-RU" sz="2400" b="1" smtClean="0">
                <a:latin typeface="Arial" charset="0"/>
                <a:cs typeface="Arial" charset="0"/>
              </a:rPr>
              <a:t>цикл</a:t>
            </a:r>
            <a:r>
              <a:rPr lang="ru-RU" sz="2400" smtClean="0">
                <a:latin typeface="Arial" charset="0"/>
                <a:cs typeface="Arial" charset="0"/>
              </a:rPr>
              <a:t> по </a:t>
            </a:r>
            <a:r>
              <a:rPr lang="en-US" sz="2400" i="1" smtClean="0">
                <a:latin typeface="Arial" charset="0"/>
                <a:cs typeface="Arial" charset="0"/>
              </a:rPr>
              <a:t>j </a:t>
            </a:r>
            <a:r>
              <a:rPr lang="ru-RU" sz="2400" smtClean="0">
                <a:latin typeface="Arial" charset="0"/>
                <a:cs typeface="Arial" charset="0"/>
              </a:rPr>
              <a:t>от </a:t>
            </a:r>
            <a:r>
              <a:rPr lang="ru-RU" sz="2400" i="1" smtClean="0">
                <a:latin typeface="Arial" charset="0"/>
                <a:cs typeface="Arial" charset="0"/>
              </a:rPr>
              <a:t>N </a:t>
            </a:r>
            <a:r>
              <a:rPr lang="ru-RU" sz="2400" smtClean="0">
                <a:latin typeface="Arial" charset="0"/>
                <a:cs typeface="Arial" charset="0"/>
              </a:rPr>
              <a:t>вниз до 1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>
                <a:latin typeface="Arial" charset="0"/>
                <a:cs typeface="Arial" charset="0"/>
              </a:rPr>
              <a:t>		вставить число </a:t>
            </a:r>
            <a:r>
              <a:rPr lang="en-US" sz="2400" i="1" smtClean="0">
                <a:latin typeface="Arial" charset="0"/>
                <a:cs typeface="Arial" charset="0"/>
              </a:rPr>
              <a:t>j </a:t>
            </a:r>
            <a:r>
              <a:rPr lang="ru-RU" sz="2400" smtClean="0">
                <a:latin typeface="Arial" charset="0"/>
                <a:cs typeface="Arial" charset="0"/>
              </a:rPr>
              <a:t>в </a:t>
            </a:r>
            <a:r>
              <a:rPr lang="ru-RU" sz="2400" i="1" smtClean="0">
                <a:latin typeface="Arial" charset="0"/>
                <a:cs typeface="Arial" charset="0"/>
              </a:rPr>
              <a:t>Р </a:t>
            </a:r>
            <a:r>
              <a:rPr lang="ru-RU" sz="2400" smtClean="0">
                <a:latin typeface="Arial" charset="0"/>
                <a:cs typeface="Arial" charset="0"/>
              </a:rPr>
              <a:t>после </a:t>
            </a:r>
            <a:r>
              <a:rPr lang="en-US" sz="2400" i="1" smtClean="0">
                <a:latin typeface="Arial" charset="0"/>
                <a:cs typeface="Arial" charset="0"/>
              </a:rPr>
              <a:t>b</a:t>
            </a:r>
            <a:r>
              <a:rPr lang="en-US" sz="2400" i="1" baseline="-25000" smtClean="0">
                <a:latin typeface="Arial" charset="0"/>
                <a:cs typeface="Arial" charset="0"/>
              </a:rPr>
              <a:t>j</a:t>
            </a:r>
            <a:r>
              <a:rPr lang="ru-RU" sz="2400" i="1" baseline="-25000" smtClean="0">
                <a:latin typeface="Arial" charset="0"/>
                <a:cs typeface="Arial" charset="0"/>
              </a:rPr>
              <a:t> </a:t>
            </a:r>
            <a:r>
              <a:rPr lang="ru-RU" sz="2400" smtClean="0">
                <a:latin typeface="Arial" charset="0"/>
                <a:cs typeface="Arial" charset="0"/>
              </a:rPr>
              <a:t>элементов;</a:t>
            </a:r>
            <a:r>
              <a:rPr lang="ru-RU" sz="2400" i="1" smtClean="0">
                <a:latin typeface="Arial" charset="0"/>
                <a:cs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i="1" smtClean="0">
                <a:latin typeface="Arial" charset="0"/>
                <a:cs typeface="Arial" charset="0"/>
              </a:rPr>
              <a:t>	</a:t>
            </a:r>
            <a:r>
              <a:rPr lang="ru-RU" sz="2400" b="1" smtClean="0">
                <a:latin typeface="Arial" charset="0"/>
                <a:cs typeface="Arial" charset="0"/>
              </a:rPr>
              <a:t>конец цикла;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smtClean="0">
                <a:latin typeface="Arial" charset="0"/>
                <a:cs typeface="Arial" charset="0"/>
              </a:rPr>
              <a:t>Выход</a:t>
            </a:r>
            <a:r>
              <a:rPr lang="ru-RU" sz="2400" smtClean="0">
                <a:latin typeface="Arial" charset="0"/>
                <a:cs typeface="Arial" charset="0"/>
              </a:rPr>
              <a:t>: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i="1" smtClean="0">
                <a:latin typeface="Arial" charset="0"/>
                <a:cs typeface="Arial" charset="0"/>
              </a:rPr>
              <a:t>		Р − </a:t>
            </a:r>
            <a:r>
              <a:rPr lang="ru-RU" sz="2400" smtClean="0">
                <a:latin typeface="Arial" charset="0"/>
                <a:cs typeface="Arial" charset="0"/>
              </a:rPr>
              <a:t>перестановка, соответствующая данной таблице инверсий 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37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37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37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37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37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37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37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37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37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37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3683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Построение перестановки по таблице инверсий</a:t>
            </a:r>
            <a:endParaRPr lang="ru-RU" sz="24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0" y="785813"/>
            <a:ext cx="7497763" cy="442912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2200" b="1" smtClean="0">
                <a:latin typeface="Arial" charset="0"/>
                <a:cs typeface="Arial" charset="0"/>
              </a:rPr>
              <a:t>2 способ:</a:t>
            </a:r>
            <a:r>
              <a:rPr lang="ru-RU" sz="2200" b="1" smtClean="0">
                <a:solidFill>
                  <a:srgbClr val="008000"/>
                </a:solidFill>
                <a:latin typeface="Arial" charset="0"/>
                <a:cs typeface="Arial" charset="0"/>
              </a:rPr>
              <a:t> </a:t>
            </a:r>
            <a:r>
              <a:rPr lang="ru-RU" sz="2200" smtClean="0">
                <a:latin typeface="Arial" charset="0"/>
                <a:cs typeface="Arial" charset="0"/>
              </a:rPr>
              <a:t>проход по таблице инверсий слева направо</a:t>
            </a:r>
            <a:endParaRPr lang="en-US" sz="22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Создается заготовка пустой перестановки длины </a:t>
            </a: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N. 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На каждом шаге для каждого элемента перестановки, начиная с 1, отсчитывается в ней столько пустых ячеек, какое число записано в соответствующей позиции в таблице инверсий.  В следующее за ними пустое место вставляется этот элемент.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ru-RU" sz="22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2200" b="1" smtClean="0">
                <a:latin typeface="Arial" charset="0"/>
                <a:cs typeface="Arial" charset="0"/>
              </a:rPr>
              <a:t>Пример: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2200" b="1" smtClean="0">
                <a:latin typeface="Courier New" pitchFamily="49" charset="0"/>
                <a:cs typeface="Courier New" pitchFamily="49" charset="0"/>
              </a:rPr>
              <a:t>Таблица инверсий:	2 3 6 4 0 2 2 1 0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ru-RU" sz="22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ru-RU" sz="2200" b="1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ru-RU" sz="2200" b="1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2200" b="1" smtClean="0">
                <a:latin typeface="Courier New" pitchFamily="49" charset="0"/>
                <a:cs typeface="Courier New" pitchFamily="49" charset="0"/>
              </a:rPr>
              <a:t>Перестановка:</a:t>
            </a:r>
            <a:endParaRPr lang="ru-RU" b="1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571625" y="5572125"/>
            <a:ext cx="571500" cy="357188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43125" y="5572125"/>
            <a:ext cx="571500" cy="357188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714625" y="5572125"/>
            <a:ext cx="571500" cy="357188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86125" y="5572125"/>
            <a:ext cx="571500" cy="357188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857625" y="5572125"/>
            <a:ext cx="571500" cy="357188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429125" y="5572125"/>
            <a:ext cx="571500" cy="357188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00625" y="5572125"/>
            <a:ext cx="571500" cy="357188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572125" y="5572125"/>
            <a:ext cx="571500" cy="357188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143625" y="5572125"/>
            <a:ext cx="571500" cy="357188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трелка вверх 13"/>
          <p:cNvSpPr/>
          <p:nvPr/>
        </p:nvSpPr>
        <p:spPr>
          <a:xfrm>
            <a:off x="5072063" y="3786188"/>
            <a:ext cx="285750" cy="42862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857500" y="5572125"/>
            <a:ext cx="327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1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000500" y="5572125"/>
            <a:ext cx="327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2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286500" y="5572125"/>
            <a:ext cx="327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3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143500" y="5572125"/>
            <a:ext cx="327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4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643063" y="5572125"/>
            <a:ext cx="327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5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572000" y="5572125"/>
            <a:ext cx="327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6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5643563" y="5572125"/>
            <a:ext cx="327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7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429000" y="5572125"/>
            <a:ext cx="327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8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286000" y="5572125"/>
            <a:ext cx="327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3333E-6 L 0.03993 0.0007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63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93 0.0007 L 0.07934 0.0007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3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934 0.0007 L 0.11875 0.0007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63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75 0.0007 L 0.15018 0.0007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63" presetClass="path" presetSubtype="0" accel="50000" decel="5000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017 0.0007 L 0.18958 0.0007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63" presetClass="path" presetSubtype="0" accel="50000" decel="5000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959 0.0007 L 0.229 0.0007 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63" presetClass="path" presetSubtype="0" accel="50000" decel="5000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9 0.0007 L 0.26841 0.0007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63" presetClass="path" presetSubtype="0" accel="50000" decel="5000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841 0.0007 L 0.30782 0.0007 " pathEditMode="relative" rAng="0" ptsTypes="AA">
                                      <p:cBhvr>
                                        <p:cTn id="1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4" grpId="1" animBg="1"/>
      <p:bldP spid="14" grpId="2" animBg="1"/>
      <p:bldP spid="14" grpId="3" animBg="1"/>
      <p:bldP spid="14" grpId="4" animBg="1"/>
      <p:bldP spid="14" grpId="5" animBg="1"/>
      <p:bldP spid="14" grpId="6" animBg="1"/>
      <p:bldP spid="14" grpId="7" animBg="1"/>
      <p:bldP spid="14" grpId="8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defRPr/>
            </a:pPr>
            <a:r>
              <a:rPr lang="ru-RU" sz="3200" b="1" smtClean="0">
                <a:solidFill>
                  <a:srgbClr val="71320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en-US" sz="3200" b="1" smtClean="0">
                <a:solidFill>
                  <a:srgbClr val="71320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b="1" smtClean="0">
                <a:solidFill>
                  <a:srgbClr val="71320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2: </a:t>
            </a:r>
            <a:br>
              <a:rPr lang="ru-RU" sz="3200" b="1" smtClean="0">
                <a:solidFill>
                  <a:srgbClr val="71320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rgbClr val="71320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построение перестановки по таблице инверсий слева направо</a:t>
            </a:r>
            <a:endParaRPr lang="ru-RU" sz="20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Вход: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		N &gt;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0 - количество элементов перестановки, </a:t>
            </a: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		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ru-RU" i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ru-RU" i="1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 …, </a:t>
            </a:r>
            <a:r>
              <a:rPr lang="en-US" i="1" dirty="0" err="1" smtClean="0">
                <a:latin typeface="Arial" pitchFamily="34" charset="0"/>
                <a:cs typeface="Arial" pitchFamily="34" charset="0"/>
              </a:rPr>
              <a:t>b</a:t>
            </a:r>
            <a:r>
              <a:rPr lang="en-US" i="1" baseline="-25000" dirty="0" err="1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– таблица инверсий, </a:t>
            </a: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		0 ≤ </a:t>
            </a:r>
            <a:r>
              <a:rPr lang="en-US" i="1" dirty="0" err="1" smtClean="0">
                <a:latin typeface="Arial" pitchFamily="34" charset="0"/>
                <a:cs typeface="Arial" pitchFamily="34" charset="0"/>
              </a:rPr>
              <a:t>b</a:t>
            </a:r>
            <a:r>
              <a:rPr lang="en-US" i="1" baseline="-25000" dirty="0" err="1" smtClean="0">
                <a:latin typeface="Arial" pitchFamily="34" charset="0"/>
                <a:cs typeface="Arial" pitchFamily="34" charset="0"/>
              </a:rPr>
              <a:t>j</a:t>
            </a:r>
            <a:r>
              <a:rPr lang="ru-RU" i="1" baseline="-2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≤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 N −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j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	Р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:=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последовательность из </a:t>
            </a:r>
            <a:r>
              <a:rPr lang="en-US" i="1" dirty="0" smtClean="0">
                <a:latin typeface="Calibri" pitchFamily="34" charset="0"/>
              </a:rPr>
              <a:t>N</a:t>
            </a:r>
            <a:r>
              <a:rPr lang="ru-RU" dirty="0" smtClean="0">
                <a:latin typeface="Calibri" pitchFamily="34" charset="0"/>
              </a:rPr>
              <a:t> пустых элементов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; </a:t>
            </a:r>
          </a:p>
          <a:p>
            <a:pPr marL="365760" indent="-283464" eaLnBrk="1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latin typeface="Calibri" pitchFamily="34" charset="0"/>
              </a:rPr>
              <a:t>	цикл по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en-US" i="1" dirty="0" err="1" smtClean="0">
                <a:latin typeface="Calibri" pitchFamily="34" charset="0"/>
              </a:rPr>
              <a:t>i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ru-RU" b="1" dirty="0" smtClean="0">
                <a:latin typeface="Calibri" pitchFamily="34" charset="0"/>
              </a:rPr>
              <a:t>от</a:t>
            </a:r>
            <a:r>
              <a:rPr lang="ru-RU" dirty="0" smtClean="0">
                <a:latin typeface="Calibri" pitchFamily="34" charset="0"/>
              </a:rPr>
              <a:t> 1 </a:t>
            </a:r>
            <a:r>
              <a:rPr lang="ru-RU" b="1" dirty="0" smtClean="0">
                <a:latin typeface="Calibri" pitchFamily="34" charset="0"/>
              </a:rPr>
              <a:t>до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en-US" i="1" dirty="0" smtClean="0">
                <a:latin typeface="Calibri" pitchFamily="34" charset="0"/>
              </a:rPr>
              <a:t>N</a:t>
            </a:r>
            <a:r>
              <a:rPr lang="ru-RU" dirty="0" smtClean="0">
                <a:latin typeface="Calibri" pitchFamily="34" charset="0"/>
              </a:rPr>
              <a:t>  </a:t>
            </a:r>
            <a:r>
              <a:rPr lang="ru-RU" b="1" dirty="0" smtClean="0">
                <a:latin typeface="Calibri" pitchFamily="34" charset="0"/>
              </a:rPr>
              <a:t>с шагом</a:t>
            </a:r>
            <a:r>
              <a:rPr lang="ru-RU" dirty="0" smtClean="0">
                <a:latin typeface="Calibri" pitchFamily="34" charset="0"/>
              </a:rPr>
              <a:t> 1 </a:t>
            </a:r>
            <a:r>
              <a:rPr lang="ru-RU" b="1" dirty="0" smtClean="0">
                <a:latin typeface="Calibri" pitchFamily="34" charset="0"/>
              </a:rPr>
              <a:t>выполнять </a:t>
            </a:r>
            <a:endParaRPr lang="ru-RU" dirty="0" smtClean="0">
              <a:latin typeface="Calibri" pitchFamily="34" charset="0"/>
            </a:endParaRPr>
          </a:p>
          <a:p>
            <a:pPr marL="365760" indent="-283464" eaLnBrk="1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Calibri" pitchFamily="34" charset="0"/>
              </a:rPr>
              <a:t>  		</a:t>
            </a:r>
            <a:r>
              <a:rPr lang="ru-RU" i="1" dirty="0" smtClean="0">
                <a:latin typeface="Calibri" pitchFamily="34" charset="0"/>
              </a:rPr>
              <a:t>пропустить </a:t>
            </a:r>
            <a:r>
              <a:rPr lang="en-US" i="1" dirty="0" smtClean="0">
                <a:latin typeface="Calibri" pitchFamily="34" charset="0"/>
              </a:rPr>
              <a:t>b</a:t>
            </a:r>
            <a:r>
              <a:rPr lang="en-US" i="1" baseline="-25000" dirty="0" smtClean="0">
                <a:latin typeface="Calibri" pitchFamily="34" charset="0"/>
              </a:rPr>
              <a:t>i</a:t>
            </a:r>
            <a:r>
              <a:rPr lang="ru-RU" i="1" dirty="0" smtClean="0">
                <a:latin typeface="Calibri" pitchFamily="34" charset="0"/>
              </a:rPr>
              <a:t> пустых мест  в </a:t>
            </a:r>
            <a:r>
              <a:rPr lang="en-US" i="1" dirty="0" smtClean="0">
                <a:latin typeface="Calibri" pitchFamily="34" charset="0"/>
              </a:rPr>
              <a:t>P;</a:t>
            </a:r>
            <a:endParaRPr lang="ru-RU" dirty="0" smtClean="0">
              <a:latin typeface="Calibri" pitchFamily="34" charset="0"/>
            </a:endParaRPr>
          </a:p>
          <a:p>
            <a:pPr marL="365760" indent="-283464" eaLnBrk="1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smtClean="0">
                <a:latin typeface="Calibri" pitchFamily="34" charset="0"/>
              </a:rPr>
              <a:t>	 </a:t>
            </a:r>
            <a:r>
              <a:rPr lang="en-US" i="1" dirty="0" smtClean="0">
                <a:latin typeface="Calibri" pitchFamily="34" charset="0"/>
              </a:rPr>
              <a:t>	</a:t>
            </a:r>
            <a:r>
              <a:rPr lang="ru-RU" i="1" dirty="0" smtClean="0">
                <a:latin typeface="Calibri" pitchFamily="34" charset="0"/>
              </a:rPr>
              <a:t>поместить </a:t>
            </a:r>
            <a:r>
              <a:rPr lang="en-US" i="1" dirty="0" err="1" smtClean="0">
                <a:latin typeface="Calibri" pitchFamily="34" charset="0"/>
              </a:rPr>
              <a:t>i</a:t>
            </a:r>
            <a:r>
              <a:rPr lang="ru-RU" i="1" dirty="0" smtClean="0">
                <a:latin typeface="Calibri" pitchFamily="34" charset="0"/>
              </a:rPr>
              <a:t> на следующее пустое место</a:t>
            </a:r>
            <a:r>
              <a:rPr lang="en-US" i="1" dirty="0" smtClean="0">
                <a:latin typeface="Calibri" pitchFamily="34" charset="0"/>
              </a:rPr>
              <a:t>;</a:t>
            </a:r>
            <a:endParaRPr lang="ru-RU" dirty="0" smtClean="0">
              <a:latin typeface="Calibri" pitchFamily="34" charset="0"/>
            </a:endParaRPr>
          </a:p>
          <a:p>
            <a:pPr marL="365760" indent="-283464" eaLnBrk="1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latin typeface="Calibri" pitchFamily="34" charset="0"/>
              </a:rPr>
              <a:t>	</a:t>
            </a:r>
            <a:r>
              <a:rPr lang="ru-RU" b="1" dirty="0" smtClean="0">
                <a:latin typeface="Calibri" pitchFamily="34" charset="0"/>
              </a:rPr>
              <a:t>конец цикла</a:t>
            </a:r>
            <a:endParaRPr lang="en-US" b="1" dirty="0" smtClean="0">
              <a:latin typeface="Calibri" pitchFamily="34" charset="0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Выход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		Р −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перестановка, соответствующая данной таблице инверсий </a:t>
            </a:r>
          </a:p>
          <a:p>
            <a:pPr marL="365760" indent="-283464" eaLnBrk="1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			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00125" y="214313"/>
            <a:ext cx="7786688" cy="5921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Инверсионный метод поиска всех перестановок </a:t>
            </a:r>
          </a:p>
        </p:txBody>
      </p:sp>
      <p:sp>
        <p:nvSpPr>
          <p:cNvPr id="25600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000125" y="1000125"/>
            <a:ext cx="8007350" cy="52863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Таблица инверсий однозначно определяет перестановку и</a:t>
            </a: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каждая перестановка имеет только одну таблицу инверсий.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Следовательно, если мы сумеем перебрать все таблицы инверсий, то с помощью алгоритмов П1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или П2 сможем по ним восстановить все перестановки.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2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Рассмотрим таблицу инверсий как </a:t>
            </a:r>
            <a:r>
              <a:rPr lang="en-US" sz="2200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-значное число в такой необычной «системе счисления»: количество цифр, которое можно использовать в 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-м разряде (с конца, начиная с 0) равно </a:t>
            </a:r>
            <a:r>
              <a:rPr lang="en-US" sz="2200" i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200" i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Возьмем «минимальную» таблицу и будем последовательно прибавлять к ней, как к числу, единицу, пользуясь, например, алгоритмом сложения с переносом для многоразрядных чисел, модифицированным для нашей «системы счисления».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0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2832</TotalTime>
  <Words>1485</Words>
  <Application>Microsoft Office PowerPoint</Application>
  <PresentationFormat>On-screen Show (4:3)</PresentationFormat>
  <Paragraphs>343</Paragraphs>
  <Slides>23</Slides>
  <Notes>23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Design Template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41" baseType="lpstr">
      <vt:lpstr>Arial</vt:lpstr>
      <vt:lpstr>Corbel</vt:lpstr>
      <vt:lpstr>Wingdings 2</vt:lpstr>
      <vt:lpstr>Verdana</vt:lpstr>
      <vt:lpstr>Gill Sans MT</vt:lpstr>
      <vt:lpstr>Times New Roman</vt:lpstr>
      <vt:lpstr>Wingdings</vt:lpstr>
      <vt:lpstr>Symbol</vt:lpstr>
      <vt:lpstr>Courier New</vt:lpstr>
      <vt:lpstr>Calibri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Equation</vt:lpstr>
      <vt:lpstr>    Лекция 4 </vt:lpstr>
      <vt:lpstr>Перестановки</vt:lpstr>
      <vt:lpstr>Инверсии </vt:lpstr>
      <vt:lpstr>Slide 4</vt:lpstr>
      <vt:lpstr>Построение перестановки по таблице инверсий</vt:lpstr>
      <vt:lpstr>Алгоритм A1:  построение перестановки по таблице инверсий справа налево</vt:lpstr>
      <vt:lpstr>Построение перестановки по таблице инверсий</vt:lpstr>
      <vt:lpstr>Алгоритм A2:  построение перестановки по таблице инверсий слева направо</vt:lpstr>
      <vt:lpstr>Инверсионный метод поиска всех перестановок </vt:lpstr>
      <vt:lpstr>Генерация таблиц инверсии</vt:lpstr>
      <vt:lpstr>Алгоритм A3  нахождение следующей таблицы инверсий</vt:lpstr>
      <vt:lpstr>Алгоритм Дейкстры: поиск следующей по алфавиту перестановки </vt:lpstr>
      <vt:lpstr>Идея алгоритма Дейкстры:</vt:lpstr>
      <vt:lpstr>Алгоритм Дейкстры:  генерация следующей по алфавиту перестановки</vt:lpstr>
      <vt:lpstr>Пример построения следующей по алфавиту перестановки</vt:lpstr>
      <vt:lpstr>Рекурсивный метод поиска всех перестановок </vt:lpstr>
      <vt:lpstr>Рекурсивный метод поиска всех перестановок</vt:lpstr>
      <vt:lpstr>Пример рекурсивного перебора для M= {1,2,3,4}</vt:lpstr>
      <vt:lpstr>На языке Си этот процесс можно описать следующим образом:</vt:lpstr>
      <vt:lpstr>Вызов функции permut</vt:lpstr>
      <vt:lpstr>Генерация всех перестановок методом Кнута</vt:lpstr>
      <vt:lpstr>Генерация перестановок методом Кнута –  1 способ</vt:lpstr>
      <vt:lpstr>Генерация перестановок методом Кнута –  2 способ</vt:lpstr>
    </vt:vector>
  </TitlesOfParts>
  <Company>IIS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Открытая всесибирская олимпиада по программированию  им. И.В. Поттосина</dc:title>
  <dc:creator>Lena</dc:creator>
  <cp:lastModifiedBy>Tatyana</cp:lastModifiedBy>
  <cp:revision>142</cp:revision>
  <dcterms:created xsi:type="dcterms:W3CDTF">2006-06-15T11:25:02Z</dcterms:created>
  <dcterms:modified xsi:type="dcterms:W3CDTF">2010-09-16T13:36:13Z</dcterms:modified>
</cp:coreProperties>
</file>