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2"/>
  </p:notesMasterIdLst>
  <p:handoutMasterIdLst>
    <p:handoutMasterId r:id="rId43"/>
  </p:handoutMasterIdLst>
  <p:sldIdLst>
    <p:sldId id="256" r:id="rId2"/>
    <p:sldId id="259" r:id="rId3"/>
    <p:sldId id="285" r:id="rId4"/>
    <p:sldId id="309" r:id="rId5"/>
    <p:sldId id="260" r:id="rId6"/>
    <p:sldId id="261" r:id="rId7"/>
    <p:sldId id="295" r:id="rId8"/>
    <p:sldId id="286" r:id="rId9"/>
    <p:sldId id="311" r:id="rId10"/>
    <p:sldId id="262" r:id="rId11"/>
    <p:sldId id="263" r:id="rId12"/>
    <p:sldId id="288" r:id="rId13"/>
    <p:sldId id="280" r:id="rId14"/>
    <p:sldId id="289" r:id="rId15"/>
    <p:sldId id="290" r:id="rId16"/>
    <p:sldId id="291" r:id="rId17"/>
    <p:sldId id="292" r:id="rId18"/>
    <p:sldId id="296" r:id="rId19"/>
    <p:sldId id="297" r:id="rId20"/>
    <p:sldId id="299" r:id="rId21"/>
    <p:sldId id="300" r:id="rId22"/>
    <p:sldId id="293" r:id="rId23"/>
    <p:sldId id="266" r:id="rId24"/>
    <p:sldId id="267" r:id="rId25"/>
    <p:sldId id="268" r:id="rId26"/>
    <p:sldId id="302" r:id="rId27"/>
    <p:sldId id="269" r:id="rId28"/>
    <p:sldId id="303" r:id="rId29"/>
    <p:sldId id="282" r:id="rId30"/>
    <p:sldId id="308" r:id="rId31"/>
    <p:sldId id="272" r:id="rId32"/>
    <p:sldId id="283" r:id="rId33"/>
    <p:sldId id="284" r:id="rId34"/>
    <p:sldId id="273" r:id="rId35"/>
    <p:sldId id="274" r:id="rId36"/>
    <p:sldId id="275" r:id="rId37"/>
    <p:sldId id="276" r:id="rId38"/>
    <p:sldId id="277" r:id="rId39"/>
    <p:sldId id="278" r:id="rId40"/>
    <p:sldId id="279" r:id="rId4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3300"/>
    <a:srgbClr val="006600"/>
    <a:srgbClr val="FF9900"/>
    <a:srgbClr val="FF0066"/>
    <a:srgbClr val="008000"/>
    <a:srgbClr val="FFFF00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7" autoAdjust="0"/>
    <p:restoredTop sz="94728" autoAdjust="0"/>
  </p:normalViewPr>
  <p:slideViewPr>
    <p:cSldViewPr>
      <p:cViewPr>
        <p:scale>
          <a:sx n="75" d="100"/>
          <a:sy n="75" d="100"/>
        </p:scale>
        <p:origin x="-46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594" y="-8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98DD30D-6065-4B23-AA78-C4415815D4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ECA31FA-5B8D-4721-86A7-027BA39634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13EEFC-2B53-4F1B-A31A-FF2F00735E9C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A20A783-D28B-455F-B98F-F74B08E19760}" type="slidenum">
              <a:rPr lang="ru-RU" sz="1200"/>
              <a:pPr algn="r"/>
              <a:t>2</a:t>
            </a:fld>
            <a:endParaRPr lang="ru-RU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14F9277-FE66-4D1F-9A2D-71EA3D10B0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9FE52-C46E-471D-8B53-4ABD8FD71F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88947-ADE6-44B4-9B21-51815C6C87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8183D-C15C-4D77-A3F2-363F82D7A0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6E4C7-B50D-49C8-8150-75EF36E413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3AA94E-2DE9-4B3B-A850-3ED990B9B3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DA63A-A4BA-4324-9699-93DEE75656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1474C70-9454-4E46-B7F7-13183BF3A8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FBB3D-29FA-4A96-9321-8350E9C5EA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62827D-9378-464C-85D1-A38AC930BC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FA3502B-F890-4C03-9D18-40045366D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165A4E7-7262-4B68-A9ED-6F4C849BBE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E2CA4202-50CE-498E-958C-785EBF4E3F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5" r:id="rId2"/>
    <p:sldLayoutId id="2147483677" r:id="rId3"/>
    <p:sldLayoutId id="2147483674" r:id="rId4"/>
    <p:sldLayoutId id="2147483678" r:id="rId5"/>
    <p:sldLayoutId id="2147483673" r:id="rId6"/>
    <p:sldLayoutId id="2147483679" r:id="rId7"/>
    <p:sldLayoutId id="2147483680" r:id="rId8"/>
    <p:sldLayoutId id="2147483681" r:id="rId9"/>
    <p:sldLayoutId id="2147483672" r:id="rId10"/>
    <p:sldLayoutId id="2147483671" r:id="rId11"/>
    <p:sldLayoutId id="214748367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Rot="1" noChangeArrowheads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600" b="1" smtClean="0">
                <a:solidFill>
                  <a:srgbClr val="71320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Лекция </a:t>
            </a:r>
            <a:r>
              <a:rPr lang="en-US" sz="3600" b="1" smtClean="0">
                <a:solidFill>
                  <a:srgbClr val="71320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ru-RU" sz="4000" b="1" smtClean="0">
              <a:solidFill>
                <a:srgbClr val="71320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86" name="Rectangle 5"/>
          <p:cNvSpPr>
            <a:spLocks noGrp="1" noRot="1" noChangeArrowheads="1"/>
          </p:cNvSpPr>
          <p:nvPr>
            <p:ph type="subTitle" idx="1"/>
          </p:nvPr>
        </p:nvSpPr>
        <p:spPr>
          <a:xfrm>
            <a:off x="1736725" y="1916113"/>
            <a:ext cx="7407275" cy="1752600"/>
          </a:xfrm>
        </p:spPr>
        <p:txBody>
          <a:bodyPr/>
          <a:lstStyle/>
          <a:p>
            <a:pPr marL="26988" eaLnBrk="1" hangingPunct="1">
              <a:buFont typeface="Wingdings" pitchFamily="2" charset="2"/>
              <a:buNone/>
            </a:pPr>
            <a:r>
              <a:rPr lang="ru-RU" sz="2400" smtClean="0">
                <a:solidFill>
                  <a:srgbClr val="0000FF"/>
                </a:solidFill>
              </a:rPr>
              <a:t> </a:t>
            </a:r>
            <a:r>
              <a:rPr lang="ru-RU" sz="2400" smtClean="0">
                <a:solidFill>
                  <a:srgbClr val="713204"/>
                </a:solidFill>
                <a:latin typeface="Arial" charset="0"/>
              </a:rPr>
              <a:t>Файлы в Си (</a:t>
            </a:r>
            <a:r>
              <a:rPr lang="en-US" sz="2400" smtClean="0">
                <a:solidFill>
                  <a:srgbClr val="713204"/>
                </a:solidFill>
                <a:latin typeface="Arial" charset="0"/>
              </a:rPr>
              <a:t>ANSI)</a:t>
            </a:r>
            <a:endParaRPr lang="ru-RU" sz="1800" smtClean="0">
              <a:solidFill>
                <a:srgbClr val="713204"/>
              </a:solidFill>
              <a:latin typeface="Arial" charset="0"/>
            </a:endParaRPr>
          </a:p>
          <a:p>
            <a:pPr marL="26988" algn="r" eaLnBrk="1" hangingPunct="1">
              <a:buFont typeface="Wingdings" pitchFamily="2" charset="2"/>
              <a:buNone/>
            </a:pPr>
            <a:endParaRPr lang="ru-RU" sz="1800" smtClean="0">
              <a:solidFill>
                <a:srgbClr val="713204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/>
          </p:nvPr>
        </p:nvSpPr>
        <p:spPr bwMode="auto">
          <a:xfrm>
            <a:off x="1042988" y="0"/>
            <a:ext cx="7499350" cy="8509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effectLst/>
              </a:rPr>
              <a:t>Способ использования файла</a:t>
            </a:r>
          </a:p>
        </p:txBody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>
          <a:xfrm>
            <a:off x="1042988" y="765175"/>
            <a:ext cx="8101012" cy="5876925"/>
          </a:xfrm>
        </p:spPr>
        <p:txBody>
          <a:bodyPr/>
          <a:lstStyle/>
          <a:p>
            <a:pPr marL="0" indent="0">
              <a:buFont typeface="Wingdings 2" pitchFamily="18" charset="2"/>
              <a:buNone/>
              <a:tabLst>
                <a:tab pos="812800" algn="l"/>
              </a:tabLst>
            </a:pPr>
            <a:r>
              <a:rPr lang="ru-RU" sz="2200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-	 открыть существующий файл для чтения;</a:t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- 	создать новый файл для записи (если файл с указанным 	именем существует, то он будет переписан);</a:t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- 	дополнить файл (открыть существующий файл для записи 	информации, начиная с конца файла, или создать файл, 	если он не существует);</a:t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r+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- 	открыть существующий файл для чтения и записи;</a:t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22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- 	создать новый файл для чтения и записи;</a:t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2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- 	дополнить или создать файл с возможностью чтения и 	записи;</a:t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rb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- 	открыть двоичный файл для чтения;</a:t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wb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-	создать двоичный файл для записи;</a:t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аb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- 	дополнить двоичный файл;</a:t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r+b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-	открыть двоичный файл для чтения и записи;</a:t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w+b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-	создать двоичный файл для чтения и записи;</a:t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а+b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-	дополнить двоичный файл с предоставлением 	возможности чтения и записи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 bwMode="auto">
          <a:xfrm>
            <a:off x="1042988" y="0"/>
            <a:ext cx="7499350" cy="7778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effectLst/>
              </a:rPr>
              <a:t>Способ использования файла</a:t>
            </a:r>
          </a:p>
        </p:txBody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>
          <a:xfrm>
            <a:off x="1187450" y="765175"/>
            <a:ext cx="7499350" cy="5184775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i="1" smtClean="0">
                <a:solidFill>
                  <a:srgbClr val="0000FF"/>
                </a:solidFill>
                <a:latin typeface="Times New Roman" pitchFamily="18" charset="0"/>
              </a:rPr>
              <a:t>rt</a:t>
            </a:r>
            <a:r>
              <a:rPr lang="ru-RU" sz="2200" smtClean="0">
                <a:latin typeface="Times New Roman" pitchFamily="18" charset="0"/>
              </a:rPr>
              <a:t> -	открыть текстовой файл для чтения;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i="1" smtClean="0">
                <a:solidFill>
                  <a:srgbClr val="0000FF"/>
                </a:solidFill>
                <a:latin typeface="Times New Roman" pitchFamily="18" charset="0"/>
              </a:rPr>
              <a:t>wt</a:t>
            </a:r>
            <a:r>
              <a:rPr lang="ru-RU" sz="2200" smtClean="0">
                <a:latin typeface="Times New Roman" pitchFamily="18" charset="0"/>
              </a:rPr>
              <a:t> -	создать текстовый файл для записи;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i="1" smtClean="0">
                <a:solidFill>
                  <a:srgbClr val="0000FF"/>
                </a:solidFill>
                <a:latin typeface="Times New Roman" pitchFamily="18" charset="0"/>
              </a:rPr>
              <a:t>at</a:t>
            </a:r>
            <a:r>
              <a:rPr lang="ru-RU" sz="2200" smtClean="0">
                <a:latin typeface="Times New Roman" pitchFamily="18" charset="0"/>
              </a:rPr>
              <a:t> - 	дополнить текстовый файл;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i="1" smtClean="0">
                <a:solidFill>
                  <a:srgbClr val="0000FF"/>
                </a:solidFill>
                <a:latin typeface="Times New Roman" pitchFamily="18" charset="0"/>
              </a:rPr>
              <a:t>r+t</a:t>
            </a:r>
            <a:r>
              <a:rPr lang="ru-RU" sz="2200" smtClean="0">
                <a:latin typeface="Times New Roman" pitchFamily="18" charset="0"/>
              </a:rPr>
              <a:t> - 	открыть текстовой файл для чтения и записи;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i="1" smtClean="0">
                <a:solidFill>
                  <a:srgbClr val="0000FF"/>
                </a:solidFill>
                <a:latin typeface="Times New Roman" pitchFamily="18" charset="0"/>
              </a:rPr>
              <a:t>w+t</a:t>
            </a:r>
            <a:r>
              <a:rPr lang="ru-RU" sz="2200" i="1" smtClean="0">
                <a:latin typeface="Times New Roman" pitchFamily="18" charset="0"/>
              </a:rPr>
              <a:t> </a:t>
            </a:r>
            <a:r>
              <a:rPr lang="ru-RU" sz="2200" smtClean="0">
                <a:latin typeface="Times New Roman" pitchFamily="18" charset="0"/>
              </a:rPr>
              <a:t>- 	создать текстовый файл для чтения и записи;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i="1" smtClean="0">
                <a:solidFill>
                  <a:srgbClr val="0000FF"/>
                </a:solidFill>
                <a:latin typeface="Times New Roman" pitchFamily="18" charset="0"/>
              </a:rPr>
              <a:t>a+t</a:t>
            </a:r>
            <a:r>
              <a:rPr lang="ru-RU" sz="2200" i="1" smtClean="0">
                <a:latin typeface="Times New Roman" pitchFamily="18" charset="0"/>
              </a:rPr>
              <a:t> </a:t>
            </a:r>
            <a:r>
              <a:rPr lang="ru-RU" sz="2200" smtClean="0">
                <a:latin typeface="Times New Roman" pitchFamily="18" charset="0"/>
              </a:rPr>
              <a:t>- 	дополнить текстовый файл с предоставлением 	возможности записи и чтения.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Строки вида </a:t>
            </a:r>
            <a:r>
              <a:rPr lang="ru-RU" sz="2200" i="1" smtClean="0">
                <a:solidFill>
                  <a:srgbClr val="0000FF"/>
                </a:solidFill>
                <a:latin typeface="Times New Roman" pitchFamily="18" charset="0"/>
              </a:rPr>
              <a:t>r+b</a:t>
            </a:r>
            <a:r>
              <a:rPr lang="ru-RU" sz="2200" smtClean="0">
                <a:latin typeface="Times New Roman" pitchFamily="18" charset="0"/>
              </a:rPr>
              <a:t> можно записывать и в другой форме: </a:t>
            </a:r>
            <a:r>
              <a:rPr lang="ru-RU" sz="2200" i="1" smtClean="0">
                <a:solidFill>
                  <a:srgbClr val="0000FF"/>
                </a:solidFill>
                <a:latin typeface="Times New Roman" pitchFamily="18" charset="0"/>
              </a:rPr>
              <a:t>rb+</a:t>
            </a:r>
            <a:r>
              <a:rPr lang="ru-RU" sz="2200" i="1" smtClean="0"/>
              <a:t> </a:t>
            </a:r>
            <a:endParaRPr lang="ru-RU" sz="2200" i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en-US" sz="22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Если режим </a:t>
            </a:r>
            <a:r>
              <a:rPr lang="ru-RU" sz="2200" smtClean="0">
                <a:solidFill>
                  <a:srgbClr val="0000FF"/>
                </a:solidFill>
                <a:latin typeface="Times New Roman" pitchFamily="18" charset="0"/>
              </a:rPr>
              <a:t>t</a:t>
            </a:r>
            <a:r>
              <a:rPr lang="ru-RU" sz="2200" smtClean="0">
                <a:latin typeface="Times New Roman" pitchFamily="18" charset="0"/>
              </a:rPr>
              <a:t> или </a:t>
            </a:r>
            <a:r>
              <a:rPr lang="ru-RU" sz="2200" smtClean="0">
                <a:solidFill>
                  <a:srgbClr val="0000FF"/>
                </a:solidFill>
                <a:latin typeface="Times New Roman" pitchFamily="18" charset="0"/>
              </a:rPr>
              <a:t>b</a:t>
            </a:r>
            <a:r>
              <a:rPr lang="ru-RU" sz="2200" smtClean="0">
                <a:latin typeface="Times New Roman" pitchFamily="18" charset="0"/>
              </a:rPr>
              <a:t> не задан, то он определяется значением глобальной переменной </a:t>
            </a:r>
            <a:r>
              <a:rPr lang="ru-RU" sz="2200" smtClean="0">
                <a:solidFill>
                  <a:srgbClr val="0000FF"/>
                </a:solidFill>
                <a:latin typeface="Times New Roman" pitchFamily="18" charset="0"/>
              </a:rPr>
              <a:t>_fmode</a:t>
            </a:r>
            <a:r>
              <a:rPr lang="ru-RU" sz="2200" smtClean="0">
                <a:latin typeface="Times New Roman" pitchFamily="18" charset="0"/>
              </a:rPr>
              <a:t>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Если  _fmode=0_BINARY, то файлы открываются в двоичном режиме, а если _fmode = 0_TEXT - в текстовом режиме.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Константы 0_BINARY и 0_ТЕXТ определены в файле </a:t>
            </a:r>
            <a:r>
              <a:rPr lang="en-US" sz="2200" smtClean="0">
                <a:latin typeface="Times New Roman" pitchFamily="18" charset="0"/>
              </a:rPr>
              <a:t>&lt;</a:t>
            </a:r>
            <a:r>
              <a:rPr lang="ru-RU" sz="2200" i="1" smtClean="0">
                <a:solidFill>
                  <a:srgbClr val="0000FF"/>
                </a:solidFill>
                <a:latin typeface="Times New Roman" pitchFamily="18" charset="0"/>
              </a:rPr>
              <a:t>fcntl.h</a:t>
            </a:r>
            <a:r>
              <a:rPr lang="en-US" sz="2200" smtClean="0">
                <a:solidFill>
                  <a:srgbClr val="0000FF"/>
                </a:solidFill>
                <a:latin typeface="Times New Roman" pitchFamily="18" charset="0"/>
              </a:rPr>
              <a:t>&gt;</a:t>
            </a:r>
            <a:r>
              <a:rPr lang="ru-RU" sz="2200" smtClean="0">
                <a:latin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/>
          </p:cNvSpPr>
          <p:nvPr>
            <p:ph type="title"/>
          </p:nvPr>
        </p:nvSpPr>
        <p:spPr bwMode="auto">
          <a:xfrm>
            <a:off x="1042988" y="0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effectLst/>
                <a:latin typeface="Times New Roman" pitchFamily="18" charset="0"/>
              </a:rPr>
              <a:t>Функция </a:t>
            </a:r>
            <a:r>
              <a:rPr lang="en-US" sz="3200" smtClean="0">
                <a:effectLst/>
                <a:latin typeface="Times New Roman" pitchFamily="18" charset="0"/>
              </a:rPr>
              <a:t>fclose()</a:t>
            </a:r>
            <a:endParaRPr lang="ru-RU" sz="3200" smtClean="0">
              <a:effectLst/>
              <a:latin typeface="Times New Roman" pitchFamily="18" charset="0"/>
            </a:endParaRPr>
          </a:p>
        </p:txBody>
      </p:sp>
      <p:sp>
        <p:nvSpPr>
          <p:cNvPr id="38914" name="Rectangle 3"/>
          <p:cNvSpPr>
            <a:spLocks noGrp="1"/>
          </p:cNvSpPr>
          <p:nvPr>
            <p:ph type="body" idx="1"/>
          </p:nvPr>
        </p:nvSpPr>
        <p:spPr>
          <a:xfrm>
            <a:off x="971550" y="981075"/>
            <a:ext cx="7499350" cy="48006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После окончания работы с файлом он должен быть закрыт. Это делается с помощью библиотечной функции 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</a:rPr>
              <a:t>fclose( )</a:t>
            </a:r>
            <a:r>
              <a:rPr lang="ru-RU" sz="2400" smtClean="0">
                <a:latin typeface="Times New Roman" pitchFamily="18" charset="0"/>
              </a:rPr>
              <a:t>.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Прототип</a:t>
            </a:r>
            <a:r>
              <a:rPr lang="en-US" sz="2400" smtClean="0">
                <a:latin typeface="Times New Roman" pitchFamily="18" charset="0"/>
              </a:rPr>
              <a:t>:</a:t>
            </a:r>
            <a:r>
              <a:rPr lang="ru-RU" sz="2400" smtClean="0">
                <a:latin typeface="Times New Roman" pitchFamily="18" charset="0"/>
              </a:rPr>
              <a:t> </a:t>
            </a:r>
            <a:r>
              <a:rPr lang="ru-RU" sz="2400" smtClean="0">
                <a:solidFill>
                  <a:srgbClr val="FF0066"/>
                </a:solidFill>
                <a:latin typeface="Times New Roman" pitchFamily="18" charset="0"/>
              </a:rPr>
              <a:t> </a:t>
            </a:r>
            <a:r>
              <a:rPr lang="ru-RU" sz="2400" smtClean="0">
                <a:solidFill>
                  <a:schemeClr val="tx2"/>
                </a:solidFill>
                <a:latin typeface="Times New Roman" pitchFamily="18" charset="0"/>
              </a:rPr>
              <a:t>int fclose(FILE *fp);</a:t>
            </a:r>
            <a:r>
              <a:rPr lang="ru-RU" sz="2400" smtClean="0">
                <a:latin typeface="Times New Roman" pitchFamily="18" charset="0"/>
              </a:rPr>
              <a:t> </a:t>
            </a:r>
            <a:endParaRPr lang="ru-RU" sz="2400" smtClean="0">
              <a:solidFill>
                <a:srgbClr val="FF0066"/>
              </a:solidFill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При успешном завершении операции функция fclose( ) возвращает значение ноль. </a:t>
            </a:r>
            <a:endParaRPr lang="en-US" sz="240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Любое другое значение свидетельствует об ошибке. </a:t>
            </a:r>
          </a:p>
          <a:p>
            <a:pPr>
              <a:buFont typeface="Wingdings 2" pitchFamily="18" charset="2"/>
              <a:buNone/>
            </a:pP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9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9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/>
          </p:cNvSpPr>
          <p:nvPr>
            <p:ph type="title"/>
          </p:nvPr>
        </p:nvSpPr>
        <p:spPr bwMode="auto">
          <a:xfrm>
            <a:off x="1435100" y="274638"/>
            <a:ext cx="7499350" cy="63341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effectLst/>
              </a:rPr>
              <a:t>Буферизация</a:t>
            </a:r>
          </a:p>
        </p:txBody>
      </p:sp>
      <p:sp>
        <p:nvSpPr>
          <p:cNvPr id="40962" name="Rectangle 3"/>
          <p:cNvSpPr>
            <a:spLocks noGrp="1"/>
          </p:cNvSpPr>
          <p:nvPr>
            <p:ph type="body" idx="1"/>
          </p:nvPr>
        </p:nvSpPr>
        <p:spPr>
          <a:xfrm>
            <a:off x="1187450" y="1052513"/>
            <a:ext cx="7499350" cy="4800600"/>
          </a:xfrm>
        </p:spPr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Функции fopen( ) и fclose( ) работают с файлами с "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</a:rPr>
              <a:t>буферизацией</a:t>
            </a:r>
            <a:r>
              <a:rPr lang="ru-RU" sz="2400" smtClean="0">
                <a:latin typeface="Times New Roman" pitchFamily="18" charset="0"/>
              </a:rPr>
              <a:t>".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Под буферизацией мы понимаем, что вводимые и выводимые данные запоминаются во временной области памяти, называемой буфером. Если буфер заполнился, содержимое его передается в файл</a:t>
            </a:r>
            <a:r>
              <a:rPr lang="en-US" sz="2400" smtClean="0">
                <a:latin typeface="Times New Roman" pitchFamily="18" charset="0"/>
              </a:rPr>
              <a:t> (</a:t>
            </a:r>
            <a:r>
              <a:rPr lang="ru-RU" sz="2400" smtClean="0">
                <a:latin typeface="Times New Roman" pitchFamily="18" charset="0"/>
              </a:rPr>
              <a:t>или затирается), и процесс буферизации начинается снова.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Одна из основных задач fclose( ) заключается в том, чтобы освободить любые частично заполненные буферы при закрытии файла.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/>
          </p:cNvSpPr>
          <p:nvPr>
            <p:ph type="title"/>
          </p:nvPr>
        </p:nvSpPr>
        <p:spPr bwMode="auto">
          <a:xfrm>
            <a:off x="1116013" y="0"/>
            <a:ext cx="7499350" cy="90805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effectLst/>
              </a:rPr>
              <a:t>Функция </a:t>
            </a:r>
            <a:r>
              <a:rPr lang="en-US" sz="3200" smtClean="0">
                <a:effectLst/>
                <a:latin typeface="Corbel" pitchFamily="34" charset="0"/>
              </a:rPr>
              <a:t>fflush()</a:t>
            </a:r>
            <a:endParaRPr lang="ru-RU" sz="3200" smtClean="0">
              <a:effectLst/>
            </a:endParaRPr>
          </a:p>
        </p:txBody>
      </p:sp>
      <p:sp>
        <p:nvSpPr>
          <p:cNvPr id="43010" name="Rectangle 3"/>
          <p:cNvSpPr>
            <a:spLocks noGrp="1"/>
          </p:cNvSpPr>
          <p:nvPr>
            <p:ph type="body" idx="1"/>
          </p:nvPr>
        </p:nvSpPr>
        <p:spPr>
          <a:xfrm>
            <a:off x="827088" y="981075"/>
            <a:ext cx="7921625" cy="4800600"/>
          </a:xfrm>
        </p:spPr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Если заданный файл открыт для вывода, то содержимое буфера, записывается в него. Если файл открыт для ввода, то функция 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</a:rPr>
              <a:t>fflush</a:t>
            </a:r>
            <a:r>
              <a:rPr lang="ru-RU" sz="2400" smtClean="0">
                <a:latin typeface="Times New Roman" pitchFamily="18" charset="0"/>
              </a:rPr>
              <a:t> очищает содержимое буфера. После вызова функции файл остается открытым.</a:t>
            </a:r>
            <a:endParaRPr lang="en-US" sz="240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Прототип</a:t>
            </a:r>
            <a:r>
              <a:rPr lang="en-US" sz="2400" smtClean="0">
                <a:latin typeface="Times New Roman" pitchFamily="18" charset="0"/>
              </a:rPr>
              <a:t>:</a:t>
            </a:r>
            <a:r>
              <a:rPr lang="ru-RU" sz="2400" smtClean="0">
                <a:latin typeface="Times New Roman" pitchFamily="18" charset="0"/>
              </a:rPr>
              <a:t> </a:t>
            </a:r>
            <a:r>
              <a:rPr lang="ru-RU" sz="2400" smtClean="0">
                <a:solidFill>
                  <a:schemeClr val="tx2"/>
                </a:solidFill>
                <a:latin typeface="Times New Roman" pitchFamily="18" charset="0"/>
              </a:rPr>
              <a:t>int f</a:t>
            </a:r>
            <a:r>
              <a:rPr lang="en-US" sz="2400" smtClean="0">
                <a:solidFill>
                  <a:schemeClr val="tx2"/>
                </a:solidFill>
                <a:latin typeface="Times New Roman" pitchFamily="18" charset="0"/>
              </a:rPr>
              <a:t>flush</a:t>
            </a:r>
            <a:r>
              <a:rPr lang="ru-RU" sz="2400" smtClean="0">
                <a:solidFill>
                  <a:schemeClr val="tx2"/>
                </a:solidFill>
                <a:latin typeface="Times New Roman" pitchFamily="18" charset="0"/>
              </a:rPr>
              <a:t>(FILE *fp);</a:t>
            </a:r>
            <a:r>
              <a:rPr lang="ru-RU" sz="2400" smtClean="0">
                <a:latin typeface="Times New Roman" pitchFamily="18" charset="0"/>
              </a:rPr>
              <a:t> </a:t>
            </a:r>
            <a:endParaRPr lang="ru-RU" sz="2400" smtClean="0">
              <a:solidFill>
                <a:srgbClr val="FF0066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Функция fflush возвращает 0, если буфер успешно обновлен. Это же значение возвращается, когда файл открыт только для чтения. В случае возникновения ошибки возвращается значение EOF (</a:t>
            </a:r>
            <a:r>
              <a:rPr lang="ru-RU" sz="2400" smtClean="0">
                <a:latin typeface="Times New Roman" pitchFamily="18" charset="0"/>
                <a:sym typeface="Symbol" pitchFamily="18" charset="2"/>
              </a:rPr>
              <a:t></a:t>
            </a:r>
            <a:r>
              <a:rPr lang="ru-RU" sz="2400" smtClean="0">
                <a:latin typeface="Times New Roman" pitchFamily="18" charset="0"/>
              </a:rPr>
              <a:t>1).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Буферы автоматически обновляются, когда они полны, когда файл закрывается или произошло нормальное окончание работы программы без закрытия файла.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/>
          </p:cNvSpPr>
          <p:nvPr>
            <p:ph type="title"/>
          </p:nvPr>
        </p:nvSpPr>
        <p:spPr bwMode="auto">
          <a:xfrm>
            <a:off x="971550" y="260350"/>
            <a:ext cx="7499350" cy="7778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effectLst/>
              </a:rPr>
              <a:t>Функция </a:t>
            </a:r>
            <a:r>
              <a:rPr lang="en-US" sz="3200" smtClean="0">
                <a:effectLst/>
                <a:latin typeface="Corbel" pitchFamily="34" charset="0"/>
              </a:rPr>
              <a:t>fflush()</a:t>
            </a:r>
            <a:endParaRPr lang="ru-RU" sz="3200" smtClean="0">
              <a:effectLst/>
            </a:endParaRPr>
          </a:p>
        </p:txBody>
      </p:sp>
      <p:sp>
        <p:nvSpPr>
          <p:cNvPr id="45058" name="Rectangle 3"/>
          <p:cNvSpPr>
            <a:spLocks noGrp="1"/>
          </p:cNvSpPr>
          <p:nvPr>
            <p:ph type="body" idx="1"/>
          </p:nvPr>
        </p:nvSpPr>
        <p:spPr>
          <a:xfrm>
            <a:off x="1258888" y="1125538"/>
            <a:ext cx="7499350" cy="4800600"/>
          </a:xfrm>
        </p:spPr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Например, способ освобождения от нежелательных символов во входном файле: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printf("Введите возраст");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scanf("%d", &amp;age);    /*получение возраста*/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printf("Введите размер обуви:");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fflush(stdin);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scanf("%d", &amp;shoesize);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220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Отмена буферизации канала stdout: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200" b="1" smtClean="0">
                <a:latin typeface="Courier New" pitchFamily="49" charset="0"/>
              </a:rPr>
              <a:t>setbuf(stdout, NULL);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Канал вывода сообщений об ошибках stderr не буферизован, поэтому выдаваемые в него сообщения печатаются немедленно.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0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0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0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0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50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50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042988" y="260350"/>
            <a:ext cx="7499350" cy="633413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solidFill>
                  <a:schemeClr val="tx2"/>
                </a:solidFill>
                <a:effectLst/>
                <a:latin typeface="Times New Roman" pitchFamily="18" charset="0"/>
              </a:rPr>
              <a:t>Функция fprintf( )</a:t>
            </a:r>
          </a:p>
        </p:txBody>
      </p:sp>
      <p:sp>
        <p:nvSpPr>
          <p:cNvPr id="47106" name="Rectangle 3"/>
          <p:cNvSpPr>
            <a:spLocks noGrp="1"/>
          </p:cNvSpPr>
          <p:nvPr>
            <p:ph type="body" idx="4294967295"/>
          </p:nvPr>
        </p:nvSpPr>
        <p:spPr>
          <a:xfrm>
            <a:off x="971550" y="1196975"/>
            <a:ext cx="7921625" cy="48006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Функция 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</a:rPr>
              <a:t>fprintf( )</a:t>
            </a:r>
            <a:r>
              <a:rPr lang="ru-RU" sz="2400" smtClean="0">
                <a:latin typeface="Times New Roman" pitchFamily="18" charset="0"/>
              </a:rPr>
              <a:t> выполняет те же действия, что и функция printf( ), но работает с файлом</a:t>
            </a:r>
            <a:r>
              <a:rPr lang="en-US" sz="2400" smtClean="0">
                <a:latin typeface="Times New Roman" pitchFamily="18" charset="0"/>
              </a:rPr>
              <a:t>. 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Прототип</a:t>
            </a:r>
            <a:r>
              <a:rPr lang="en-US" sz="2400" smtClean="0">
                <a:latin typeface="Times New Roman" pitchFamily="18" charset="0"/>
              </a:rPr>
              <a:t>:</a:t>
            </a:r>
            <a:r>
              <a:rPr lang="ru-RU" sz="2400" smtClean="0">
                <a:latin typeface="Times New Roman" pitchFamily="18" charset="0"/>
              </a:rPr>
              <a:t> </a:t>
            </a:r>
            <a:r>
              <a:rPr lang="ru-RU" sz="2400" smtClean="0">
                <a:solidFill>
                  <a:schemeClr val="tx2"/>
                </a:solidFill>
                <a:latin typeface="Times New Roman" pitchFamily="18" charset="0"/>
              </a:rPr>
              <a:t>int fprintf(FILE *</a:t>
            </a:r>
            <a:r>
              <a:rPr lang="en-US" sz="2400" smtClean="0">
                <a:solidFill>
                  <a:schemeClr val="tx2"/>
                </a:solidFill>
                <a:latin typeface="Times New Roman" pitchFamily="18" charset="0"/>
              </a:rPr>
              <a:t>fp</a:t>
            </a:r>
            <a:r>
              <a:rPr lang="ru-RU" sz="2400" smtClean="0">
                <a:solidFill>
                  <a:schemeClr val="tx2"/>
                </a:solidFill>
                <a:latin typeface="Times New Roman" pitchFamily="18" charset="0"/>
              </a:rPr>
              <a:t>, const char *format, ...);</a:t>
            </a:r>
            <a:r>
              <a:rPr lang="ru-RU" sz="2400" smtClean="0">
                <a:latin typeface="Times New Roman" pitchFamily="18" charset="0"/>
              </a:rPr>
              <a:t> 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В качестве первого параметра задается указатель на переменную файлового типа. 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Возвращаемое значение равно количеству реально выведенных символов. Если при выводе возникла ошибка, возвращается отрицательное число. 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Пример: </a:t>
            </a:r>
          </a:p>
          <a:p>
            <a:pPr>
              <a:buFont typeface="Wingdings 2" pitchFamily="18" charset="2"/>
              <a:buNone/>
            </a:pPr>
            <a:r>
              <a:rPr lang="ru-RU" sz="2400" b="1" smtClean="0">
                <a:latin typeface="Courier New" pitchFamily="49" charset="0"/>
              </a:rPr>
              <a:t>fprintf(fp, "%х", а);</a:t>
            </a:r>
            <a:r>
              <a:rPr lang="ru-RU" sz="2400" b="1" smtClean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7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7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971550" y="260350"/>
            <a:ext cx="7499350" cy="633413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effectLst/>
              </a:rPr>
              <a:t>Функция fscanf( )</a:t>
            </a:r>
          </a:p>
        </p:txBody>
      </p:sp>
      <p:sp>
        <p:nvSpPr>
          <p:cNvPr id="49154" name="Rectangle 3"/>
          <p:cNvSpPr>
            <a:spLocks noGrp="1"/>
          </p:cNvSpPr>
          <p:nvPr>
            <p:ph type="body" idx="4294967295"/>
          </p:nvPr>
        </p:nvSpPr>
        <p:spPr>
          <a:xfrm>
            <a:off x="1042988" y="908050"/>
            <a:ext cx="8101012" cy="4800600"/>
          </a:xfrm>
        </p:spPr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Функция 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</a:rPr>
              <a:t>fscanf( )</a:t>
            </a:r>
            <a:r>
              <a:rPr lang="ru-RU" sz="2400" smtClean="0">
                <a:latin typeface="Times New Roman" pitchFamily="18" charset="0"/>
              </a:rPr>
              <a:t> выполняет те же действия, что и функция scanf(), но работает с файлом.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В качестве первого параметра задается указатель на переменную файлового типа. </a:t>
            </a:r>
            <a:endParaRPr lang="en-US" sz="240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Прототип</a:t>
            </a:r>
            <a:r>
              <a:rPr lang="en-US" sz="2400" smtClean="0">
                <a:latin typeface="Times New Roman" pitchFamily="18" charset="0"/>
              </a:rPr>
              <a:t>: </a:t>
            </a:r>
            <a:r>
              <a:rPr lang="ru-RU" sz="2400" smtClean="0">
                <a:solidFill>
                  <a:schemeClr val="tx2"/>
                </a:solidFill>
                <a:latin typeface="Times New Roman" pitchFamily="18" charset="0"/>
              </a:rPr>
              <a:t>int fscanf(FILE *fp, char *format,...) </a:t>
            </a:r>
            <a:endParaRPr lang="en-US" sz="2400" smtClean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Возвращает количество считанных параметров. </a:t>
            </a:r>
            <a:endParaRPr lang="en-US" sz="240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При попытке считывания конца файла возвращается значение EOF. </a:t>
            </a:r>
            <a:endParaRPr lang="en-US" sz="240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Пример: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smtClean="0">
                <a:latin typeface="Courier New" pitchFamily="49" charset="0"/>
                <a:cs typeface="Courier New" pitchFamily="49" charset="0"/>
              </a:rPr>
              <a:t>fscanf(fp, "</a:t>
            </a:r>
            <a:r>
              <a:rPr lang="en-US" sz="2400" b="1" i="1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=</a:t>
            </a:r>
            <a:r>
              <a:rPr lang="ru-RU" sz="2400" b="1" smtClean="0">
                <a:latin typeface="Courier New" pitchFamily="49" charset="0"/>
                <a:cs typeface="Courier New" pitchFamily="49" charset="0"/>
              </a:rPr>
              <a:t> %х", &amp;a);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24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91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91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435100" y="274638"/>
            <a:ext cx="7499350" cy="633412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effectLst/>
              </a:rPr>
              <a:t>Пример</a:t>
            </a:r>
          </a:p>
        </p:txBody>
      </p:sp>
      <p:sp>
        <p:nvSpPr>
          <p:cNvPr id="51202" name="Rectangle 3"/>
          <p:cNvSpPr>
            <a:spLocks noGrp="1"/>
          </p:cNvSpPr>
          <p:nvPr>
            <p:ph type="body" idx="4294967295"/>
          </p:nvPr>
        </p:nvSpPr>
        <p:spPr>
          <a:xfrm>
            <a:off x="1116013" y="981075"/>
            <a:ext cx="7848600" cy="4800600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#include &lt;stdio.h&gt;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int 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main( ) {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FILE *fi;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int age;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fi=fopen("</a:t>
            </a: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input.txt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","r"); /* считывание */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fscanf(fi,"%d",&amp;age);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fclose(fi);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fi=fopen("</a:t>
            </a: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output.txt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", "a"); /*дополнение*</a:t>
            </a: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/</a:t>
            </a:r>
            <a:endParaRPr lang="ru-RU" sz="2000" b="1" smtClean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fprintf(fi,"Data is %d.\n",age); 			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fclose(fi);</a:t>
            </a:r>
            <a:endParaRPr lang="en-US" sz="2000" b="1" smtClean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	return 0;</a:t>
            </a:r>
            <a:endParaRPr lang="ru-RU" sz="2000" b="1" smtClean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}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0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0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/>
          </p:cNvSpPr>
          <p:nvPr>
            <p:ph type="title"/>
          </p:nvPr>
        </p:nvSpPr>
        <p:spPr bwMode="auto">
          <a:xfrm>
            <a:off x="1116013" y="260350"/>
            <a:ext cx="7499350" cy="865188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effectLst/>
                <a:latin typeface="Times New Roman" pitchFamily="18" charset="0"/>
              </a:rPr>
              <a:t>Функция</a:t>
            </a:r>
            <a:r>
              <a:rPr lang="en-US" sz="3200" smtClean="0">
                <a:effectLst/>
                <a:latin typeface="Times New Roman" pitchFamily="18" charset="0"/>
              </a:rPr>
              <a:t> putchar()</a:t>
            </a:r>
            <a:endParaRPr lang="ru-RU" sz="3200" smtClean="0">
              <a:effectLst/>
              <a:latin typeface="Times New Roman" pitchFamily="18" charset="0"/>
            </a:endParaRPr>
          </a:p>
        </p:txBody>
      </p:sp>
      <p:sp>
        <p:nvSpPr>
          <p:cNvPr id="53250" name="Rectangle 3"/>
          <p:cNvSpPr>
            <a:spLocks noGrp="1"/>
          </p:cNvSpPr>
          <p:nvPr>
            <p:ph type="body" idx="1"/>
          </p:nvPr>
        </p:nvSpPr>
        <p:spPr>
          <a:xfrm>
            <a:off x="1042988" y="1125538"/>
            <a:ext cx="7921625" cy="48006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Функция putchar( ) получает один символ, поступающий из программы, и пересылает его для вывода на экран. 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Прототип: </a:t>
            </a:r>
            <a:r>
              <a:rPr lang="ru-RU" sz="2400" smtClean="0">
                <a:solidFill>
                  <a:schemeClr val="tx2"/>
                </a:solidFill>
                <a:latin typeface="Times New Roman" pitchFamily="18" charset="0"/>
              </a:rPr>
              <a:t>int putchar (int character)</a:t>
            </a:r>
            <a:r>
              <a:rPr lang="en-US" sz="2400" smtClean="0">
                <a:solidFill>
                  <a:schemeClr val="tx2"/>
                </a:solidFill>
                <a:latin typeface="Times New Roman" pitchFamily="18" charset="0"/>
              </a:rPr>
              <a:t>;</a:t>
            </a:r>
            <a:r>
              <a:rPr lang="ru-RU" sz="2400" smtClean="0">
                <a:latin typeface="Times New Roman" pitchFamily="18" charset="0"/>
              </a:rPr>
              <a:t> </a:t>
            </a:r>
            <a:endParaRPr lang="en-US" sz="240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Возвращает записанный символ. 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В случае ошибки возвращается значение EOF.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000125" y="142875"/>
            <a:ext cx="8385175" cy="881063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Times New Roman" pitchFamily="18" charset="0"/>
              </a:rPr>
              <a:t>Файлы</a:t>
            </a:r>
          </a:p>
        </p:txBody>
      </p:sp>
      <p:sp>
        <p:nvSpPr>
          <p:cNvPr id="18434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1000125" y="857250"/>
            <a:ext cx="8007350" cy="5715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</a:rPr>
              <a:t>Файлом называют способ хранения информации на физическом устройстве. Файл - это понятие, которое применимо ко всему - от файла на диске до терминала.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</a:rPr>
              <a:t>	Файл представляется потоком байтов.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</a:rPr>
              <a:t> В языке Си отсутствуют операторы для работы с файлами. Все необходимые действия выполняются с помощью функций, включенных в стандартную библиотеку</a:t>
            </a:r>
            <a:r>
              <a:rPr lang="en-US" sz="2400" smtClean="0">
                <a:latin typeface="Times New Roman" pitchFamily="18" charset="0"/>
              </a:rPr>
              <a:t> &lt;</a:t>
            </a:r>
            <a:r>
              <a:rPr lang="en-US" sz="2400" smtClean="0">
                <a:solidFill>
                  <a:srgbClr val="0000FF"/>
                </a:solidFill>
                <a:latin typeface="Times New Roman" pitchFamily="18" charset="0"/>
              </a:rPr>
              <a:t>stdio.h</a:t>
            </a:r>
            <a:r>
              <a:rPr lang="en-US" sz="2400" smtClean="0">
                <a:latin typeface="Times New Roman" pitchFamily="18" charset="0"/>
              </a:rPr>
              <a:t>&gt;</a:t>
            </a:r>
            <a:r>
              <a:rPr lang="ru-RU" sz="2400" smtClean="0">
                <a:latin typeface="Times New Roman" pitchFamily="18" charset="0"/>
              </a:rPr>
              <a:t>. Они позволяют работать с различными устройствами, такими, как диски, принтер, коммуникационные каналы и т.д.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</a:rPr>
              <a:t>В Си существует два типа файлов: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</a:rPr>
              <a:t>текстовые</a:t>
            </a:r>
            <a:r>
              <a:rPr lang="ru-RU" sz="2400" smtClean="0">
                <a:latin typeface="Times New Roman" pitchFamily="18" charset="0"/>
              </a:rPr>
              <a:t> (text) и 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</a:rPr>
              <a:t>двоичные</a:t>
            </a:r>
            <a:r>
              <a:rPr lang="ru-RU" sz="2400" smtClean="0">
                <a:latin typeface="Times New Roman" pitchFamily="18" charset="0"/>
              </a:rPr>
              <a:t> (binary).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/>
          </p:cNvSpPr>
          <p:nvPr>
            <p:ph type="title"/>
          </p:nvPr>
        </p:nvSpPr>
        <p:spPr bwMode="auto">
          <a:xfrm>
            <a:off x="1331913" y="0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solidFill>
                  <a:schemeClr val="tx2"/>
                </a:solidFill>
                <a:effectLst/>
              </a:rPr>
              <a:t>Функция getchar( )</a:t>
            </a:r>
          </a:p>
        </p:txBody>
      </p:sp>
      <p:sp>
        <p:nvSpPr>
          <p:cNvPr id="55298" name="Rectangle 3"/>
          <p:cNvSpPr>
            <a:spLocks noGrp="1"/>
          </p:cNvSpPr>
          <p:nvPr>
            <p:ph type="body" idx="1"/>
          </p:nvPr>
        </p:nvSpPr>
        <p:spPr>
          <a:xfrm>
            <a:off x="1187450" y="981075"/>
            <a:ext cx="7499350" cy="5184775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Функция getchar( ) получает один символ, поступающий с клавиатуры, и передает  его выполняющейся в данный момент программе.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Прототип</a:t>
            </a:r>
            <a:r>
              <a:rPr lang="en-US" sz="2200" smtClean="0">
                <a:latin typeface="Times New Roman" pitchFamily="18" charset="0"/>
              </a:rPr>
              <a:t>:</a:t>
            </a:r>
            <a:r>
              <a:rPr lang="ru-RU" sz="2200" smtClean="0">
                <a:latin typeface="Times New Roman" pitchFamily="18" charset="0"/>
              </a:rPr>
              <a:t> </a:t>
            </a:r>
            <a:r>
              <a:rPr lang="ru-RU" sz="2200" smtClean="0">
                <a:solidFill>
                  <a:schemeClr val="tx2"/>
                </a:solidFill>
                <a:latin typeface="Times New Roman" pitchFamily="18" charset="0"/>
              </a:rPr>
              <a:t>int getchar(void);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При успешном завершении функция getchar() возвращает считанный символ после предварительного преобразования его в целое без расширения знака. При возникновении ситуации EOF или при ошибке она возвращает EOF. </a:t>
            </a:r>
            <a:endParaRPr lang="ru-RU" sz="2200" smtClean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 Программы принимает один символ с клавиатуры и выводит его на экран: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#include &lt;stdio.h&gt;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int </a:t>
            </a: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main( ) {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n-US" sz="18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	int</a:t>
            </a: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 ch;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ch=getchar( );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putchar(ch); </a:t>
            </a:r>
            <a:endParaRPr lang="en-US" sz="1800" b="1" smtClean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	return 0;</a:t>
            </a:r>
            <a:endParaRPr lang="ru-RU" sz="1800" b="1" smtClean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2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2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2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2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2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2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2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2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52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52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52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52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52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52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52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52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52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52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52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2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/>
          </p:cNvSpPr>
          <p:nvPr>
            <p:ph type="title"/>
          </p:nvPr>
        </p:nvSpPr>
        <p:spPr bwMode="auto">
          <a:xfrm>
            <a:off x="1042988" y="274638"/>
            <a:ext cx="7891462" cy="706437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ru-RU" sz="3200" smtClean="0">
                <a:effectLst/>
                <a:latin typeface="Times New Roman" pitchFamily="18" charset="0"/>
              </a:rPr>
              <a:t/>
            </a:r>
            <a:br>
              <a:rPr lang="ru-RU" sz="3200" smtClean="0">
                <a:effectLst/>
                <a:latin typeface="Times New Roman" pitchFamily="18" charset="0"/>
              </a:rPr>
            </a:br>
            <a:r>
              <a:rPr lang="ru-RU" sz="3200" smtClean="0">
                <a:effectLst/>
                <a:latin typeface="Times New Roman" pitchFamily="18" charset="0"/>
              </a:rPr>
              <a:t>Прописные буквы в строчные</a:t>
            </a:r>
            <a:r>
              <a:rPr lang="en-US" sz="3200" smtClean="0">
                <a:effectLst/>
                <a:latin typeface="Times New Roman" pitchFamily="18" charset="0"/>
              </a:rPr>
              <a:t>:</a:t>
            </a:r>
            <a:r>
              <a:rPr lang="ru-RU" sz="3500" smtClean="0">
                <a:effectLst/>
                <a:latin typeface="Times New Roman" pitchFamily="18" charset="0"/>
              </a:rPr>
              <a:t/>
            </a:r>
            <a:br>
              <a:rPr lang="ru-RU" sz="3500" smtClean="0">
                <a:effectLst/>
                <a:latin typeface="Times New Roman" pitchFamily="18" charset="0"/>
              </a:rPr>
            </a:br>
            <a:endParaRPr lang="ru-RU" sz="3500" smtClean="0">
              <a:effectLst/>
              <a:latin typeface="Times New Roman" pitchFamily="18" charset="0"/>
            </a:endParaRPr>
          </a:p>
        </p:txBody>
      </p:sp>
      <p:sp>
        <p:nvSpPr>
          <p:cNvPr id="57346" name="Rectangle 3"/>
          <p:cNvSpPr>
            <a:spLocks noGrp="1"/>
          </p:cNvSpPr>
          <p:nvPr>
            <p:ph type="body" idx="1"/>
          </p:nvPr>
        </p:nvSpPr>
        <p:spPr>
          <a:xfrm>
            <a:off x="1042988" y="981075"/>
            <a:ext cx="7499350" cy="4800600"/>
          </a:xfrm>
        </p:spPr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smtClean="0">
                <a:latin typeface="Courier New" pitchFamily="49" charset="0"/>
              </a:rPr>
              <a:t>#include &lt;stdio.h&gt;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z="2400" b="1" smtClean="0">
                <a:latin typeface="Courier New" pitchFamily="49" charset="0"/>
              </a:rPr>
              <a:t>int </a:t>
            </a:r>
            <a:r>
              <a:rPr lang="ru-RU" sz="2400" b="1" smtClean="0">
                <a:latin typeface="Courier New" pitchFamily="49" charset="0"/>
              </a:rPr>
              <a:t>main() {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smtClean="0">
                <a:latin typeface="Courier New" pitchFamily="49" charset="0"/>
              </a:rPr>
              <a:t>int c;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smtClean="0">
                <a:latin typeface="Courier New" pitchFamily="49" charset="0"/>
              </a:rPr>
              <a:t> while ((c = getchar()) != </a:t>
            </a:r>
            <a:r>
              <a:rPr lang="en-US" sz="2400" b="1" smtClean="0">
                <a:latin typeface="Courier New" pitchFamily="49" charset="0"/>
              </a:rPr>
              <a:t>EOF)</a:t>
            </a:r>
            <a:r>
              <a:rPr lang="ru-RU" sz="2400" b="1" smtClean="0">
                <a:latin typeface="Courier New" pitchFamily="49" charset="0"/>
              </a:rPr>
              <a:t>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z="2400" b="1" smtClean="0">
                <a:latin typeface="Courier New" pitchFamily="49" charset="0"/>
              </a:rPr>
              <a:t>	</a:t>
            </a:r>
            <a:r>
              <a:rPr lang="ru-RU" sz="2400" b="1" smtClean="0">
                <a:latin typeface="Courier New" pitchFamily="49" charset="0"/>
              </a:rPr>
              <a:t>putchar(isupper(c) ? tolower(c) : c);</a:t>
            </a:r>
            <a:endParaRPr lang="en-US" sz="2400" b="1" smtClean="0">
              <a:latin typeface="Courier New" pitchFamily="49" charset="0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z="2400" b="1" smtClean="0">
                <a:latin typeface="Courier New" pitchFamily="49" charset="0"/>
              </a:rPr>
              <a:t>	return 0;</a:t>
            </a:r>
            <a:r>
              <a:rPr lang="ru-RU" sz="2400" b="1" smtClean="0">
                <a:latin typeface="Courier New" pitchFamily="49" charset="0"/>
              </a:rPr>
              <a:t>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smtClean="0">
                <a:latin typeface="Courier New" pitchFamily="49" charset="0"/>
              </a:rPr>
              <a:t>} </a:t>
            </a:r>
            <a:endParaRPr lang="en-US" sz="2400" b="1" smtClean="0">
              <a:latin typeface="Courier New" pitchFamily="49" charset="0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isupper и tolower </a:t>
            </a:r>
            <a:r>
              <a:rPr lang="en-US" sz="2200" smtClean="0">
                <a:latin typeface="Times New Roman" pitchFamily="18" charset="0"/>
              </a:rPr>
              <a:t>-</a:t>
            </a:r>
            <a:r>
              <a:rPr lang="ru-RU" sz="2200" smtClean="0">
                <a:latin typeface="Times New Roman" pitchFamily="18" charset="0"/>
              </a:rPr>
              <a:t> макросы, определенные в stdio.h .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isupper проверяет, является ли его аргумент буквой из верхнего регистра, и возвращает ненулевое значение, если это так, и ноль в противном случае.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tolower преобразует букву из верхнего регистра в ту же букву нижнего регистра.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116013" y="0"/>
            <a:ext cx="7499350" cy="993775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solidFill>
                  <a:schemeClr val="tx2"/>
                </a:solidFill>
                <a:effectLst/>
                <a:latin typeface="Times New Roman" pitchFamily="18" charset="0"/>
              </a:rPr>
              <a:t>Функции putc( ),</a:t>
            </a:r>
            <a:r>
              <a:rPr lang="en-US" sz="3200" smtClean="0">
                <a:solidFill>
                  <a:schemeClr val="tx2"/>
                </a:solidFill>
                <a:effectLst/>
                <a:latin typeface="Times New Roman" pitchFamily="18" charset="0"/>
              </a:rPr>
              <a:t> fputc()</a:t>
            </a:r>
            <a:endParaRPr lang="ru-RU" sz="3200" smtClean="0"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59394" name="Rectangle 3"/>
          <p:cNvSpPr>
            <a:spLocks noGrp="1"/>
          </p:cNvSpPr>
          <p:nvPr>
            <p:ph type="body" idx="4294967295"/>
          </p:nvPr>
        </p:nvSpPr>
        <p:spPr>
          <a:xfrm>
            <a:off x="971550" y="981075"/>
            <a:ext cx="7993063" cy="5256213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</a:rPr>
              <a:t>putc( )</a:t>
            </a:r>
            <a:r>
              <a:rPr lang="en-US" sz="2400" smtClean="0">
                <a:latin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400" smtClean="0">
                <a:latin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</a:rPr>
              <a:t>макрокоманда.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Функция </a:t>
            </a:r>
            <a:r>
              <a:rPr lang="en-US" sz="2400" smtClean="0">
                <a:solidFill>
                  <a:srgbClr val="0000FF"/>
                </a:solidFill>
                <a:latin typeface="Times New Roman" pitchFamily="18" charset="0"/>
              </a:rPr>
              <a:t>f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</a:rPr>
              <a:t>putc( )</a:t>
            </a:r>
            <a:r>
              <a:rPr lang="ru-RU" sz="2400" smtClean="0">
                <a:latin typeface="Times New Roman" pitchFamily="18" charset="0"/>
              </a:rPr>
              <a:t> записывает символ в файл.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Прототип: </a:t>
            </a:r>
            <a:r>
              <a:rPr lang="en-US" sz="2400" smtClean="0">
                <a:solidFill>
                  <a:schemeClr val="tx2"/>
                </a:solidFill>
                <a:latin typeface="Times New Roman" pitchFamily="18" charset="0"/>
              </a:rPr>
              <a:t>int fputc(int </a:t>
            </a:r>
            <a:r>
              <a:rPr lang="ru-RU" sz="2400" smtClean="0">
                <a:solidFill>
                  <a:schemeClr val="tx2"/>
                </a:solidFill>
                <a:latin typeface="Times New Roman" pitchFamily="18" charset="0"/>
              </a:rPr>
              <a:t>с</a:t>
            </a:r>
            <a:r>
              <a:rPr lang="en-US" sz="2400" smtClean="0">
                <a:solidFill>
                  <a:schemeClr val="tx2"/>
                </a:solidFill>
                <a:latin typeface="Times New Roman" pitchFamily="18" charset="0"/>
              </a:rPr>
              <a:t>, FILE *fp); </a:t>
            </a:r>
            <a:endParaRPr lang="ru-RU" sz="2400" smtClean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    fp - указатель на файл, возвращенный функцией fopen(),  с - символ.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При успешном завершении </a:t>
            </a:r>
            <a:r>
              <a:rPr lang="en-US" sz="2400" smtClean="0">
                <a:latin typeface="Times New Roman" pitchFamily="18" charset="0"/>
              </a:rPr>
              <a:t>f</a:t>
            </a:r>
            <a:r>
              <a:rPr lang="ru-RU" sz="2400" smtClean="0">
                <a:latin typeface="Times New Roman" pitchFamily="18" charset="0"/>
              </a:rPr>
              <a:t>putc( ) возвращает записанный символ, в противном случае возвращается константа EOF.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n-US" sz="2000" b="1" smtClean="0">
                <a:latin typeface="Courier New" pitchFamily="49" charset="0"/>
              </a:rPr>
              <a:t>int</a:t>
            </a:r>
            <a:r>
              <a:rPr lang="ru-RU" sz="2000" b="1" smtClean="0">
                <a:latin typeface="Courier New" pitchFamily="49" charset="0"/>
              </a:rPr>
              <a:t> ch; ....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n-US" sz="2000" b="1" smtClean="0">
                <a:latin typeface="Courier New" pitchFamily="49" charset="0"/>
              </a:rPr>
              <a:t>f</a:t>
            </a:r>
            <a:r>
              <a:rPr lang="ru-RU" sz="2000" b="1" smtClean="0">
                <a:latin typeface="Courier New" pitchFamily="49" charset="0"/>
              </a:rPr>
              <a:t>putc(ch,</a:t>
            </a:r>
            <a:r>
              <a:rPr lang="en-US" sz="2000" b="1" smtClean="0">
                <a:latin typeface="Courier New" pitchFamily="49" charset="0"/>
              </a:rPr>
              <a:t> fo</a:t>
            </a:r>
            <a:r>
              <a:rPr lang="ru-RU" sz="2000" b="1" smtClean="0">
                <a:latin typeface="Courier New" pitchFamily="49" charset="0"/>
              </a:rPr>
              <a:t>); </a:t>
            </a:r>
            <a:endParaRPr lang="en-US" sz="2000" b="1" smtClean="0">
              <a:latin typeface="Courier New" pitchFamily="49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4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93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93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93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93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93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93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93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93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/>
          </p:cNvSpPr>
          <p:nvPr>
            <p:ph type="title"/>
          </p:nvPr>
        </p:nvSpPr>
        <p:spPr bwMode="auto">
          <a:xfrm>
            <a:off x="1116013" y="188913"/>
            <a:ext cx="7499350" cy="63341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solidFill>
                  <a:schemeClr val="tx2"/>
                </a:solidFill>
                <a:effectLst/>
                <a:latin typeface="Times New Roman" pitchFamily="18" charset="0"/>
              </a:rPr>
              <a:t>Функция </a:t>
            </a:r>
            <a:r>
              <a:rPr lang="ru-RU" sz="3200" smtClean="0">
                <a:effectLst/>
              </a:rPr>
              <a:t>getc( )</a:t>
            </a:r>
            <a:r>
              <a:rPr lang="en-US" sz="3200" smtClean="0">
                <a:effectLst/>
                <a:latin typeface="Corbel" pitchFamily="34" charset="0"/>
              </a:rPr>
              <a:t>, fgetc()</a:t>
            </a:r>
            <a:endParaRPr lang="ru-RU" sz="3200" smtClean="0">
              <a:effectLst/>
            </a:endParaRPr>
          </a:p>
        </p:txBody>
      </p:sp>
      <p:sp>
        <p:nvSpPr>
          <p:cNvPr id="61442" name="Rectangle 3"/>
          <p:cNvSpPr>
            <a:spLocks noGrp="1"/>
          </p:cNvSpPr>
          <p:nvPr>
            <p:ph type="body" idx="1"/>
          </p:nvPr>
        </p:nvSpPr>
        <p:spPr>
          <a:xfrm>
            <a:off x="1006475" y="836613"/>
            <a:ext cx="8137525" cy="525621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</a:rPr>
              <a:t>getc( )</a:t>
            </a:r>
            <a:r>
              <a:rPr lang="ru-RU" sz="2400" smtClean="0">
                <a:latin typeface="Times New Roman" pitchFamily="18" charset="0"/>
              </a:rPr>
              <a:t> – макрос.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Функция </a:t>
            </a:r>
            <a:r>
              <a:rPr lang="en-US" sz="2400" smtClean="0">
                <a:solidFill>
                  <a:srgbClr val="0000FF"/>
                </a:solidFill>
                <a:latin typeface="Times New Roman" pitchFamily="18" charset="0"/>
              </a:rPr>
              <a:t>f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</a:rPr>
              <a:t>getc( )</a:t>
            </a:r>
            <a:r>
              <a:rPr lang="ru-RU" sz="2400" smtClean="0">
                <a:latin typeface="Times New Roman" pitchFamily="18" charset="0"/>
              </a:rPr>
              <a:t> читает символ из файла.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Прототип: </a:t>
            </a:r>
            <a:r>
              <a:rPr lang="ru-RU" sz="2400" smtClean="0">
                <a:solidFill>
                  <a:schemeClr val="tx2"/>
                </a:solidFill>
                <a:latin typeface="Times New Roman" pitchFamily="18" charset="0"/>
              </a:rPr>
              <a:t>int </a:t>
            </a:r>
            <a:r>
              <a:rPr lang="en-US" sz="2400" smtClean="0">
                <a:solidFill>
                  <a:schemeClr val="tx2"/>
                </a:solidFill>
                <a:latin typeface="Times New Roman" pitchFamily="18" charset="0"/>
              </a:rPr>
              <a:t>f</a:t>
            </a:r>
            <a:r>
              <a:rPr lang="ru-RU" sz="2400" smtClean="0">
                <a:solidFill>
                  <a:schemeClr val="tx2"/>
                </a:solidFill>
                <a:latin typeface="Times New Roman" pitchFamily="18" charset="0"/>
              </a:rPr>
              <a:t>getc(FILE *fp); 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    fp - указатель на файл, возвращенный функцией fopen( ). 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Эта функция возвращает прочитанный символ. </a:t>
            </a:r>
            <a:endParaRPr lang="en-US" sz="240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Соответствующее значение имеет тип int, но старший байт</a:t>
            </a:r>
            <a:endParaRPr lang="en-US" sz="240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равен нулю. 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Если достигнут конец файла, то </a:t>
            </a:r>
            <a:r>
              <a:rPr lang="en-US" sz="2400" smtClean="0">
                <a:latin typeface="Times New Roman" pitchFamily="18" charset="0"/>
              </a:rPr>
              <a:t>f</a:t>
            </a:r>
            <a:r>
              <a:rPr lang="ru-RU" sz="2400" smtClean="0">
                <a:latin typeface="Times New Roman" pitchFamily="18" charset="0"/>
              </a:rPr>
              <a:t>getc( ) возвращает значение 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</a:rPr>
              <a:t>ЕОF</a:t>
            </a:r>
            <a:r>
              <a:rPr lang="ru-RU" sz="2400" smtClean="0">
                <a:latin typeface="Times New Roman" pitchFamily="18" charset="0"/>
              </a:rPr>
              <a:t>. </a:t>
            </a:r>
          </a:p>
          <a:p>
            <a:pPr>
              <a:buFont typeface="Wingdings 2" pitchFamily="18" charset="2"/>
              <a:buNone/>
            </a:pPr>
            <a:r>
              <a:rPr lang="en-US" sz="2000" b="1" smtClean="0">
                <a:latin typeface="Courier New" pitchFamily="49" charset="0"/>
              </a:rPr>
              <a:t>int</a:t>
            </a:r>
            <a:r>
              <a:rPr lang="ru-RU" sz="2000" b="1" smtClean="0">
                <a:latin typeface="Courier New" pitchFamily="49" charset="0"/>
              </a:rPr>
              <a:t> ch;</a:t>
            </a:r>
            <a:r>
              <a:rPr lang="en-US" sz="2000" b="1" smtClean="0">
                <a:latin typeface="Courier New" pitchFamily="49" charset="0"/>
              </a:rPr>
              <a:t> ...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ch=</a:t>
            </a:r>
            <a:r>
              <a:rPr lang="en-US" sz="2000" b="1" smtClean="0">
                <a:latin typeface="Courier New" pitchFamily="49" charset="0"/>
              </a:rPr>
              <a:t>f</a:t>
            </a:r>
            <a:r>
              <a:rPr lang="ru-RU" sz="2000" b="1" smtClean="0">
                <a:latin typeface="Courier New" pitchFamily="49" charset="0"/>
              </a:rPr>
              <a:t>getc(</a:t>
            </a:r>
            <a:r>
              <a:rPr lang="en-US" sz="2000" b="1" smtClean="0">
                <a:latin typeface="Courier New" pitchFamily="49" charset="0"/>
              </a:rPr>
              <a:t>f</a:t>
            </a:r>
            <a:r>
              <a:rPr lang="ru-RU" sz="2000" b="1" smtClean="0">
                <a:latin typeface="Courier New" pitchFamily="49" charset="0"/>
              </a:rPr>
              <a:t>i);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читает символ из файла, на который указывает </a:t>
            </a:r>
            <a:r>
              <a:rPr lang="en-US" sz="2400" smtClean="0">
                <a:latin typeface="Times New Roman" pitchFamily="18" charset="0"/>
              </a:rPr>
              <a:t>f</a:t>
            </a:r>
            <a:r>
              <a:rPr lang="ru-RU" sz="2400" smtClean="0">
                <a:latin typeface="Times New Roman" pitchFamily="18" charset="0"/>
              </a:rPr>
              <a:t>i</a:t>
            </a:r>
            <a:r>
              <a:rPr lang="ru-RU" sz="2800" smtClean="0">
                <a:latin typeface="Times New Roman" pitchFamily="18" charset="0"/>
              </a:rPr>
              <a:t>        </a:t>
            </a:r>
          </a:p>
          <a:p>
            <a:pPr>
              <a:buFont typeface="Wingdings 2" pitchFamily="18" charset="2"/>
              <a:buNone/>
            </a:pPr>
            <a:endParaRPr lang="ru-RU" sz="28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4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4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4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14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/>
          </p:cNvSpPr>
          <p:nvPr>
            <p:ph type="title"/>
          </p:nvPr>
        </p:nvSpPr>
        <p:spPr bwMode="auto">
          <a:xfrm>
            <a:off x="1435100" y="274638"/>
            <a:ext cx="7499350" cy="63341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solidFill>
                  <a:schemeClr val="tx2"/>
                </a:solidFill>
                <a:effectLst/>
                <a:latin typeface="Times New Roman" pitchFamily="18" charset="0"/>
              </a:rPr>
              <a:t>Функция </a:t>
            </a:r>
            <a:r>
              <a:rPr lang="ru-RU" sz="3200" smtClean="0">
                <a:effectLst/>
              </a:rPr>
              <a:t>feof( )</a:t>
            </a:r>
          </a:p>
        </p:txBody>
      </p:sp>
      <p:sp>
        <p:nvSpPr>
          <p:cNvPr id="63490" name="Rectangle 3"/>
          <p:cNvSpPr>
            <a:spLocks noGrp="1"/>
          </p:cNvSpPr>
          <p:nvPr>
            <p:ph type="body" idx="1"/>
          </p:nvPr>
        </p:nvSpPr>
        <p:spPr>
          <a:xfrm>
            <a:off x="1187450" y="908050"/>
            <a:ext cx="7499350" cy="5400675"/>
          </a:xfrm>
        </p:spPr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Функция 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</a:rPr>
              <a:t>feof( )</a:t>
            </a:r>
            <a:r>
              <a:rPr lang="ru-RU" sz="2400" smtClean="0">
                <a:latin typeface="Times New Roman" pitchFamily="18" charset="0"/>
              </a:rPr>
              <a:t> определяет конец файла при чтении двоичных данных.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Прототип: </a:t>
            </a:r>
            <a:r>
              <a:rPr lang="ru-RU" sz="2400" smtClean="0">
                <a:solidFill>
                  <a:schemeClr val="tx2"/>
                </a:solidFill>
                <a:latin typeface="Times New Roman" pitchFamily="18" charset="0"/>
              </a:rPr>
              <a:t>int feof(FILE *fp);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     fp - указатель на файл, возвращенный функцией fopen( ).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При достижении конца файла возвращается ненулевое значение, в противном случае возвращается 0. </a:t>
            </a:r>
            <a:endParaRPr lang="en-US" sz="240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Пример</a:t>
            </a:r>
            <a:r>
              <a:rPr lang="en-US" sz="2400" smtClean="0">
                <a:latin typeface="Times New Roman" pitchFamily="18" charset="0"/>
              </a:rPr>
              <a:t>: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while (!feof(f))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	fscanf (f, “%d”, &amp;x);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Коварство функции</a:t>
            </a:r>
            <a:r>
              <a:rPr lang="en-US" sz="2400" smtClean="0">
                <a:latin typeface="Times New Roman" pitchFamily="18" charset="0"/>
              </a:rPr>
              <a:t>: </a:t>
            </a:r>
            <a:r>
              <a:rPr lang="ru-RU" sz="2400" smtClean="0">
                <a:latin typeface="Times New Roman" pitchFamily="18" charset="0"/>
              </a:rPr>
              <a:t>если в конце последовательности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стоит пробел, то конец файла еще не достигнут,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то очередное число прочитать невозможно.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3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3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3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3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3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3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3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3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3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3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34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34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34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34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34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34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/>
          </p:cNvSpPr>
          <p:nvPr>
            <p:ph type="title"/>
          </p:nvPr>
        </p:nvSpPr>
        <p:spPr bwMode="auto">
          <a:xfrm>
            <a:off x="1435100" y="274638"/>
            <a:ext cx="7499350" cy="7778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solidFill>
                  <a:schemeClr val="tx2"/>
                </a:solidFill>
                <a:effectLst/>
                <a:latin typeface="Times New Roman" pitchFamily="18" charset="0"/>
              </a:rPr>
              <a:t>Функция </a:t>
            </a:r>
            <a:r>
              <a:rPr lang="ru-RU" sz="3200" smtClean="0">
                <a:effectLst/>
              </a:rPr>
              <a:t>puts( )</a:t>
            </a:r>
          </a:p>
        </p:txBody>
      </p:sp>
      <p:sp>
        <p:nvSpPr>
          <p:cNvPr id="65538" name="Rectangle 3"/>
          <p:cNvSpPr>
            <a:spLocks noGrp="1"/>
          </p:cNvSpPr>
          <p:nvPr>
            <p:ph type="body" idx="1"/>
          </p:nvPr>
        </p:nvSpPr>
        <p:spPr>
          <a:xfrm>
            <a:off x="900113" y="1052513"/>
            <a:ext cx="7885112" cy="48006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Функция </a:t>
            </a:r>
            <a:r>
              <a:rPr lang="ru-RU" sz="2200" smtClean="0">
                <a:solidFill>
                  <a:srgbClr val="0000FF"/>
                </a:solidFill>
                <a:latin typeface="Times New Roman" pitchFamily="18" charset="0"/>
              </a:rPr>
              <a:t>puts( )</a:t>
            </a:r>
            <a:r>
              <a:rPr lang="ru-RU" sz="2200" smtClean="0">
                <a:latin typeface="Times New Roman" pitchFamily="18" charset="0"/>
              </a:rPr>
              <a:t> записывает строку в стандартный вывод. </a:t>
            </a:r>
          </a:p>
          <a:p>
            <a:pPr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Прототип</a:t>
            </a:r>
            <a:r>
              <a:rPr lang="en-US" sz="2200" smtClean="0">
                <a:latin typeface="Times New Roman" pitchFamily="18" charset="0"/>
              </a:rPr>
              <a:t>:</a:t>
            </a:r>
            <a:r>
              <a:rPr lang="ru-RU" sz="2200" smtClean="0">
                <a:latin typeface="Times New Roman" pitchFamily="18" charset="0"/>
              </a:rPr>
              <a:t> </a:t>
            </a:r>
            <a:r>
              <a:rPr lang="ru-RU" sz="2200" smtClean="0">
                <a:solidFill>
                  <a:schemeClr val="tx2"/>
                </a:solidFill>
                <a:latin typeface="Times New Roman" pitchFamily="18" charset="0"/>
              </a:rPr>
              <a:t>int puts(const char *string);</a:t>
            </a:r>
            <a:r>
              <a:rPr lang="ru-RU" sz="2200" smtClean="0">
                <a:latin typeface="Times New Roman" pitchFamily="18" charset="0"/>
              </a:rPr>
              <a:t> </a:t>
            </a:r>
          </a:p>
          <a:p>
            <a:pPr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Эта функция записывает выбранную строку string в стандартный поток вывода stdout, заменяя в выходном потоке нулевой символ окончания строки  символом новой строки (‘\n'). </a:t>
            </a:r>
          </a:p>
          <a:p>
            <a:pPr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Функция puts возвращает последний записанный символ, которым обычно является символ новой строки ‘\n'. Значение EOF свидетельствует об ошибке. </a:t>
            </a:r>
          </a:p>
          <a:p>
            <a:pPr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Например: 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#define MESSAGE "Всем привет!" 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......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 puts(MESSAGE);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5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5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5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5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55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55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55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55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55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55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435100" y="274638"/>
            <a:ext cx="7499350" cy="777875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solidFill>
                  <a:schemeClr val="tx2"/>
                </a:solidFill>
                <a:effectLst/>
                <a:latin typeface="Times New Roman" pitchFamily="18" charset="0"/>
              </a:rPr>
              <a:t>Функция </a:t>
            </a:r>
            <a:r>
              <a:rPr lang="ru-RU" sz="3200" smtClean="0">
                <a:effectLst/>
              </a:rPr>
              <a:t>fputs( )</a:t>
            </a:r>
          </a:p>
        </p:txBody>
      </p:sp>
      <p:sp>
        <p:nvSpPr>
          <p:cNvPr id="67586" name="Rectangle 3"/>
          <p:cNvSpPr>
            <a:spLocks noGrp="1"/>
          </p:cNvSpPr>
          <p:nvPr>
            <p:ph type="body" idx="4294967295"/>
          </p:nvPr>
        </p:nvSpPr>
        <p:spPr>
          <a:xfrm>
            <a:off x="1042988" y="1052513"/>
            <a:ext cx="7885112" cy="5400675"/>
          </a:xfrm>
        </p:spPr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Функция </a:t>
            </a:r>
            <a:r>
              <a:rPr lang="ru-RU" sz="2200" smtClean="0">
                <a:solidFill>
                  <a:srgbClr val="0000FF"/>
                </a:solidFill>
                <a:latin typeface="Times New Roman" pitchFamily="18" charset="0"/>
              </a:rPr>
              <a:t>fputs( )</a:t>
            </a:r>
            <a:r>
              <a:rPr lang="ru-RU" sz="2200" smtClean="0">
                <a:latin typeface="Times New Roman" pitchFamily="18" charset="0"/>
              </a:rPr>
              <a:t> записывает строку символов в файл.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Она отличается от функции puts( ) только тем, что в качестве второго параметра должен быть записан указатель на переменную файлового типа. Символ конца строки ('0') не записывается.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Прототип</a:t>
            </a:r>
            <a:r>
              <a:rPr lang="en-US" sz="2200" smtClean="0">
                <a:latin typeface="Times New Roman" pitchFamily="18" charset="0"/>
              </a:rPr>
              <a:t>:</a:t>
            </a:r>
            <a:r>
              <a:rPr lang="ru-RU" sz="2200" smtClean="0">
                <a:latin typeface="Times New Roman" pitchFamily="18" charset="0"/>
              </a:rPr>
              <a:t> </a:t>
            </a:r>
            <a:r>
              <a:rPr lang="ru-RU" sz="2200" smtClean="0">
                <a:solidFill>
                  <a:schemeClr val="tx2"/>
                </a:solidFill>
                <a:latin typeface="Times New Roman" pitchFamily="18" charset="0"/>
              </a:rPr>
              <a:t>int fputs(const char *str, FILE *</a:t>
            </a:r>
            <a:r>
              <a:rPr lang="en-US" sz="2200" smtClean="0">
                <a:solidFill>
                  <a:schemeClr val="tx2"/>
                </a:solidFill>
                <a:latin typeface="Times New Roman" pitchFamily="18" charset="0"/>
              </a:rPr>
              <a:t>fo</a:t>
            </a:r>
            <a:r>
              <a:rPr lang="ru-RU" sz="2200" smtClean="0">
                <a:solidFill>
                  <a:schemeClr val="tx2"/>
                </a:solidFill>
                <a:latin typeface="Times New Roman" pitchFamily="18" charset="0"/>
              </a:rPr>
              <a:t>);</a:t>
            </a:r>
            <a:r>
              <a:rPr lang="ru-RU" sz="2200" smtClean="0">
                <a:latin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Например: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200" b="1" smtClean="0">
                <a:latin typeface="Times New Roman" pitchFamily="18" charset="0"/>
              </a:rPr>
              <a:t> </a:t>
            </a:r>
            <a:r>
              <a:rPr lang="en-US" sz="2000" b="1" smtClean="0">
                <a:latin typeface="Courier New" pitchFamily="49" charset="0"/>
              </a:rPr>
              <a:t>l</a:t>
            </a:r>
            <a:r>
              <a:rPr lang="en-US" sz="2000" b="1" i="1" smtClean="0">
                <a:latin typeface="Courier New" pitchFamily="49" charset="0"/>
              </a:rPr>
              <a:t> </a:t>
            </a:r>
            <a:r>
              <a:rPr lang="ru-RU" sz="2000" b="1" smtClean="0">
                <a:latin typeface="Courier New" pitchFamily="49" charset="0"/>
              </a:rPr>
              <a:t>=</a:t>
            </a:r>
            <a:r>
              <a:rPr lang="en-US" sz="2000" b="1" smtClean="0">
                <a:latin typeface="Courier New" pitchFamily="49" charset="0"/>
              </a:rPr>
              <a:t> </a:t>
            </a:r>
            <a:r>
              <a:rPr lang="ru-RU" sz="2000" b="1" smtClean="0">
                <a:latin typeface="Courier New" pitchFamily="49" charset="0"/>
              </a:rPr>
              <a:t>fputs("Ехаmple", f</a:t>
            </a:r>
            <a:r>
              <a:rPr lang="en-US" sz="2000" b="1" smtClean="0">
                <a:latin typeface="Courier New" pitchFamily="49" charset="0"/>
              </a:rPr>
              <a:t>o</a:t>
            </a:r>
            <a:r>
              <a:rPr lang="ru-RU" sz="2000" b="1" smtClean="0">
                <a:latin typeface="Courier New" pitchFamily="49" charset="0"/>
              </a:rPr>
              <a:t>);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При успешном выполнении функция fputs() возвращает неотрицательное значение (последний записанный символ), а при неудачном — значение EOF.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en-US" sz="2200" smtClean="0">
              <a:solidFill>
                <a:srgbClr val="FF0066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В отличии от puts функция fputs( ) не добавляет в конец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строки символ перехода на новую строку.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75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75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75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75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75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75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75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75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/>
          </p:cNvSpPr>
          <p:nvPr>
            <p:ph type="title"/>
          </p:nvPr>
        </p:nvSpPr>
        <p:spPr bwMode="auto">
          <a:xfrm>
            <a:off x="1042988" y="0"/>
            <a:ext cx="7499350" cy="633413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solidFill>
                  <a:schemeClr val="tx2"/>
                </a:solidFill>
                <a:effectLst/>
                <a:latin typeface="Times New Roman" pitchFamily="18" charset="0"/>
              </a:rPr>
              <a:t>Функция </a:t>
            </a:r>
            <a:r>
              <a:rPr lang="ru-RU" sz="3200" smtClean="0">
                <a:effectLst/>
              </a:rPr>
              <a:t>gets( )</a:t>
            </a:r>
          </a:p>
        </p:txBody>
      </p:sp>
      <p:sp>
        <p:nvSpPr>
          <p:cNvPr id="69634" name="Rectangle 3"/>
          <p:cNvSpPr>
            <a:spLocks noGrp="1"/>
          </p:cNvSpPr>
          <p:nvPr>
            <p:ph type="body" idx="1"/>
          </p:nvPr>
        </p:nvSpPr>
        <p:spPr>
          <a:xfrm>
            <a:off x="1042988" y="692150"/>
            <a:ext cx="7499350" cy="5257800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Функция </a:t>
            </a:r>
            <a:r>
              <a:rPr lang="ru-RU" sz="2200" smtClean="0">
                <a:solidFill>
                  <a:srgbClr val="0000FF"/>
                </a:solidFill>
                <a:latin typeface="Times New Roman" pitchFamily="18" charset="0"/>
              </a:rPr>
              <a:t>gets( )</a:t>
            </a:r>
            <a:r>
              <a:rPr lang="ru-RU" sz="2200" smtClean="0">
                <a:latin typeface="Times New Roman" pitchFamily="18" charset="0"/>
              </a:rPr>
              <a:t> читает строку символов из стандартного ввода</a:t>
            </a:r>
            <a:r>
              <a:rPr lang="en-US" sz="2200" smtClean="0">
                <a:latin typeface="Times New Roman" pitchFamily="18" charset="0"/>
              </a:rPr>
              <a:t> </a:t>
            </a:r>
            <a:r>
              <a:rPr lang="ru-RU" sz="2200" smtClean="0">
                <a:latin typeface="Times New Roman" pitchFamily="18" charset="0"/>
              </a:rPr>
              <a:t>и</a:t>
            </a:r>
            <a:r>
              <a:rPr lang="en-US" sz="2200" smtClean="0">
                <a:latin typeface="Times New Roman" pitchFamily="18" charset="0"/>
              </a:rPr>
              <a:t> </a:t>
            </a:r>
            <a:r>
              <a:rPr lang="ru-RU" sz="2200" smtClean="0">
                <a:latin typeface="Times New Roman" pitchFamily="18" charset="0"/>
              </a:rPr>
              <a:t>запоминает ее в буфере buffer (см.ниже).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Прототип</a:t>
            </a:r>
            <a:r>
              <a:rPr lang="en-US" sz="2200" smtClean="0">
                <a:latin typeface="Times New Roman" pitchFamily="18" charset="0"/>
              </a:rPr>
              <a:t>: </a:t>
            </a:r>
            <a:r>
              <a:rPr lang="ru-RU" sz="2200" smtClean="0">
                <a:solidFill>
                  <a:schemeClr val="tx2"/>
                </a:solidFill>
                <a:latin typeface="Times New Roman" pitchFamily="18" charset="0"/>
              </a:rPr>
              <a:t>char * gets(</a:t>
            </a:r>
            <a:r>
              <a:rPr lang="en-US" sz="2200" smtClean="0">
                <a:solidFill>
                  <a:schemeClr val="tx2"/>
                </a:solidFill>
                <a:latin typeface="Times New Roman" pitchFamily="18" charset="0"/>
              </a:rPr>
              <a:t>char *</a:t>
            </a:r>
            <a:r>
              <a:rPr lang="ru-RU" sz="2200" smtClean="0">
                <a:solidFill>
                  <a:schemeClr val="tx2"/>
                </a:solidFill>
                <a:latin typeface="Times New Roman" pitchFamily="18" charset="0"/>
              </a:rPr>
              <a:t>buffer); </a:t>
            </a:r>
            <a:endParaRPr lang="en-US" sz="2200" smtClean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При нажатии клавиши Enter для завершения ввода, генерируется символ новой строки (\n). Функция gets() преобразует его в нулевой символ (\</a:t>
            </a:r>
            <a:r>
              <a:rPr lang="en-US" sz="2200" smtClean="0">
                <a:latin typeface="Times New Roman" pitchFamily="18" charset="0"/>
              </a:rPr>
              <a:t>0</a:t>
            </a:r>
            <a:r>
              <a:rPr lang="ru-RU" sz="2200" smtClean="0">
                <a:latin typeface="Times New Roman" pitchFamily="18" charset="0"/>
              </a:rPr>
              <a:t>), который служит признаком конца строки.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Пример: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b="1" smtClean="0">
                <a:latin typeface="Courier New" pitchFamily="49" charset="0"/>
              </a:rPr>
              <a:t>#include  </a:t>
            </a:r>
            <a:br>
              <a:rPr lang="ru-RU" sz="2200" b="1" smtClean="0">
                <a:latin typeface="Courier New" pitchFamily="49" charset="0"/>
              </a:rPr>
            </a:br>
            <a:r>
              <a:rPr lang="ru-RU" sz="2200" b="1" smtClean="0">
                <a:latin typeface="Courier New" pitchFamily="49" charset="0"/>
              </a:rPr>
              <a:t>.......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b="1" smtClean="0">
                <a:latin typeface="Courier New" pitchFamily="49" charset="0"/>
              </a:rPr>
              <a:t>	char line[100];</a:t>
            </a:r>
            <a:br>
              <a:rPr lang="ru-RU" sz="2200" b="1" smtClean="0">
                <a:latin typeface="Courier New" pitchFamily="49" charset="0"/>
              </a:rPr>
            </a:br>
            <a:r>
              <a:rPr lang="ru-RU" sz="2200" b="1" smtClean="0">
                <a:latin typeface="Courier New" pitchFamily="49" charset="0"/>
              </a:rPr>
              <a:t>char *result;</a:t>
            </a:r>
            <a:br>
              <a:rPr lang="ru-RU" sz="2200" b="1" smtClean="0">
                <a:latin typeface="Courier New" pitchFamily="49" charset="0"/>
              </a:rPr>
            </a:br>
            <a:r>
              <a:rPr lang="ru-RU" sz="2200" b="1" smtClean="0">
                <a:latin typeface="Courier New" pitchFamily="49" charset="0"/>
              </a:rPr>
              <a:t>result = gets(line);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Функция возвращает указатель на строку string при успешном завершении и константу NULL в случае ошибки либо достижения конца файла.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6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96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6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6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96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96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96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96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96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96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435100" y="274638"/>
            <a:ext cx="7499350" cy="633412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solidFill>
                  <a:schemeClr val="tx2"/>
                </a:solidFill>
                <a:effectLst/>
                <a:latin typeface="Times New Roman" pitchFamily="18" charset="0"/>
              </a:rPr>
              <a:t>Функция </a:t>
            </a:r>
            <a:r>
              <a:rPr lang="ru-RU" sz="3200" smtClean="0">
                <a:effectLst/>
              </a:rPr>
              <a:t>fgets( )</a:t>
            </a:r>
          </a:p>
        </p:txBody>
      </p:sp>
      <p:sp>
        <p:nvSpPr>
          <p:cNvPr id="71682" name="Rectangle 3"/>
          <p:cNvSpPr>
            <a:spLocks noGrp="1"/>
          </p:cNvSpPr>
          <p:nvPr>
            <p:ph type="body" idx="4294967295"/>
          </p:nvPr>
        </p:nvSpPr>
        <p:spPr>
          <a:xfrm>
            <a:off x="1258888" y="1052513"/>
            <a:ext cx="7499350" cy="4968875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Функция 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</a:rPr>
              <a:t>fgets( )</a:t>
            </a:r>
            <a:r>
              <a:rPr lang="ru-RU" sz="2400" smtClean="0">
                <a:latin typeface="Times New Roman" pitchFamily="18" charset="0"/>
              </a:rPr>
              <a:t> читает строку символов из файла.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Она отличается от функции gets( ) тем, что имеет три параметра, третий - указатель на переменную файлового типа.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Прототип</a:t>
            </a:r>
            <a:r>
              <a:rPr lang="en-US" sz="2400" smtClean="0">
                <a:latin typeface="Times New Roman" pitchFamily="18" charset="0"/>
              </a:rPr>
              <a:t>: </a:t>
            </a:r>
            <a:r>
              <a:rPr lang="ru-RU" sz="2400" smtClean="0">
                <a:solidFill>
                  <a:schemeClr val="tx2"/>
                </a:solidFill>
                <a:latin typeface="Times New Roman" pitchFamily="18" charset="0"/>
              </a:rPr>
              <a:t>char *fgets(</a:t>
            </a:r>
            <a:r>
              <a:rPr lang="en-US" sz="2400" smtClean="0">
                <a:solidFill>
                  <a:schemeClr val="tx2"/>
                </a:solidFill>
                <a:latin typeface="Times New Roman" pitchFamily="18" charset="0"/>
              </a:rPr>
              <a:t>char *</a:t>
            </a:r>
            <a:r>
              <a:rPr lang="ru-RU" sz="2400" smtClean="0">
                <a:solidFill>
                  <a:schemeClr val="tx2"/>
                </a:solidFill>
                <a:latin typeface="Times New Roman" pitchFamily="18" charset="0"/>
              </a:rPr>
              <a:t>str, </a:t>
            </a:r>
            <a:r>
              <a:rPr lang="en-US" sz="2400" smtClean="0">
                <a:solidFill>
                  <a:schemeClr val="tx2"/>
                </a:solidFill>
                <a:latin typeface="Times New Roman" pitchFamily="18" charset="0"/>
              </a:rPr>
              <a:t>int </a:t>
            </a:r>
            <a:r>
              <a:rPr lang="ru-RU" sz="2400" smtClean="0">
                <a:solidFill>
                  <a:schemeClr val="tx2"/>
                </a:solidFill>
                <a:latin typeface="Times New Roman" pitchFamily="18" charset="0"/>
              </a:rPr>
              <a:t>n, </a:t>
            </a:r>
            <a:r>
              <a:rPr lang="en-US" sz="2400" smtClean="0">
                <a:solidFill>
                  <a:schemeClr val="tx2"/>
                </a:solidFill>
                <a:latin typeface="Times New Roman" pitchFamily="18" charset="0"/>
              </a:rPr>
              <a:t>FILE *fi</a:t>
            </a:r>
            <a:r>
              <a:rPr lang="ru-RU" sz="2400" smtClean="0">
                <a:solidFill>
                  <a:schemeClr val="tx2"/>
                </a:solidFill>
                <a:latin typeface="Times New Roman" pitchFamily="18" charset="0"/>
              </a:rPr>
              <a:t>)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Строка считывается целиком, если ее длина не превышает указанного числа символов, в противном случае функция считывает только заданное число символов.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Пример: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 ...</a:t>
            </a:r>
            <a:endParaRPr lang="en-US" sz="2000" b="1" smtClean="0">
              <a:latin typeface="Courier New" pitchFamily="49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fgets(string, n, f</a:t>
            </a:r>
            <a:r>
              <a:rPr lang="en-US" sz="2000" b="1" smtClean="0">
                <a:latin typeface="Courier New" pitchFamily="49" charset="0"/>
              </a:rPr>
              <a:t>i</a:t>
            </a:r>
            <a:r>
              <a:rPr lang="ru-RU" sz="2000" b="1" smtClean="0">
                <a:latin typeface="Courier New" pitchFamily="49" charset="0"/>
              </a:rPr>
              <a:t>);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Функция возвращает указатель на строку string при успешном завершении и константу NULL в случае ошибки либо достижения конца файла.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6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6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716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716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716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6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6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/>
          </p:cNvSpPr>
          <p:nvPr>
            <p:ph type="title"/>
          </p:nvPr>
        </p:nvSpPr>
        <p:spPr bwMode="auto">
          <a:xfrm>
            <a:off x="1042988" y="188913"/>
            <a:ext cx="7499350" cy="706437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effectLst/>
              </a:rPr>
              <a:t>Пример</a:t>
            </a:r>
          </a:p>
        </p:txBody>
      </p:sp>
      <p:sp>
        <p:nvSpPr>
          <p:cNvPr id="73730" name="Rectangle 3"/>
          <p:cNvSpPr>
            <a:spLocks noGrp="1"/>
          </p:cNvSpPr>
          <p:nvPr>
            <p:ph type="body" idx="1"/>
          </p:nvPr>
        </p:nvSpPr>
        <p:spPr>
          <a:xfrm>
            <a:off x="1077913" y="836613"/>
            <a:ext cx="8066087" cy="5689600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/* Программа считывает файл строка за строкой */</a:t>
            </a:r>
            <a:r>
              <a:rPr lang="ru-RU" sz="2000" smtClean="0"/>
              <a:t>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#include &lt;stdio.h&gt;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#define MAX 80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n-US" sz="2000" b="1" smtClean="0">
                <a:latin typeface="Courier New" pitchFamily="49" charset="0"/>
              </a:rPr>
              <a:t>int </a:t>
            </a:r>
            <a:r>
              <a:rPr lang="ru-RU" sz="2000" b="1" smtClean="0">
                <a:latin typeface="Courier New" pitchFamily="49" charset="0"/>
              </a:rPr>
              <a:t>main( ) {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n-US" sz="2000" b="1" smtClean="0">
                <a:latin typeface="Courier New" pitchFamily="49" charset="0"/>
              </a:rPr>
              <a:t>	</a:t>
            </a:r>
            <a:r>
              <a:rPr lang="ru-RU" sz="2000" b="1" smtClean="0">
                <a:latin typeface="Courier New" pitchFamily="49" charset="0"/>
              </a:rPr>
              <a:t>FILE *f1;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n-US" sz="2000" b="1" smtClean="0">
                <a:latin typeface="Courier New" pitchFamily="49" charset="0"/>
              </a:rPr>
              <a:t>	</a:t>
            </a:r>
            <a:r>
              <a:rPr lang="ru-RU" sz="2000" b="1" smtClean="0">
                <a:latin typeface="Courier New" pitchFamily="49" charset="0"/>
              </a:rPr>
              <a:t>char *string[MAX];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n-US" sz="2000" b="1" smtClean="0">
                <a:latin typeface="Courier New" pitchFamily="49" charset="0"/>
              </a:rPr>
              <a:t>	</a:t>
            </a:r>
            <a:r>
              <a:rPr lang="ru-RU" sz="2000" b="1" smtClean="0">
                <a:latin typeface="Courier New" pitchFamily="49" charset="0"/>
              </a:rPr>
              <a:t>f1=fopen("</a:t>
            </a:r>
            <a:r>
              <a:rPr lang="en-US" sz="2000" b="1" smtClean="0">
                <a:latin typeface="Courier New" pitchFamily="49" charset="0"/>
              </a:rPr>
              <a:t>input.txt</a:t>
            </a:r>
            <a:r>
              <a:rPr lang="ru-RU" sz="2000" b="1" smtClean="0">
                <a:latin typeface="Courier New" pitchFamily="49" charset="0"/>
              </a:rPr>
              <a:t>","r");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n-US" sz="2000" b="1" smtClean="0">
                <a:latin typeface="Courier New" pitchFamily="49" charset="0"/>
              </a:rPr>
              <a:t>	</a:t>
            </a:r>
            <a:r>
              <a:rPr lang="ru-RU" sz="2000" b="1" smtClean="0">
                <a:latin typeface="Courier New" pitchFamily="49" charset="0"/>
              </a:rPr>
              <a:t>while (fgets(string,MAX,f1) != NULL)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		puts(string);</a:t>
            </a:r>
            <a:endParaRPr lang="en-US" sz="2000" b="1" smtClean="0">
              <a:latin typeface="Courier New" pitchFamily="49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n-US" sz="2000" b="1" smtClean="0">
                <a:latin typeface="Courier New" pitchFamily="49" charset="0"/>
              </a:rPr>
              <a:t>	return 0;</a:t>
            </a:r>
            <a:endParaRPr lang="ru-RU" sz="2000" b="1" smtClean="0">
              <a:latin typeface="Courier New" pitchFamily="49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/>
              <a:t> }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Функция прекращает работу после считывания символа новой строки или после считывания символов общим числом MAX-1, в зависимости от того, что произойдет раньше. В любом случае символ '\0' добавляется в самый конец строки.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Разница между gets( ) и fgets( ) заключается в том, что gets( ) заменяет символ новой строки на '\0', в то время как fgets( ) сохраняет символ новой строки.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37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37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37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37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37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37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37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37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37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37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37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37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37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37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37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37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373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373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373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373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373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373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 bwMode="auto">
          <a:xfrm>
            <a:off x="971550" y="260350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effectLst/>
              </a:rPr>
              <a:t>Текстовые и бинарные файлы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>
          <a:xfrm>
            <a:off x="900113" y="1196975"/>
            <a:ext cx="7499350" cy="48006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i="1" smtClean="0">
                <a:latin typeface="Times New Roman" pitchFamily="18" charset="0"/>
              </a:rPr>
              <a:t>Текстовый файл</a:t>
            </a:r>
            <a:r>
              <a:rPr lang="ru-RU" sz="2000" smtClean="0">
                <a:latin typeface="Times New Roman" pitchFamily="18" charset="0"/>
              </a:rPr>
              <a:t> — файл, содержащий текст, разбитый на строки при помощи некоторого разделяющего символа окончания строки или последовательности 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	в Unix — одиночный символ перевода строки;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	в Microsoft Windows за символом перевода строки следует знак возврата каретки:</a:t>
            </a:r>
          </a:p>
          <a:p>
            <a:pPr lvl="2">
              <a:buFont typeface="Wingdings 2" pitchFamily="18" charset="2"/>
              <a:buNone/>
            </a:pPr>
            <a:r>
              <a:rPr lang="ru-RU" sz="1800" smtClean="0">
                <a:latin typeface="Times New Roman" pitchFamily="18" charset="0"/>
              </a:rPr>
              <a:t>	</a:t>
            </a:r>
            <a:r>
              <a:rPr lang="ru-RU" sz="2000" smtClean="0">
                <a:latin typeface="Times New Roman" pitchFamily="18" charset="0"/>
              </a:rPr>
              <a:t>0x0D</a:t>
            </a:r>
            <a:r>
              <a:rPr lang="en-US" sz="2000" smtClean="0">
                <a:latin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</a:rPr>
              <a:t>0x0</a:t>
            </a:r>
            <a:r>
              <a:rPr lang="en-US" sz="2000" smtClean="0">
                <a:latin typeface="Times New Roman" pitchFamily="18" charset="0"/>
              </a:rPr>
              <a:t>A</a:t>
            </a:r>
            <a:endParaRPr lang="ru-RU" sz="2000" smtClean="0">
              <a:latin typeface="Times New Roman" pitchFamily="18" charset="0"/>
            </a:endParaRPr>
          </a:p>
          <a:p>
            <a:pPr lvl="2"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	13</a:t>
            </a:r>
            <a:r>
              <a:rPr lang="en-US" sz="2000" smtClean="0">
                <a:latin typeface="Times New Roman" pitchFamily="18" charset="0"/>
              </a:rPr>
              <a:t> 10 </a:t>
            </a:r>
            <a:r>
              <a:rPr lang="ru-RU" sz="2000" smtClean="0">
                <a:latin typeface="Times New Roman" pitchFamily="18" charset="0"/>
              </a:rPr>
              <a:t>в десятичной системе счисления </a:t>
            </a:r>
            <a:r>
              <a:rPr lang="ru-RU" sz="1200" smtClean="0">
                <a:latin typeface="Times New Roman" pitchFamily="18" charset="0"/>
              </a:rPr>
              <a:t>. </a:t>
            </a:r>
          </a:p>
          <a:p>
            <a:pPr>
              <a:buFont typeface="Wingdings 2" pitchFamily="18" charset="2"/>
              <a:buNone/>
            </a:pPr>
            <a:endParaRPr lang="ru-RU" sz="2000" i="1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i="1" smtClean="0">
                <a:latin typeface="Times New Roman" pitchFamily="18" charset="0"/>
              </a:rPr>
              <a:t>Двоичный (бинарный) файл</a:t>
            </a:r>
            <a:r>
              <a:rPr lang="ru-RU" sz="2000" smtClean="0">
                <a:latin typeface="Times New Roman" pitchFamily="18" charset="0"/>
              </a:rPr>
              <a:t> — файл, из которого байты считываются и выводятся в «сыром» виде без какого-либо связывания (подстановки).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116013" y="260350"/>
            <a:ext cx="7499350" cy="706438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200" smtClean="0">
                <a:effectLst/>
                <a:latin typeface="Corbel" pitchFamily="34" charset="0"/>
              </a:rPr>
              <a:t/>
            </a:r>
            <a:br>
              <a:rPr lang="en-US" sz="3200" smtClean="0">
                <a:effectLst/>
                <a:latin typeface="Corbel" pitchFamily="34" charset="0"/>
              </a:rPr>
            </a:br>
            <a:r>
              <a:rPr lang="ru-RU" sz="3200" smtClean="0">
                <a:effectLst/>
              </a:rPr>
              <a:t>EOF ловушка</a:t>
            </a:r>
            <a:r>
              <a:rPr lang="ru-RU" sz="3900" b="1" smtClean="0">
                <a:effectLst/>
              </a:rPr>
              <a:t/>
            </a:r>
            <a:br>
              <a:rPr lang="ru-RU" sz="3900" b="1" smtClean="0">
                <a:effectLst/>
              </a:rPr>
            </a:br>
            <a:endParaRPr lang="ru-RU" sz="3900" b="1" smtClean="0">
              <a:effectLst/>
            </a:endParaRPr>
          </a:p>
        </p:txBody>
      </p:sp>
      <p:sp>
        <p:nvSpPr>
          <p:cNvPr id="75778" name="Rectangle 3"/>
          <p:cNvSpPr>
            <a:spLocks noGrp="1"/>
          </p:cNvSpPr>
          <p:nvPr>
            <p:ph type="body" idx="4294967295"/>
          </p:nvPr>
        </p:nvSpPr>
        <p:spPr>
          <a:xfrm>
            <a:off x="971550" y="1052513"/>
            <a:ext cx="7777163" cy="48006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Распространенная ошибка при использовании getchar, fgetc, getc является присвоение результата переменной типа char. 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Следующий фрагмент это демонстрируют:</a:t>
            </a:r>
            <a:r>
              <a:rPr lang="ru-RU" sz="2000" smtClean="0"/>
              <a:t> </a:t>
            </a:r>
          </a:p>
          <a:p>
            <a:pPr>
              <a:buFont typeface="Wingdings 2" pitchFamily="18" charset="2"/>
              <a:buNone/>
            </a:pPr>
            <a:endParaRPr lang="ru-RU" sz="2000" smtClean="0">
              <a:latin typeface="Courier New" pitchFamily="49" charset="0"/>
            </a:endParaRPr>
          </a:p>
          <a:p>
            <a:pPr>
              <a:buFont typeface="Wingdings 2" pitchFamily="18" charset="2"/>
              <a:buNone/>
            </a:pPr>
            <a:r>
              <a:rPr lang="en-US" sz="2000" b="1" smtClean="0">
                <a:latin typeface="Courier New" pitchFamily="49" charset="0"/>
              </a:rPr>
              <a:t>char</a:t>
            </a:r>
            <a:r>
              <a:rPr lang="ru-RU" sz="2000" b="1" smtClean="0">
                <a:latin typeface="Courier New" pitchFamily="49" charset="0"/>
              </a:rPr>
              <a:t> </a:t>
            </a:r>
            <a:r>
              <a:rPr lang="en-US" sz="2000" b="1" smtClean="0">
                <a:latin typeface="Courier New" pitchFamily="49" charset="0"/>
              </a:rPr>
              <a:t>c</a:t>
            </a:r>
            <a:r>
              <a:rPr lang="ru-RU" sz="2000" b="1" smtClean="0">
                <a:latin typeface="Courier New" pitchFamily="49" charset="0"/>
              </a:rPr>
              <a:t>; (</a:t>
            </a:r>
            <a:r>
              <a:rPr lang="en-US" sz="2000" b="1" smtClean="0">
                <a:solidFill>
                  <a:srgbClr val="0000FF"/>
                </a:solidFill>
                <a:latin typeface="Courier New" pitchFamily="49" charset="0"/>
              </a:rPr>
              <a:t>int c;)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while (( c = getchar( ))!= EOF ) </a:t>
            </a:r>
            <a:endParaRPr lang="en-US" sz="2000" b="1" smtClean="0">
              <a:latin typeface="Courier New" pitchFamily="49" charset="0"/>
            </a:endParaRPr>
          </a:p>
          <a:p>
            <a:pPr>
              <a:buFont typeface="Wingdings 2" pitchFamily="18" charset="2"/>
              <a:buNone/>
            </a:pPr>
            <a:r>
              <a:rPr lang="en-US" sz="2000" b="1" smtClean="0">
                <a:latin typeface="Courier New" pitchFamily="49" charset="0"/>
              </a:rPr>
              <a:t>		</a:t>
            </a:r>
            <a:r>
              <a:rPr lang="ru-RU" sz="2000" b="1" smtClean="0">
                <a:latin typeface="Courier New" pitchFamily="49" charset="0"/>
              </a:rPr>
              <a:t>putchar ( c );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/>
          <p:cNvSpPr>
            <a:spLocks noGrp="1"/>
          </p:cNvSpPr>
          <p:nvPr>
            <p:ph type="title"/>
          </p:nvPr>
        </p:nvSpPr>
        <p:spPr bwMode="auto">
          <a:xfrm>
            <a:off x="971550" y="260350"/>
            <a:ext cx="7499350" cy="633413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effectLst/>
              </a:rPr>
              <a:t>Функция fseek( )</a:t>
            </a:r>
          </a:p>
        </p:txBody>
      </p:sp>
      <p:sp>
        <p:nvSpPr>
          <p:cNvPr id="79874" name="Rectangle 3"/>
          <p:cNvSpPr>
            <a:spLocks noGrp="1"/>
          </p:cNvSpPr>
          <p:nvPr>
            <p:ph type="body" idx="1"/>
          </p:nvPr>
        </p:nvSpPr>
        <p:spPr>
          <a:xfrm>
            <a:off x="1258888" y="908050"/>
            <a:ext cx="7499350" cy="4800600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Функция </a:t>
            </a:r>
            <a:r>
              <a:rPr lang="ru-RU" sz="2000" smtClean="0">
                <a:solidFill>
                  <a:srgbClr val="0000FF"/>
                </a:solidFill>
                <a:latin typeface="Times New Roman" pitchFamily="18" charset="0"/>
              </a:rPr>
              <a:t>fseek( )</a:t>
            </a:r>
            <a:r>
              <a:rPr lang="ru-RU" sz="2000" smtClean="0">
                <a:latin typeface="Times New Roman" pitchFamily="18" charset="0"/>
              </a:rPr>
              <a:t> позволяет выполнять чтение и запись с произвольным доступом.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Прототип: </a:t>
            </a:r>
            <a:r>
              <a:rPr lang="en-US" sz="2000" smtClean="0">
                <a:solidFill>
                  <a:schemeClr val="tx2"/>
                </a:solidFill>
                <a:latin typeface="Times New Roman" pitchFamily="18" charset="0"/>
              </a:rPr>
              <a:t>int fseek(FILE *fp, long count, int access);</a:t>
            </a:r>
            <a:r>
              <a:rPr lang="en-US" sz="2000" smtClean="0">
                <a:latin typeface="Times New Roman" pitchFamily="18" charset="0"/>
              </a:rPr>
              <a:t> </a:t>
            </a:r>
            <a:endParaRPr lang="ru-RU" sz="20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     fp - указатель на файл, возвращенный функцией fopen( ),   count - номер байта относительно заданной начальной позиции, начиная с которого будет выполняться операция,                 access - способ задания начальной позиции.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Переменная access может принимать следующие значения: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	SEEK-SET (0) - начальная позиция задана в начале файла;</a:t>
            </a:r>
            <a:br>
              <a:rPr lang="ru-RU" sz="2000" smtClean="0">
                <a:latin typeface="Times New Roman" pitchFamily="18" charset="0"/>
              </a:rPr>
            </a:br>
            <a:r>
              <a:rPr lang="ru-RU" sz="2000" smtClean="0">
                <a:latin typeface="Times New Roman" pitchFamily="18" charset="0"/>
              </a:rPr>
              <a:t>SEEK-CUR (1) - начальная позиция считается текущей;</a:t>
            </a:r>
            <a:br>
              <a:rPr lang="ru-RU" sz="2000" smtClean="0">
                <a:latin typeface="Times New Roman" pitchFamily="18" charset="0"/>
              </a:rPr>
            </a:br>
            <a:r>
              <a:rPr lang="ru-RU" sz="2000" smtClean="0">
                <a:latin typeface="Times New Roman" pitchFamily="18" charset="0"/>
              </a:rPr>
              <a:t>SEEK-END (2) - начальная позиция задана в конце файла.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При успешном завершении возвращается ноль, при ошибке - ненулевое значение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Вызов fseek(f</a:t>
            </a:r>
            <a:r>
              <a:rPr lang="en-US" sz="2000" smtClean="0">
                <a:latin typeface="Times New Roman" pitchFamily="18" charset="0"/>
              </a:rPr>
              <a:t>p</a:t>
            </a:r>
            <a:r>
              <a:rPr lang="ru-RU" sz="2000" smtClean="0">
                <a:latin typeface="Times New Roman" pitchFamily="18" charset="0"/>
              </a:rPr>
              <a:t>,OL,0)</a:t>
            </a:r>
            <a:r>
              <a:rPr lang="en-US" sz="2000" smtClean="0">
                <a:latin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</a:rPr>
              <a:t>означает, что мы идем в файл, на который ссылается указатель fp, и находим байт, отстоящий на 0 байт от начала, т.е. первый байт.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8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8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98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98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98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98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98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98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98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98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98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98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/>
          <p:cNvSpPr>
            <a:spLocks noGrp="1"/>
          </p:cNvSpPr>
          <p:nvPr>
            <p:ph type="title"/>
          </p:nvPr>
        </p:nvSpPr>
        <p:spPr bwMode="auto">
          <a:xfrm>
            <a:off x="1042988" y="0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effectLst/>
              </a:rPr>
              <a:t>Использование fseek( ) для печати содержимого файла</a:t>
            </a:r>
          </a:p>
        </p:txBody>
      </p:sp>
      <p:sp>
        <p:nvSpPr>
          <p:cNvPr id="81922" name="Rectangle 3"/>
          <p:cNvSpPr>
            <a:spLocks noGrp="1"/>
          </p:cNvSpPr>
          <p:nvPr>
            <p:ph type="body" idx="1"/>
          </p:nvPr>
        </p:nvSpPr>
        <p:spPr>
          <a:xfrm>
            <a:off x="1042988" y="1125538"/>
            <a:ext cx="7499350" cy="5149850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#include &lt;stdio.h&gt;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int main() {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 </a:t>
            </a:r>
            <a:r>
              <a:rPr lang="en-US" sz="2000" b="1" smtClean="0">
                <a:latin typeface="Courier New" pitchFamily="49" charset="0"/>
              </a:rPr>
              <a:t>		</a:t>
            </a:r>
            <a:r>
              <a:rPr lang="ru-RU" sz="2000" b="1" smtClean="0">
                <a:latin typeface="Courier New" pitchFamily="49" charset="0"/>
              </a:rPr>
              <a:t>FILE *fp;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  </a:t>
            </a:r>
            <a:r>
              <a:rPr lang="en-US" sz="2000" b="1" smtClean="0">
                <a:latin typeface="Courier New" pitchFamily="49" charset="0"/>
              </a:rPr>
              <a:t>	</a:t>
            </a:r>
            <a:r>
              <a:rPr lang="ru-RU" sz="2000" b="1" smtClean="0">
                <a:latin typeface="Courier New" pitchFamily="49" charset="0"/>
              </a:rPr>
              <a:t>long set = 0L;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	</a:t>
            </a:r>
            <a:r>
              <a:rPr lang="en-US" sz="2000" b="1" smtClean="0">
                <a:latin typeface="Courier New" pitchFamily="49" charset="0"/>
              </a:rPr>
              <a:t>	</a:t>
            </a:r>
            <a:r>
              <a:rPr lang="ru-RU" sz="2000" b="1" smtClean="0">
                <a:latin typeface="Courier New" pitchFamily="49" charset="0"/>
              </a:rPr>
              <a:t>if ((fp=fopen("</a:t>
            </a:r>
            <a:r>
              <a:rPr lang="en-US" sz="2000" b="1" smtClean="0">
                <a:latin typeface="Courier New" pitchFamily="49" charset="0"/>
              </a:rPr>
              <a:t>input.txt”</a:t>
            </a:r>
            <a:r>
              <a:rPr lang="ru-RU" sz="2000" b="1" smtClean="0">
                <a:latin typeface="Courier New" pitchFamily="49" charset="0"/>
              </a:rPr>
              <a:t>,"r")) == 0) 		printf("Нельзя открыть%s\n",</a:t>
            </a:r>
            <a:r>
              <a:rPr lang="en-US" sz="2000" b="1" smtClean="0">
                <a:latin typeface="Courier New" pitchFamily="49" charset="0"/>
              </a:rPr>
              <a:t> </a:t>
            </a:r>
            <a:r>
              <a:rPr lang="ru-RU" sz="2000" b="1" smtClean="0">
                <a:latin typeface="Courier New" pitchFamily="49" charset="0"/>
              </a:rPr>
              <a:t>"</a:t>
            </a:r>
            <a:r>
              <a:rPr lang="en-US" sz="2000" b="1" smtClean="0">
                <a:latin typeface="Courier New" pitchFamily="49" charset="0"/>
              </a:rPr>
              <a:t>input.txt</a:t>
            </a:r>
            <a:r>
              <a:rPr lang="ru-RU" sz="2000" b="1" smtClean="0">
                <a:latin typeface="Courier New" pitchFamily="49" charset="0"/>
              </a:rPr>
              <a:t>");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		else {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		</a:t>
            </a:r>
            <a:r>
              <a:rPr lang="en-US" sz="2000" b="1" smtClean="0">
                <a:latin typeface="Courier New" pitchFamily="49" charset="0"/>
              </a:rPr>
              <a:t>	</a:t>
            </a:r>
            <a:r>
              <a:rPr lang="ru-RU" sz="2000" b="1" smtClean="0">
                <a:solidFill>
                  <a:srgbClr val="0000FF"/>
                </a:solidFill>
                <a:latin typeface="Courier New" pitchFamily="49" charset="0"/>
              </a:rPr>
              <a:t>while(fseek(fp, set++, 0) == 0) 			</a:t>
            </a:r>
            <a:r>
              <a:rPr lang="en-US" sz="2000" b="1" smtClean="0">
                <a:solidFill>
                  <a:srgbClr val="0000FF"/>
                </a:solidFill>
                <a:latin typeface="Courier New" pitchFamily="49" charset="0"/>
              </a:rPr>
              <a:t>	</a:t>
            </a:r>
            <a:r>
              <a:rPr lang="ru-RU" sz="2000" b="1" smtClean="0">
                <a:solidFill>
                  <a:srgbClr val="0000FF"/>
                </a:solidFill>
                <a:latin typeface="Courier New" pitchFamily="49" charset="0"/>
              </a:rPr>
              <a:t>putchar(getc(fp));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			fclose(fp);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		}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  </a:t>
            </a:r>
            <a:r>
              <a:rPr lang="en-US" sz="2000" b="1" smtClean="0">
                <a:latin typeface="Courier New" pitchFamily="49" charset="0"/>
              </a:rPr>
              <a:t>return 0;</a:t>
            </a:r>
            <a:endParaRPr lang="ru-RU" sz="2000" b="1" smtClean="0">
              <a:latin typeface="Courier New" pitchFamily="49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}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19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9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9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19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19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19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9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19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19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19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19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19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3"/>
          <p:cNvSpPr>
            <a:spLocks noGrp="1"/>
          </p:cNvSpPr>
          <p:nvPr>
            <p:ph type="body" idx="1"/>
          </p:nvPr>
        </p:nvSpPr>
        <p:spPr>
          <a:xfrm>
            <a:off x="971550" y="620713"/>
            <a:ext cx="7499350" cy="48006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b="1" smtClean="0">
                <a:solidFill>
                  <a:srgbClr val="0000FF"/>
                </a:solidFill>
                <a:latin typeface="Courier New" pitchFamily="49" charset="0"/>
              </a:rPr>
              <a:t>while(fseek(fp, set++,0) == 0)				putchar(getc(fp));</a:t>
            </a:r>
            <a:r>
              <a:rPr lang="ru-RU" sz="2800" b="1" smtClean="0">
                <a:solidFill>
                  <a:srgbClr val="0000FF"/>
                </a:solidFill>
                <a:latin typeface="Courier New" pitchFamily="49" charset="0"/>
              </a:rPr>
              <a:t> 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Вызов fseek(fp,OL,0) означает, что мы находим первый байт. 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Затем функция putchar( ) печатает содержимое этого байта. При следующем прохождении через цикл переменная set увеличивается до 1L, и печатается следующий байт. 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Процесс продолжается до тех пор, пока set не попытается попасть в fseek( ) после конца файла. В этом случае fseek( ) возвращает значение -1 и цикл прекращается. </a:t>
            </a:r>
            <a:endParaRPr lang="ru-RU" sz="2400" smtClean="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sz="24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3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3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2"/>
          <p:cNvSpPr>
            <a:spLocks noGrp="1"/>
          </p:cNvSpPr>
          <p:nvPr>
            <p:ph type="title"/>
          </p:nvPr>
        </p:nvSpPr>
        <p:spPr bwMode="auto">
          <a:xfrm>
            <a:off x="1116013" y="188913"/>
            <a:ext cx="7499350" cy="706437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effectLst/>
              </a:rPr>
              <a:t>Функция ferror( )</a:t>
            </a:r>
          </a:p>
        </p:txBody>
      </p:sp>
      <p:sp>
        <p:nvSpPr>
          <p:cNvPr id="86018" name="Rectangle 3"/>
          <p:cNvSpPr>
            <a:spLocks noGrp="1"/>
          </p:cNvSpPr>
          <p:nvPr>
            <p:ph type="body" idx="1"/>
          </p:nvPr>
        </p:nvSpPr>
        <p:spPr>
          <a:xfrm>
            <a:off x="1187450" y="981075"/>
            <a:ext cx="7499350" cy="48006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Функция 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</a:rPr>
              <a:t>ferror( )</a:t>
            </a:r>
            <a:r>
              <a:rPr lang="ru-RU" sz="2400" smtClean="0">
                <a:latin typeface="Times New Roman" pitchFamily="18" charset="0"/>
              </a:rPr>
              <a:t> позволяет проверить правильность выполнения последней операции при работе с файлами. 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Прототип: </a:t>
            </a:r>
            <a:r>
              <a:rPr lang="ru-RU" sz="2400" smtClean="0">
                <a:solidFill>
                  <a:schemeClr val="tx2"/>
                </a:solidFill>
                <a:latin typeface="Times New Roman" pitchFamily="18" charset="0"/>
              </a:rPr>
              <a:t>int ferror(FILE *fp); </a:t>
            </a:r>
          </a:p>
          <a:p>
            <a:pPr>
              <a:buFont typeface="Wingdings 2" pitchFamily="18" charset="2"/>
              <a:buNone/>
            </a:pPr>
            <a:endParaRPr lang="ru-RU" sz="2400" smtClean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В случае ошибки возвращается ненулевое значение, в противном случае возвращается ноль.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60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60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0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60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2"/>
          <p:cNvSpPr>
            <a:spLocks noGrp="1"/>
          </p:cNvSpPr>
          <p:nvPr>
            <p:ph type="title"/>
          </p:nvPr>
        </p:nvSpPr>
        <p:spPr bwMode="auto">
          <a:xfrm>
            <a:off x="971550" y="260350"/>
            <a:ext cx="7499350" cy="706438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effectLst/>
              </a:rPr>
              <a:t>Функция remove( )</a:t>
            </a:r>
          </a:p>
        </p:txBody>
      </p:sp>
      <p:sp>
        <p:nvSpPr>
          <p:cNvPr id="88066" name="Rectangle 3"/>
          <p:cNvSpPr>
            <a:spLocks noGrp="1"/>
          </p:cNvSpPr>
          <p:nvPr>
            <p:ph type="body" idx="1"/>
          </p:nvPr>
        </p:nvSpPr>
        <p:spPr>
          <a:xfrm>
            <a:off x="900113" y="981075"/>
            <a:ext cx="7499350" cy="48006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Функция 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</a:rPr>
              <a:t>remove( )</a:t>
            </a:r>
            <a:r>
              <a:rPr lang="ru-RU" sz="2400" smtClean="0">
                <a:latin typeface="Times New Roman" pitchFamily="18" charset="0"/>
              </a:rPr>
              <a:t> удаляет файл.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Прототип: </a:t>
            </a:r>
            <a:r>
              <a:rPr lang="en-US" sz="2400" smtClean="0">
                <a:solidFill>
                  <a:schemeClr val="tx2"/>
                </a:solidFill>
                <a:latin typeface="Times New Roman" pitchFamily="18" charset="0"/>
              </a:rPr>
              <a:t>int remove(const char *</a:t>
            </a:r>
            <a:r>
              <a:rPr lang="ru-RU" sz="240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Times New Roman" pitchFamily="18" charset="0"/>
              </a:rPr>
              <a:t>file_name); </a:t>
            </a:r>
            <a:endParaRPr lang="ru-RU" sz="2400" smtClean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    file_name - указатель на строку со спецификацией файла. </a:t>
            </a:r>
          </a:p>
          <a:p>
            <a:pPr>
              <a:buFont typeface="Wingdings 2" pitchFamily="18" charset="2"/>
              <a:buNone/>
            </a:pPr>
            <a:endParaRPr lang="ru-RU" sz="240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При успешном завершении возвращается ноль, в противном случае возвращается ненулевое значение.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80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80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80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80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0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0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2"/>
          <p:cNvSpPr>
            <a:spLocks noGrp="1"/>
          </p:cNvSpPr>
          <p:nvPr>
            <p:ph type="title"/>
          </p:nvPr>
        </p:nvSpPr>
        <p:spPr bwMode="auto">
          <a:xfrm>
            <a:off x="1042988" y="333375"/>
            <a:ext cx="7499350" cy="633413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effectLst/>
              </a:rPr>
              <a:t>Функция rewind( )</a:t>
            </a:r>
          </a:p>
        </p:txBody>
      </p:sp>
      <p:sp>
        <p:nvSpPr>
          <p:cNvPr id="88066" name="Rectangle 3"/>
          <p:cNvSpPr>
            <a:spLocks noGrp="1"/>
          </p:cNvSpPr>
          <p:nvPr>
            <p:ph type="body" idx="1"/>
          </p:nvPr>
        </p:nvSpPr>
        <p:spPr>
          <a:xfrm>
            <a:off x="1042988" y="981075"/>
            <a:ext cx="7499350" cy="48006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Функция 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</a:rPr>
              <a:t>rewind( )</a:t>
            </a:r>
            <a:r>
              <a:rPr lang="ru-RU" sz="2400" smtClean="0">
                <a:latin typeface="Times New Roman" pitchFamily="18" charset="0"/>
              </a:rPr>
              <a:t> устанавливает указатель текущей позиции в начало файла.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Прототип: </a:t>
            </a:r>
            <a:r>
              <a:rPr lang="ru-RU" sz="2400" smtClean="0">
                <a:solidFill>
                  <a:schemeClr val="tx2"/>
                </a:solidFill>
                <a:latin typeface="Times New Roman" pitchFamily="18" charset="0"/>
              </a:rPr>
              <a:t>void rewind(FILE *fp); 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2"/>
          <p:cNvSpPr>
            <a:spLocks noGrp="1"/>
          </p:cNvSpPr>
          <p:nvPr>
            <p:ph type="title"/>
          </p:nvPr>
        </p:nvSpPr>
        <p:spPr bwMode="auto">
          <a:xfrm>
            <a:off x="971550" y="260350"/>
            <a:ext cx="7499350" cy="7778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effectLst/>
              </a:rPr>
              <a:t>Функция fread( )</a:t>
            </a:r>
          </a:p>
        </p:txBody>
      </p:sp>
      <p:sp>
        <p:nvSpPr>
          <p:cNvPr id="92162" name="Rectangle 3"/>
          <p:cNvSpPr>
            <a:spLocks noGrp="1"/>
          </p:cNvSpPr>
          <p:nvPr>
            <p:ph type="body" idx="1"/>
          </p:nvPr>
        </p:nvSpPr>
        <p:spPr>
          <a:xfrm>
            <a:off x="900113" y="1125538"/>
            <a:ext cx="8243887" cy="4800600"/>
          </a:xfrm>
        </p:spPr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Функция 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</a:rPr>
              <a:t>fread( )</a:t>
            </a:r>
            <a:r>
              <a:rPr lang="ru-RU" sz="2400" smtClean="0">
                <a:latin typeface="Times New Roman" pitchFamily="18" charset="0"/>
              </a:rPr>
              <a:t> предназначена для чтения блоков данных из потока.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Прототип</a:t>
            </a:r>
            <a:r>
              <a:rPr lang="en-US" sz="2400" smtClean="0">
                <a:latin typeface="Times New Roman" pitchFamily="18" charset="0"/>
              </a:rPr>
              <a:t>: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z="2400" smtClean="0">
                <a:solidFill>
                  <a:schemeClr val="tx2"/>
                </a:solidFill>
                <a:latin typeface="Times New Roman" pitchFamily="18" charset="0"/>
              </a:rPr>
              <a:t>unsigned fread(void *ptr, unsigned size, unsigned n, FILE</a:t>
            </a:r>
            <a:r>
              <a:rPr lang="ru-RU" sz="240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Times New Roman" pitchFamily="18" charset="0"/>
              </a:rPr>
              <a:t>*</a:t>
            </a:r>
            <a:r>
              <a:rPr lang="ru-RU" sz="240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Times New Roman" pitchFamily="18" charset="0"/>
              </a:rPr>
              <a:t>fp);</a:t>
            </a:r>
            <a:r>
              <a:rPr lang="ru-RU" sz="240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Она читает </a:t>
            </a:r>
            <a:r>
              <a:rPr lang="ru-RU" sz="2400" i="1" smtClean="0">
                <a:solidFill>
                  <a:srgbClr val="0000FF"/>
                </a:solidFill>
                <a:latin typeface="Times New Roman" pitchFamily="18" charset="0"/>
              </a:rPr>
              <a:t>n</a:t>
            </a:r>
            <a:r>
              <a:rPr lang="ru-RU" sz="2400" smtClean="0">
                <a:latin typeface="Times New Roman" pitchFamily="18" charset="0"/>
              </a:rPr>
              <a:t> элементов данных, длиной </a:t>
            </a:r>
            <a:r>
              <a:rPr lang="ru-RU" sz="2400" i="1" smtClean="0">
                <a:solidFill>
                  <a:srgbClr val="0000FF"/>
                </a:solidFill>
                <a:latin typeface="Times New Roman" pitchFamily="18" charset="0"/>
              </a:rPr>
              <a:t>size</a:t>
            </a:r>
            <a:r>
              <a:rPr lang="ru-RU" sz="2400" smtClean="0">
                <a:latin typeface="Times New Roman" pitchFamily="18" charset="0"/>
              </a:rPr>
              <a:t> байт каждый, в блок</a:t>
            </a:r>
            <a:r>
              <a:rPr lang="en-US" sz="2400" smtClean="0">
                <a:latin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</a:rPr>
              <a:t>памяти, на который указывает указатель </a:t>
            </a:r>
            <a:r>
              <a:rPr lang="ru-RU" sz="2400" i="1" smtClean="0">
                <a:solidFill>
                  <a:srgbClr val="0000FF"/>
                </a:solidFill>
                <a:latin typeface="Times New Roman" pitchFamily="18" charset="0"/>
              </a:rPr>
              <a:t>ptr,</a:t>
            </a:r>
            <a:r>
              <a:rPr lang="ru-RU" sz="2400" smtClean="0">
                <a:latin typeface="Times New Roman" pitchFamily="18" charset="0"/>
              </a:rPr>
              <a:t>  Общее число прочитанных байтов равно произведению n*size.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240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При успешном завершении функция fread( ) возвращает число прочитанных 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</a:rPr>
              <a:t>элементов</a:t>
            </a:r>
            <a:r>
              <a:rPr lang="ru-RU" sz="2400" smtClean="0">
                <a:latin typeface="Times New Roman" pitchFamily="18" charset="0"/>
              </a:rPr>
              <a:t> данных, при ошибке - 0.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24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1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1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1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1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1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2"/>
          <p:cNvSpPr>
            <a:spLocks noGrp="1"/>
          </p:cNvSpPr>
          <p:nvPr>
            <p:ph type="title"/>
          </p:nvPr>
        </p:nvSpPr>
        <p:spPr bwMode="auto">
          <a:xfrm>
            <a:off x="1042988" y="188913"/>
            <a:ext cx="7499350" cy="706437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effectLst/>
              </a:rPr>
              <a:t>Функция fwrite( )</a:t>
            </a:r>
          </a:p>
        </p:txBody>
      </p:sp>
      <p:sp>
        <p:nvSpPr>
          <p:cNvPr id="94210" name="Rectangle 3"/>
          <p:cNvSpPr>
            <a:spLocks noGrp="1"/>
          </p:cNvSpPr>
          <p:nvPr>
            <p:ph type="body" idx="1"/>
          </p:nvPr>
        </p:nvSpPr>
        <p:spPr>
          <a:xfrm>
            <a:off x="900113" y="1052513"/>
            <a:ext cx="8243887" cy="4800600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Функция 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</a:rPr>
              <a:t>fwrite( )</a:t>
            </a:r>
            <a:r>
              <a:rPr lang="ru-RU" sz="2400" smtClean="0">
                <a:latin typeface="Times New Roman" pitchFamily="18" charset="0"/>
              </a:rPr>
              <a:t> предназначена для записи в файл блоков данных.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Прототип: </a:t>
            </a:r>
            <a:endParaRPr lang="en-US" sz="24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n-US" sz="2400" smtClean="0">
                <a:solidFill>
                  <a:schemeClr val="tx2"/>
                </a:solidFill>
                <a:latin typeface="Times New Roman" pitchFamily="18" charset="0"/>
              </a:rPr>
              <a:t>unsigned fwrite(void *ptr, unsigned size, unsigned n, FILE *fp);</a:t>
            </a:r>
            <a:r>
              <a:rPr lang="ru-RU" sz="240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4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Она добавляет 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</a:rPr>
              <a:t>n</a:t>
            </a:r>
            <a:r>
              <a:rPr lang="ru-RU" sz="2400" smtClean="0">
                <a:latin typeface="Times New Roman" pitchFamily="18" charset="0"/>
              </a:rPr>
              <a:t> элементов данных, длиной 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</a:rPr>
              <a:t>size</a:t>
            </a:r>
            <a:r>
              <a:rPr lang="ru-RU" sz="2400" smtClean="0">
                <a:latin typeface="Times New Roman" pitchFamily="18" charset="0"/>
              </a:rPr>
              <a:t> байт каждый, в заданный выходной файл 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</a:rPr>
              <a:t>fp</a:t>
            </a:r>
            <a:r>
              <a:rPr lang="ru-RU" sz="2400" smtClean="0">
                <a:latin typeface="Times New Roman" pitchFamily="18" charset="0"/>
              </a:rPr>
              <a:t>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4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 При успешном завершении операции функция fwrite() возвращает число записанных 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</a:rPr>
              <a:t>элементов</a:t>
            </a:r>
            <a:r>
              <a:rPr lang="ru-RU" sz="2400" smtClean="0">
                <a:latin typeface="Times New Roman" pitchFamily="18" charset="0"/>
              </a:rPr>
              <a:t> данных, при ошибке - неверное число элементов данных.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4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2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2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42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42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42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42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42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42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2"/>
          <p:cNvSpPr>
            <a:spLocks noGrp="1"/>
          </p:cNvSpPr>
          <p:nvPr>
            <p:ph type="title"/>
          </p:nvPr>
        </p:nvSpPr>
        <p:spPr bwMode="auto">
          <a:xfrm>
            <a:off x="1042988" y="260350"/>
            <a:ext cx="7499350" cy="706438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800" smtClean="0">
                <a:effectLst/>
              </a:rPr>
              <a:t>Пять стандартных файлов</a:t>
            </a:r>
            <a:r>
              <a:rPr lang="ru-RU" sz="3900" smtClean="0">
                <a:effectLst/>
              </a:rPr>
              <a:t> </a:t>
            </a:r>
          </a:p>
        </p:txBody>
      </p:sp>
      <p:sp>
        <p:nvSpPr>
          <p:cNvPr id="94210" name="Rectangle 3"/>
          <p:cNvSpPr>
            <a:spLocks noGrp="1"/>
          </p:cNvSpPr>
          <p:nvPr>
            <p:ph type="body" idx="1"/>
          </p:nvPr>
        </p:nvSpPr>
        <p:spPr>
          <a:xfrm>
            <a:off x="971550" y="981075"/>
            <a:ext cx="7993063" cy="48006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b="1" smtClean="0">
                <a:latin typeface="Times New Roman" pitchFamily="18" charset="0"/>
              </a:rPr>
              <a:t>    </a:t>
            </a:r>
            <a:r>
              <a:rPr lang="ru-RU" sz="2400" b="1" smtClean="0">
                <a:latin typeface="Times New Roman" pitchFamily="18" charset="0"/>
              </a:rPr>
              <a:t>stdin</a:t>
            </a:r>
            <a:r>
              <a:rPr lang="ru-RU" sz="2400" smtClean="0">
                <a:latin typeface="Times New Roman" pitchFamily="18" charset="0"/>
              </a:rPr>
              <a:t> - для ввода данных из стандартного входного   		    потока (по умолчанию - c клавиатуры);</a:t>
            </a:r>
            <a:br>
              <a:rPr lang="ru-RU" sz="2400" smtClean="0">
                <a:latin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</a:rPr>
              <a:t>stdout</a:t>
            </a:r>
            <a:r>
              <a:rPr lang="ru-RU" sz="2400" smtClean="0">
                <a:latin typeface="Times New Roman" pitchFamily="18" charset="0"/>
              </a:rPr>
              <a:t> - для вывода данных в стандартный выходной 	       поток (по умолчанию - на экран дисплея);</a:t>
            </a:r>
            <a:br>
              <a:rPr lang="ru-RU" sz="2400" smtClean="0">
                <a:latin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</a:rPr>
              <a:t>stderr</a:t>
            </a:r>
            <a:r>
              <a:rPr lang="ru-RU" sz="2400" smtClean="0">
                <a:latin typeface="Times New Roman" pitchFamily="18" charset="0"/>
              </a:rPr>
              <a:t> - файл для вывода сообщений об ошибках (всегда 	       связан с экраном дисплея);</a:t>
            </a:r>
            <a:br>
              <a:rPr lang="ru-RU" sz="2400" smtClean="0">
                <a:latin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</a:rPr>
              <a:t>stdprn</a:t>
            </a:r>
            <a:r>
              <a:rPr lang="ru-RU" sz="2400" smtClean="0">
                <a:latin typeface="Times New Roman" pitchFamily="18" charset="0"/>
              </a:rPr>
              <a:t> - для вывода данных на принтер;</a:t>
            </a:r>
            <a:br>
              <a:rPr lang="ru-RU" sz="2400" smtClean="0">
                <a:latin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</a:rPr>
              <a:t>stdaus</a:t>
            </a:r>
            <a:r>
              <a:rPr lang="ru-RU" sz="2400" smtClean="0">
                <a:latin typeface="Times New Roman" pitchFamily="18" charset="0"/>
              </a:rPr>
              <a:t> - для ввода и вывода данных в 				       коммуникационный канал.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 bwMode="auto">
          <a:xfrm>
            <a:off x="1435100" y="274638"/>
            <a:ext cx="7499350" cy="706437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effectLst/>
                <a:latin typeface="Times New Roman" pitchFamily="18" charset="0"/>
              </a:rPr>
              <a:t>В чем отличия</a:t>
            </a:r>
            <a:r>
              <a:rPr lang="en-US" sz="3200" smtClean="0">
                <a:effectLst/>
                <a:latin typeface="Times New Roman" pitchFamily="18" charset="0"/>
              </a:rPr>
              <a:t>?</a:t>
            </a:r>
            <a:endParaRPr lang="ru-RU" sz="3200" smtClean="0">
              <a:effectLst/>
              <a:latin typeface="Times New Roman" pitchFamily="18" charset="0"/>
            </a:endParaRPr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>
          <a:xfrm>
            <a:off x="900113" y="981075"/>
            <a:ext cx="8243887" cy="48006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В чем разница между звуковым файлом и картинкой? </a:t>
            </a:r>
            <a:endParaRPr lang="en-US" sz="200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В том, что первый файл интепретируется с помощью специальной программы, как звук, а второй - как картинка.   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Текстовый файл интепретируется как текст, а бинарный, как набор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двоичных чисел.</a:t>
            </a:r>
            <a:endParaRPr lang="ru-RU" smtClean="0"/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В текстовом файле символ "\n" переводится в "\r\n" при записи в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файл. 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При считывании производится обратная замена:  "\r\n"  </a:t>
            </a:r>
            <a:r>
              <a:rPr lang="ru-RU" sz="2000" smtClean="0">
                <a:latin typeface="Times New Roman" pitchFamily="18" charset="0"/>
                <a:sym typeface="Symbol" pitchFamily="18" charset="2"/>
              </a:rPr>
              <a:t> </a:t>
            </a:r>
            <a:r>
              <a:rPr lang="ru-RU" sz="2000" smtClean="0">
                <a:latin typeface="Times New Roman" pitchFamily="18" charset="0"/>
              </a:rPr>
              <a:t>"\n" .</a:t>
            </a:r>
          </a:p>
          <a:p>
            <a:pPr>
              <a:buFont typeface="Wingdings 2" pitchFamily="18" charset="2"/>
              <a:buNone/>
            </a:pPr>
            <a:endParaRPr lang="en-US" sz="200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С бинарными файлами этого не происходит.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2"/>
          <p:cNvSpPr>
            <a:spLocks noGrp="1"/>
          </p:cNvSpPr>
          <p:nvPr>
            <p:ph type="title"/>
          </p:nvPr>
        </p:nvSpPr>
        <p:spPr bwMode="auto">
          <a:xfrm>
            <a:off x="1116013" y="260350"/>
            <a:ext cx="7499350" cy="7778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effectLst/>
              </a:rPr>
              <a:t>Низкоуровневый ввод/вывод</a:t>
            </a:r>
          </a:p>
        </p:txBody>
      </p:sp>
      <p:sp>
        <p:nvSpPr>
          <p:cNvPr id="96258" name="Rectangle 3"/>
          <p:cNvSpPr>
            <a:spLocks noGrp="1"/>
          </p:cNvSpPr>
          <p:nvPr>
            <p:ph type="body" idx="1"/>
          </p:nvPr>
        </p:nvSpPr>
        <p:spPr>
          <a:xfrm>
            <a:off x="1187450" y="1196975"/>
            <a:ext cx="7499350" cy="4800600"/>
          </a:xfrm>
        </p:spPr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В языке Си имеется также система низкоуровневого ввода/вывода без буферизации и форматирования данных, соответствующая стандарту системы UNIX.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Прототипы составляющих ее функций находятся в файле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io.h</a:t>
            </a:r>
            <a:r>
              <a:rPr lang="en-US" sz="2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К этим функциям относятся: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	open( ) - открыть файл;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close( ) - закрыть файл;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read( ) - читать данные;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write( ) - записать данные;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lseek( ) - поиск определенного байта в файле;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unlink( ) - уничтожить файл.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Здесь используются дискрипторы файлов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  fp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 bwMode="auto">
          <a:xfrm>
            <a:off x="971550" y="188913"/>
            <a:ext cx="7499350" cy="8509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effectLst/>
              </a:rPr>
              <a:t>Описание файла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>
          <a:xfrm>
            <a:off x="971550" y="908050"/>
            <a:ext cx="7705725" cy="4800600"/>
          </a:xfrm>
        </p:spPr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Логическое имя </a:t>
            </a:r>
            <a:r>
              <a:rPr lang="en-US" sz="2400" smtClean="0">
                <a:latin typeface="Times New Roman" pitchFamily="18" charset="0"/>
              </a:rPr>
              <a:t>(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</a:rPr>
              <a:t>дескриптор</a:t>
            </a:r>
            <a:r>
              <a:rPr lang="ru-RU" sz="2400" smtClean="0">
                <a:latin typeface="Times New Roman" pitchFamily="18" charset="0"/>
              </a:rPr>
              <a:t> файла</a:t>
            </a:r>
            <a:r>
              <a:rPr lang="en-US" sz="2400" smtClean="0">
                <a:latin typeface="Times New Roman" pitchFamily="18" charset="0"/>
              </a:rPr>
              <a:t> - int</a:t>
            </a:r>
            <a:r>
              <a:rPr lang="ru-RU" sz="2400" smtClean="0">
                <a:latin typeface="Times New Roman" pitchFamily="18" charset="0"/>
              </a:rPr>
              <a:t>)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smtClean="0">
                <a:latin typeface="Times New Roman" pitchFamily="18" charset="0"/>
              </a:rPr>
              <a:t> представляет собой указатель на файл, который используется операционной системой для поддержки операций с этим файлом. </a:t>
            </a:r>
            <a:endParaRPr lang="en-US" sz="240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Оно определяется так: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</a:rPr>
              <a:t>FILE *</a:t>
            </a:r>
            <a:r>
              <a:rPr lang="ru-RU" sz="2400" smtClean="0">
                <a:latin typeface="Times New Roman" pitchFamily="18" charset="0"/>
              </a:rPr>
              <a:t>fp;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FILE - имя типа, описанное в стандартном заголовочном файле </a:t>
            </a:r>
            <a:r>
              <a:rPr lang="en-US" sz="2400" smtClean="0">
                <a:latin typeface="Times New Roman" pitchFamily="18" charset="0"/>
              </a:rPr>
              <a:t>&lt;</a:t>
            </a:r>
            <a:r>
              <a:rPr lang="ru-RU" sz="2400" smtClean="0">
                <a:latin typeface="Times New Roman" pitchFamily="18" charset="0"/>
              </a:rPr>
              <a:t>stdio.h</a:t>
            </a:r>
            <a:r>
              <a:rPr lang="en-US" sz="2400" smtClean="0">
                <a:latin typeface="Times New Roman" pitchFamily="18" charset="0"/>
              </a:rPr>
              <a:t>&gt;</a:t>
            </a:r>
            <a:r>
              <a:rPr lang="ru-RU" sz="2400" smtClean="0">
                <a:latin typeface="Times New Roman" pitchFamily="18" charset="0"/>
              </a:rPr>
              <a:t>,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fp - указатель на файл.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24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 bwMode="auto">
          <a:xfrm>
            <a:off x="1042988" y="188913"/>
            <a:ext cx="7499350" cy="122396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ru-RU" sz="2800" dirty="0" smtClean="0">
                <a:effectLst/>
              </a:rPr>
              <a:t>Библиотечные функции, используемые при работе с файлами. </a:t>
            </a:r>
            <a:r>
              <a:rPr lang="en-US" sz="2800" dirty="0" smtClean="0">
                <a:effectLst/>
                <a:latin typeface="Corbel" pitchFamily="34" charset="0"/>
              </a:rPr>
              <a:t/>
            </a:r>
            <a:br>
              <a:rPr lang="en-US" sz="2800" dirty="0" smtClean="0">
                <a:effectLst/>
                <a:latin typeface="Corbel" pitchFamily="34" charset="0"/>
              </a:rPr>
            </a:br>
            <a:r>
              <a:rPr lang="ru-RU" sz="2800" dirty="0" smtClean="0">
                <a:effectLst/>
              </a:rPr>
              <a:t>Функция</a:t>
            </a:r>
            <a:r>
              <a:rPr lang="ru-RU" sz="2800" b="1" dirty="0" smtClean="0">
                <a:effectLst/>
              </a:rPr>
              <a:t> </a:t>
            </a:r>
            <a:r>
              <a:rPr lang="ru-RU" sz="2800" b="1" dirty="0" err="1" smtClean="0">
                <a:effectLst/>
                <a:latin typeface="Times New Roman" pitchFamily="18" charset="0"/>
              </a:rPr>
              <a:t>fopen</a:t>
            </a:r>
            <a:r>
              <a:rPr lang="ru-RU" sz="2800" b="1" dirty="0" smtClean="0">
                <a:effectLst/>
                <a:latin typeface="Times New Roman" pitchFamily="18" charset="0"/>
              </a:rPr>
              <a:t>( ).</a:t>
            </a:r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>
          <a:xfrm>
            <a:off x="1006475" y="1484313"/>
            <a:ext cx="8137525" cy="5184775"/>
          </a:xfrm>
        </p:spPr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Прежде чем читать или записывать информацию в файл,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    он должен быть открыт и тем самым связан с потоком</a:t>
            </a:r>
            <a:r>
              <a:rPr lang="en-US" sz="2400" smtClean="0">
                <a:latin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</a:rPr>
              <a:t> байтов. Это можно сделать с помощью библиотечной функции 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</a:rPr>
              <a:t>fopen</a:t>
            </a:r>
            <a:r>
              <a:rPr lang="ru-RU" sz="2400" smtClean="0">
                <a:latin typeface="Times New Roman" pitchFamily="18" charset="0"/>
              </a:rPr>
              <a:t>( ).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Прототип функции fopen()</a:t>
            </a:r>
            <a:r>
              <a:rPr lang="en-US" sz="2400" smtClean="0">
                <a:latin typeface="Times New Roman" pitchFamily="18" charset="0"/>
              </a:rPr>
              <a:t>:</a:t>
            </a:r>
            <a:r>
              <a:rPr lang="ru-RU" sz="2400" smtClean="0">
                <a:latin typeface="Times New Roman" pitchFamily="18" charset="0"/>
              </a:rPr>
              <a:t> </a:t>
            </a:r>
            <a:endParaRPr lang="en-US" sz="240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z="2400" smtClean="0">
                <a:solidFill>
                  <a:schemeClr val="tx2"/>
                </a:solidFill>
                <a:latin typeface="Times New Roman" pitchFamily="18" charset="0"/>
              </a:rPr>
              <a:t>FILE * fopen (cost char* name, cost char* mode );</a:t>
            </a:r>
            <a:r>
              <a:rPr lang="en-US" sz="2400" smtClean="0">
                <a:latin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240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В случае удачного открытия файла, функция fopen</a:t>
            </a:r>
            <a:r>
              <a:rPr lang="en-US" sz="2400" smtClean="0">
                <a:latin typeface="Times New Roman" pitchFamily="18" charset="0"/>
              </a:rPr>
              <a:t>()</a:t>
            </a:r>
            <a:r>
              <a:rPr lang="ru-RU" sz="2400" smtClean="0">
                <a:latin typeface="Times New Roman" pitchFamily="18" charset="0"/>
              </a:rPr>
              <a:t> возвращает дескриптор файла, иначе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smtClean="0">
                <a:latin typeface="Times New Roman" pitchFamily="18" charset="0"/>
              </a:rPr>
              <a:t>константу NULL. Она определена в файле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stdio.h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</a:rPr>
              <a:t>и эквивалентно 0.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042988" y="188913"/>
            <a:ext cx="7499350" cy="792162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effectLst/>
              </a:rPr>
              <a:t>Функция </a:t>
            </a:r>
            <a:r>
              <a:rPr lang="ru-RU" sz="3200" smtClean="0">
                <a:effectLst/>
                <a:latin typeface="Times New Roman" pitchFamily="18" charset="0"/>
              </a:rPr>
              <a:t>fopen()</a:t>
            </a:r>
          </a:p>
        </p:txBody>
      </p:sp>
      <p:sp>
        <p:nvSpPr>
          <p:cNvPr id="28674" name="Rectangle 3"/>
          <p:cNvSpPr>
            <a:spLocks noGrp="1"/>
          </p:cNvSpPr>
          <p:nvPr>
            <p:ph type="body" idx="4294967295"/>
          </p:nvPr>
        </p:nvSpPr>
        <p:spPr>
          <a:xfrm>
            <a:off x="1006475" y="981075"/>
            <a:ext cx="8137525" cy="51847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Обращение к функции fopen( ): 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fp = fopen(спецификация файла, </a:t>
            </a:r>
            <a:endParaRPr lang="en-US" sz="240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</a:rPr>
              <a:t>		       </a:t>
            </a:r>
            <a:r>
              <a:rPr lang="ru-RU" sz="2400" smtClean="0">
                <a:latin typeface="Times New Roman" pitchFamily="18" charset="0"/>
              </a:rPr>
              <a:t>способ использования файла); 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Спецификация файла (имя файла и путь к нему) может, например, иметь вид: "c:\\myprog.txt" - для файла myprog.txt на диске с:. 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Рекомендуется использовать следующий способ открытия файла: </a:t>
            </a:r>
          </a:p>
          <a:p>
            <a:pPr>
              <a:buFont typeface="Wingdings 2" pitchFamily="18" charset="2"/>
              <a:buNone/>
            </a:pPr>
            <a:r>
              <a:rPr lang="en-US" sz="2000" b="1" smtClean="0">
                <a:latin typeface="Courier New" pitchFamily="49" charset="0"/>
              </a:rPr>
              <a:t>if ((fp = fopen("c:\\my_prog.txt", "rt")) == NULL)</a:t>
            </a:r>
            <a:r>
              <a:rPr lang="ru-RU" sz="2000" b="1" smtClean="0">
                <a:latin typeface="Courier New" pitchFamily="49" charset="0"/>
              </a:rPr>
              <a:t>{                </a:t>
            </a:r>
            <a:r>
              <a:rPr lang="en-US" sz="2000" b="1" smtClean="0">
                <a:latin typeface="Courier New" pitchFamily="49" charset="0"/>
              </a:rPr>
              <a:t>fprintf(stderr, </a:t>
            </a:r>
            <a:r>
              <a:rPr lang="ru-RU" sz="2000" b="1" smtClean="0">
                <a:latin typeface="Courier New" pitchFamily="49" charset="0"/>
              </a:rPr>
              <a:t>"Открыть файл не удалось\n");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  exit(1);    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 } </a:t>
            </a:r>
          </a:p>
          <a:p>
            <a:pPr>
              <a:buFont typeface="Wingdings 2" pitchFamily="18" charset="2"/>
              <a:buNone/>
            </a:pPr>
            <a:endParaRPr lang="ru-RU" sz="2000" smtClean="0">
              <a:latin typeface="Courier New" pitchFamily="49" charset="0"/>
            </a:endParaRPr>
          </a:p>
          <a:p>
            <a:pPr>
              <a:buFont typeface="Wingdings 2" pitchFamily="18" charset="2"/>
              <a:buNone/>
            </a:pPr>
            <a:endParaRPr lang="ru-RU" sz="24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042988" y="0"/>
            <a:ext cx="7499350" cy="850900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effectLst/>
              </a:rPr>
              <a:t>Функция </a:t>
            </a:r>
            <a:r>
              <a:rPr lang="ru-RU" sz="3200" smtClean="0">
                <a:effectLst/>
                <a:latin typeface="Times New Roman" pitchFamily="18" charset="0"/>
              </a:rPr>
              <a:t>f</a:t>
            </a:r>
            <a:r>
              <a:rPr lang="en-US" sz="3200" smtClean="0">
                <a:effectLst/>
                <a:latin typeface="Times New Roman" pitchFamily="18" charset="0"/>
              </a:rPr>
              <a:t>re</a:t>
            </a:r>
            <a:r>
              <a:rPr lang="ru-RU" sz="3200" smtClean="0">
                <a:effectLst/>
                <a:latin typeface="Times New Roman" pitchFamily="18" charset="0"/>
              </a:rPr>
              <a:t>open()</a:t>
            </a:r>
          </a:p>
        </p:txBody>
      </p:sp>
      <p:sp>
        <p:nvSpPr>
          <p:cNvPr id="30722" name="Rectangle 3"/>
          <p:cNvSpPr>
            <a:spLocks noGrp="1"/>
          </p:cNvSpPr>
          <p:nvPr>
            <p:ph type="body" idx="4294967295"/>
          </p:nvPr>
        </p:nvSpPr>
        <p:spPr>
          <a:xfrm>
            <a:off x="827088" y="765175"/>
            <a:ext cx="8640762" cy="5832475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Функция </a:t>
            </a:r>
            <a:r>
              <a:rPr lang="ru-RU" sz="2000" smtClean="0">
                <a:solidFill>
                  <a:srgbClr val="0000FF"/>
                </a:solidFill>
                <a:latin typeface="Times New Roman" pitchFamily="18" charset="0"/>
              </a:rPr>
              <a:t>freopen</a:t>
            </a:r>
            <a:r>
              <a:rPr lang="ru-RU" sz="2000" smtClean="0">
                <a:latin typeface="Times New Roman" pitchFamily="18" charset="0"/>
              </a:rPr>
              <a:t> применяется для перенаправления файлов,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solidFill>
                  <a:srgbClr val="0000FF"/>
                </a:solidFill>
                <a:latin typeface="Times New Roman" pitchFamily="18" charset="0"/>
              </a:rPr>
              <a:t>обычно</a:t>
            </a:r>
            <a:r>
              <a:rPr lang="ru-RU" sz="2000" smtClean="0">
                <a:latin typeface="Times New Roman" pitchFamily="18" charset="0"/>
              </a:rPr>
              <a:t> стандартных файлов stdin, stdout, stderr, stdaux, stdprn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в файлы, определяемые пользователем</a:t>
            </a:r>
            <a:r>
              <a:rPr lang="en-US" sz="2000" smtClean="0">
                <a:latin typeface="Times New Roman" pitchFamily="18" charset="0"/>
              </a:rPr>
              <a:t>. </a:t>
            </a:r>
            <a:endParaRPr lang="ru-RU" sz="20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solidFill>
                  <a:schemeClr val="tx2"/>
                </a:solidFill>
                <a:latin typeface="Times New Roman" pitchFamily="18" charset="0"/>
              </a:rPr>
              <a:t>FILE *freopen(const char *path, const char *mode, FILE *fp);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#include &lt;stdio.h&gt; </a:t>
            </a:r>
            <a:endParaRPr lang="en-US" sz="2000" b="1" smtClean="0">
              <a:latin typeface="Courier New" pitchFamily="49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#include &lt;stdlib.h&gt; </a:t>
            </a:r>
            <a:endParaRPr lang="en-US" sz="2000" b="1" smtClean="0">
              <a:latin typeface="Courier New" pitchFamily="49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int main(void) { </a:t>
            </a:r>
            <a:endParaRPr lang="en-US" sz="2000" b="1" smtClean="0">
              <a:latin typeface="Courier New" pitchFamily="49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 FILE *fp; </a:t>
            </a:r>
            <a:endParaRPr lang="en-US" sz="2000" b="1" smtClean="0">
              <a:latin typeface="Courier New" pitchFamily="49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n-US" sz="2000" b="1" smtClean="0">
                <a:latin typeface="Courier New" pitchFamily="49" charset="0"/>
              </a:rPr>
              <a:t> </a:t>
            </a:r>
            <a:r>
              <a:rPr lang="ru-RU" sz="2000" b="1" smtClean="0">
                <a:latin typeface="Courier New" pitchFamily="49" charset="0"/>
              </a:rPr>
              <a:t>printf("Это сообщение появится на экране.\n");</a:t>
            </a:r>
            <a:endParaRPr lang="en-US" sz="2000" b="1" smtClean="0">
              <a:latin typeface="Courier New" pitchFamily="49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 if((fp=freopen("</a:t>
            </a:r>
            <a:r>
              <a:rPr lang="en-US" sz="2000" b="1" smtClean="0">
                <a:latin typeface="Courier New" pitchFamily="49" charset="0"/>
              </a:rPr>
              <a:t>input.txt</a:t>
            </a:r>
            <a:r>
              <a:rPr lang="ru-RU" sz="2000" b="1" smtClean="0">
                <a:latin typeface="Courier New" pitchFamily="49" charset="0"/>
              </a:rPr>
              <a:t>", "w",</a:t>
            </a:r>
            <a:r>
              <a:rPr lang="en-US" sz="2000" b="1" smtClean="0">
                <a:latin typeface="Courier New" pitchFamily="49" charset="0"/>
              </a:rPr>
              <a:t> </a:t>
            </a:r>
            <a:r>
              <a:rPr lang="ru-RU" sz="2000" b="1" smtClean="0">
                <a:latin typeface="Courier New" pitchFamily="49" charset="0"/>
              </a:rPr>
              <a:t>stdout))==NULL)</a:t>
            </a:r>
            <a:r>
              <a:rPr lang="en-US" sz="2000" b="1" smtClean="0">
                <a:latin typeface="Courier New" pitchFamily="49" charset="0"/>
              </a:rPr>
              <a:t>{</a:t>
            </a:r>
            <a:r>
              <a:rPr lang="ru-RU" sz="2000" b="1" smtClean="0">
                <a:latin typeface="Courier New" pitchFamily="49" charset="0"/>
              </a:rPr>
              <a:t>  </a:t>
            </a:r>
            <a:r>
              <a:rPr lang="en-US" sz="2000" b="1" smtClean="0">
                <a:latin typeface="Courier New" pitchFamily="49" charset="0"/>
              </a:rPr>
              <a:t> 	</a:t>
            </a:r>
            <a:r>
              <a:rPr lang="ru-RU" sz="2000" b="1" smtClean="0">
                <a:latin typeface="Courier New" pitchFamily="49" charset="0"/>
              </a:rPr>
              <a:t>printf("Не удается открыть файл.\n"); </a:t>
            </a:r>
            <a:r>
              <a:rPr lang="en-US" sz="2000" b="1" smtClean="0">
                <a:latin typeface="Courier New" pitchFamily="49" charset="0"/>
              </a:rPr>
              <a:t>		</a:t>
            </a:r>
            <a:r>
              <a:rPr lang="ru-RU" sz="2000" b="1" smtClean="0">
                <a:latin typeface="Courier New" pitchFamily="49" charset="0"/>
              </a:rPr>
              <a:t>exit(1); </a:t>
            </a:r>
            <a:endParaRPr lang="en-US" sz="2000" b="1" smtClean="0">
              <a:latin typeface="Courier New" pitchFamily="49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n-US" sz="2000" b="1" smtClean="0">
                <a:latin typeface="Courier New" pitchFamily="49" charset="0"/>
              </a:rPr>
              <a:t> }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 printf("Это сообщение запишется в файл </a:t>
            </a:r>
            <a:r>
              <a:rPr lang="en-US" sz="2000" b="1" smtClean="0">
                <a:latin typeface="Courier New" pitchFamily="49" charset="0"/>
              </a:rPr>
              <a:t>input.txt</a:t>
            </a:r>
            <a:r>
              <a:rPr lang="ru-RU" sz="2000" b="1" smtClean="0">
                <a:latin typeface="Courier New" pitchFamily="49" charset="0"/>
              </a:rPr>
              <a:t>."); </a:t>
            </a:r>
            <a:endParaRPr lang="en-US" sz="2000" b="1" smtClean="0">
              <a:latin typeface="Courier New" pitchFamily="49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 fclose(fp); </a:t>
            </a:r>
            <a:endParaRPr lang="en-US" sz="2000" b="1" smtClean="0">
              <a:latin typeface="Courier New" pitchFamily="49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 return 0; </a:t>
            </a:r>
            <a:endParaRPr lang="en-US" sz="2000" b="1" smtClean="0">
              <a:latin typeface="Courier New" pitchFamily="49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</a:rPr>
              <a:t>}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7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7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7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7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7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7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7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7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07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 bwMode="auto">
          <a:xfrm>
            <a:off x="1042988" y="0"/>
            <a:ext cx="7499350" cy="792163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z="3200" smtClean="0">
                <a:solidFill>
                  <a:schemeClr val="tx2"/>
                </a:solidFill>
                <a:effectLst/>
                <a:latin typeface="Times New Roman" pitchFamily="18" charset="0"/>
              </a:rPr>
              <a:t>const char* mode</a:t>
            </a:r>
            <a:endParaRPr lang="ru-RU" sz="3200" smtClean="0"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>
          <a:xfrm>
            <a:off x="971550" y="908050"/>
            <a:ext cx="7848600" cy="4800600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В некоторых операционных системах имеются различия в работе с текстовыми и бинарными файлами.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К таким системам относятся MS DOS и MS Windows.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В таких системах при открытии бинарного файла к строке mode следует добавлять букву "</a:t>
            </a:r>
            <a:r>
              <a:rPr lang="ru-RU" sz="2000" i="1" smtClean="0">
                <a:latin typeface="Times New Roman" pitchFamily="18" charset="0"/>
              </a:rPr>
              <a:t>b</a:t>
            </a:r>
            <a:r>
              <a:rPr lang="ru-RU" sz="2000" smtClean="0">
                <a:latin typeface="Times New Roman" pitchFamily="18" charset="0"/>
              </a:rPr>
              <a:t>", а при открытии текстового файла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000" smtClean="0">
                <a:latin typeface="Times New Roman" pitchFamily="18" charset="0"/>
              </a:rPr>
              <a:t> букву "</a:t>
            </a:r>
            <a:r>
              <a:rPr lang="ru-RU" sz="2000" i="1" smtClean="0">
                <a:latin typeface="Times New Roman" pitchFamily="18" charset="0"/>
              </a:rPr>
              <a:t>t</a:t>
            </a:r>
            <a:r>
              <a:rPr lang="ru-RU" sz="2000" smtClean="0">
                <a:latin typeface="Times New Roman" pitchFamily="18" charset="0"/>
              </a:rPr>
              <a:t>".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Кроме того, при открытии можно разрешить выполнять как операции чтения, так и записи; для этого используется символ + 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Порядок букв в строке mode следующий: сначала идет одна из букв "</a:t>
            </a:r>
            <a:r>
              <a:rPr lang="ru-RU" sz="2000" i="1" smtClean="0">
                <a:latin typeface="Times New Roman" pitchFamily="18" charset="0"/>
              </a:rPr>
              <a:t>r</a:t>
            </a:r>
            <a:r>
              <a:rPr lang="ru-RU" sz="2000" smtClean="0">
                <a:latin typeface="Times New Roman" pitchFamily="18" charset="0"/>
              </a:rPr>
              <a:t>", "</a:t>
            </a:r>
            <a:r>
              <a:rPr lang="ru-RU" sz="2000" i="1" smtClean="0">
                <a:latin typeface="Times New Roman" pitchFamily="18" charset="0"/>
              </a:rPr>
              <a:t>w</a:t>
            </a:r>
            <a:r>
              <a:rPr lang="ru-RU" sz="2000" smtClean="0">
                <a:latin typeface="Times New Roman" pitchFamily="18" charset="0"/>
              </a:rPr>
              <a:t>", "</a:t>
            </a:r>
            <a:r>
              <a:rPr lang="ru-RU" sz="2000" i="1" smtClean="0">
                <a:latin typeface="Times New Roman" pitchFamily="18" charset="0"/>
              </a:rPr>
              <a:t>a</a:t>
            </a:r>
            <a:r>
              <a:rPr lang="ru-RU" sz="2000" smtClean="0">
                <a:latin typeface="Times New Roman" pitchFamily="18" charset="0"/>
              </a:rPr>
              <a:t>", затем в произвольном порядке могут идти символы "</a:t>
            </a:r>
            <a:r>
              <a:rPr lang="ru-RU" sz="2000" i="1" smtClean="0">
                <a:latin typeface="Times New Roman" pitchFamily="18" charset="0"/>
              </a:rPr>
              <a:t>b</a:t>
            </a:r>
            <a:r>
              <a:rPr lang="ru-RU" sz="2000" smtClean="0">
                <a:latin typeface="Times New Roman" pitchFamily="18" charset="0"/>
              </a:rPr>
              <a:t>", "</a:t>
            </a:r>
            <a:r>
              <a:rPr lang="ru-RU" sz="2000" i="1" smtClean="0">
                <a:latin typeface="Times New Roman" pitchFamily="18" charset="0"/>
              </a:rPr>
              <a:t>t</a:t>
            </a:r>
            <a:r>
              <a:rPr lang="ru-RU" sz="2000" smtClean="0">
                <a:latin typeface="Times New Roman" pitchFamily="18" charset="0"/>
              </a:rPr>
              <a:t>", "+".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Буквы "</a:t>
            </a:r>
            <a:r>
              <a:rPr lang="ru-RU" sz="2000" i="1" smtClean="0">
                <a:latin typeface="Times New Roman" pitchFamily="18" charset="0"/>
              </a:rPr>
              <a:t>b</a:t>
            </a:r>
            <a:r>
              <a:rPr lang="ru-RU" sz="2000" smtClean="0">
                <a:latin typeface="Times New Roman" pitchFamily="18" charset="0"/>
              </a:rPr>
              <a:t>" и "</a:t>
            </a:r>
            <a:r>
              <a:rPr lang="ru-RU" sz="2000" i="1" smtClean="0">
                <a:latin typeface="Times New Roman" pitchFamily="18" charset="0"/>
              </a:rPr>
              <a:t>t</a:t>
            </a:r>
            <a:r>
              <a:rPr lang="ru-RU" sz="2000" smtClean="0">
                <a:latin typeface="Times New Roman" pitchFamily="18" charset="0"/>
              </a:rPr>
              <a:t>" можно использовать, даже если в операционной системе нет различий между бинарными и текстовыми файлами, в этом случае они просто игнорируются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solidFill>
                  <a:srgbClr val="0000FF"/>
                </a:solidFill>
                <a:latin typeface="Times New Roman" pitchFamily="18" charset="0"/>
              </a:rPr>
              <a:t>В системе Unix различий между текстовыми и бинарными файлами нет.</a:t>
            </a:r>
            <a:r>
              <a:rPr lang="ru-RU" sz="2000" smtClean="0">
                <a:latin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0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0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4235</TotalTime>
  <Words>2349</Words>
  <Application>Microsoft Office PowerPoint</Application>
  <PresentationFormat>On-screen Show (4:3)</PresentationFormat>
  <Paragraphs>320</Paragraphs>
  <Slides>40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Design Template</vt:lpstr>
      </vt:variant>
      <vt:variant>
        <vt:i4>7</vt:i4>
      </vt:variant>
      <vt:variant>
        <vt:lpstr>Slide Titles</vt:lpstr>
      </vt:variant>
      <vt:variant>
        <vt:i4>40</vt:i4>
      </vt:variant>
    </vt:vector>
  </HeadingPairs>
  <TitlesOfParts>
    <vt:vector size="56" baseType="lpstr">
      <vt:lpstr>Arial</vt:lpstr>
      <vt:lpstr>Corbel</vt:lpstr>
      <vt:lpstr>Wingdings 2</vt:lpstr>
      <vt:lpstr>Verdana</vt:lpstr>
      <vt:lpstr>Gill Sans MT</vt:lpstr>
      <vt:lpstr>Times New Roman</vt:lpstr>
      <vt:lpstr>Wingdings</vt:lpstr>
      <vt:lpstr>Symbol</vt:lpstr>
      <vt:lpstr>Courier New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Лекция 4</vt:lpstr>
      <vt:lpstr>Файлы</vt:lpstr>
      <vt:lpstr>Текстовые и бинарные файлы</vt:lpstr>
      <vt:lpstr>В чем отличия?</vt:lpstr>
      <vt:lpstr>Описание файла</vt:lpstr>
      <vt:lpstr>Библиотечные функции, используемые при работе с файлами.  Функция fopen( ).</vt:lpstr>
      <vt:lpstr>Функция fopen()</vt:lpstr>
      <vt:lpstr>Функция freopen()</vt:lpstr>
      <vt:lpstr>const char* mode</vt:lpstr>
      <vt:lpstr>Способ использования файла</vt:lpstr>
      <vt:lpstr>Способ использования файла</vt:lpstr>
      <vt:lpstr>Функция fclose()</vt:lpstr>
      <vt:lpstr>Буферизация</vt:lpstr>
      <vt:lpstr>Функция fflush()</vt:lpstr>
      <vt:lpstr>Функция fflush()</vt:lpstr>
      <vt:lpstr>Функция fprintf( )</vt:lpstr>
      <vt:lpstr>Функция fscanf( )</vt:lpstr>
      <vt:lpstr>Пример</vt:lpstr>
      <vt:lpstr>Функция putchar()</vt:lpstr>
      <vt:lpstr>Функция getchar( )</vt:lpstr>
      <vt:lpstr> Прописные буквы в строчные: </vt:lpstr>
      <vt:lpstr>Функции putc( ), fputc()</vt:lpstr>
      <vt:lpstr>Функция getc( ), fgetc()</vt:lpstr>
      <vt:lpstr>Функция feof( )</vt:lpstr>
      <vt:lpstr>Функция puts( )</vt:lpstr>
      <vt:lpstr>Функция fputs( )</vt:lpstr>
      <vt:lpstr>Функция gets( )</vt:lpstr>
      <vt:lpstr>Функция fgets( )</vt:lpstr>
      <vt:lpstr>Пример</vt:lpstr>
      <vt:lpstr> EOF ловушка </vt:lpstr>
      <vt:lpstr>Функция fseek( )</vt:lpstr>
      <vt:lpstr>Использование fseek( ) для печати содержимого файла</vt:lpstr>
      <vt:lpstr>Slide 33</vt:lpstr>
      <vt:lpstr>Функция ferror( )</vt:lpstr>
      <vt:lpstr>Функция remove( )</vt:lpstr>
      <vt:lpstr>Функция rewind( )</vt:lpstr>
      <vt:lpstr>Функция fread( )</vt:lpstr>
      <vt:lpstr>Функция fwrite( )</vt:lpstr>
      <vt:lpstr>Пять стандартных файлов </vt:lpstr>
      <vt:lpstr>Низкоуровневый ввод/вывод</vt:lpstr>
    </vt:vector>
  </TitlesOfParts>
  <Company>IIS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Открытая всесибирская олимпиада по программированию  им. И.В. Поттосина</dc:title>
  <dc:creator>Lena</dc:creator>
  <cp:lastModifiedBy>Tatyana</cp:lastModifiedBy>
  <cp:revision>327</cp:revision>
  <dcterms:created xsi:type="dcterms:W3CDTF">2006-06-15T11:25:02Z</dcterms:created>
  <dcterms:modified xsi:type="dcterms:W3CDTF">2010-10-01T05:36:08Z</dcterms:modified>
</cp:coreProperties>
</file>