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257" r:id="rId3"/>
    <p:sldId id="258" r:id="rId4"/>
    <p:sldId id="259" r:id="rId5"/>
    <p:sldId id="260" r:id="rId6"/>
    <p:sldId id="288" r:id="rId7"/>
    <p:sldId id="261" r:id="rId8"/>
    <p:sldId id="262" r:id="rId9"/>
    <p:sldId id="286" r:id="rId10"/>
    <p:sldId id="263" r:id="rId11"/>
    <p:sldId id="289" r:id="rId12"/>
    <p:sldId id="265" r:id="rId13"/>
    <p:sldId id="291" r:id="rId14"/>
    <p:sldId id="266" r:id="rId15"/>
    <p:sldId id="267" r:id="rId16"/>
    <p:sldId id="268" r:id="rId17"/>
    <p:sldId id="269" r:id="rId18"/>
    <p:sldId id="270" r:id="rId19"/>
    <p:sldId id="271" r:id="rId20"/>
    <p:sldId id="272" r:id="rId21"/>
    <p:sldId id="273" r:id="rId22"/>
    <p:sldId id="274" r:id="rId23"/>
    <p:sldId id="275" r:id="rId24"/>
    <p:sldId id="294" r:id="rId25"/>
    <p:sldId id="279" r:id="rId26"/>
    <p:sldId id="280" r:id="rId27"/>
    <p:sldId id="295" r:id="rId28"/>
    <p:sldId id="281" r:id="rId29"/>
    <p:sldId id="282" r:id="rId30"/>
    <p:sldId id="283" r:id="rId31"/>
    <p:sldId id="276" r:id="rId32"/>
    <p:sldId id="277" r:id="rId33"/>
    <p:sldId id="278" r:id="rId34"/>
    <p:sldId id="297" r:id="rId35"/>
    <p:sldId id="298" r:id="rId36"/>
    <p:sldId id="304" r:id="rId37"/>
    <p:sldId id="301" r:id="rId38"/>
    <p:sldId id="305" r:id="rId39"/>
    <p:sldId id="307" r:id="rId40"/>
    <p:sldId id="313" r:id="rId41"/>
    <p:sldId id="308" r:id="rId42"/>
    <p:sldId id="309" r:id="rId43"/>
    <p:sldId id="314" r:id="rId44"/>
    <p:sldId id="310" r:id="rId45"/>
    <p:sldId id="315" r:id="rId46"/>
    <p:sldId id="316" r:id="rId47"/>
    <p:sldId id="317" r:id="rId48"/>
    <p:sldId id="318" r:id="rId49"/>
    <p:sldId id="319" r:id="rId50"/>
    <p:sldId id="320" r:id="rId51"/>
    <p:sldId id="321" r:id="rId52"/>
    <p:sldId id="323" r:id="rId53"/>
    <p:sldId id="324" r:id="rId54"/>
    <p:sldId id="329" r:id="rId55"/>
    <p:sldId id="331" r:id="rId56"/>
    <p:sldId id="325" r:id="rId57"/>
    <p:sldId id="326" r:id="rId58"/>
    <p:sldId id="327" r:id="rId59"/>
    <p:sldId id="332" r:id="rId60"/>
    <p:sldId id="333" r:id="rId61"/>
    <p:sldId id="334" r:id="rId62"/>
    <p:sldId id="335" r:id="rId63"/>
  </p:sldIdLst>
  <p:sldSz cx="9144000" cy="6858000" type="screen4x3"/>
  <p:notesSz cx="6858000" cy="9144000"/>
  <p:defaultTextStyle>
    <a:defPPr>
      <a:defRPr lang="ru-RU"/>
    </a:defPPr>
    <a:lvl1pPr algn="l" rtl="0" fontAlgn="base">
      <a:spcBef>
        <a:spcPct val="0"/>
      </a:spcBef>
      <a:spcAft>
        <a:spcPct val="0"/>
      </a:spcAft>
      <a:defRPr sz="2400" kern="1200" baseline="-25000">
        <a:solidFill>
          <a:schemeClr val="tx1"/>
        </a:solidFill>
        <a:latin typeface="Calibri" pitchFamily="34" charset="0"/>
        <a:ea typeface="+mn-ea"/>
        <a:cs typeface="+mn-cs"/>
      </a:defRPr>
    </a:lvl1pPr>
    <a:lvl2pPr marL="457200" algn="l" rtl="0" fontAlgn="base">
      <a:spcBef>
        <a:spcPct val="0"/>
      </a:spcBef>
      <a:spcAft>
        <a:spcPct val="0"/>
      </a:spcAft>
      <a:defRPr sz="2400" kern="1200" baseline="-25000">
        <a:solidFill>
          <a:schemeClr val="tx1"/>
        </a:solidFill>
        <a:latin typeface="Calibri" pitchFamily="34" charset="0"/>
        <a:ea typeface="+mn-ea"/>
        <a:cs typeface="+mn-cs"/>
      </a:defRPr>
    </a:lvl2pPr>
    <a:lvl3pPr marL="914400" algn="l" rtl="0" fontAlgn="base">
      <a:spcBef>
        <a:spcPct val="0"/>
      </a:spcBef>
      <a:spcAft>
        <a:spcPct val="0"/>
      </a:spcAft>
      <a:defRPr sz="2400" kern="1200" baseline="-25000">
        <a:solidFill>
          <a:schemeClr val="tx1"/>
        </a:solidFill>
        <a:latin typeface="Calibri" pitchFamily="34" charset="0"/>
        <a:ea typeface="+mn-ea"/>
        <a:cs typeface="+mn-cs"/>
      </a:defRPr>
    </a:lvl3pPr>
    <a:lvl4pPr marL="1371600" algn="l" rtl="0" fontAlgn="base">
      <a:spcBef>
        <a:spcPct val="0"/>
      </a:spcBef>
      <a:spcAft>
        <a:spcPct val="0"/>
      </a:spcAft>
      <a:defRPr sz="2400" kern="1200" baseline="-25000">
        <a:solidFill>
          <a:schemeClr val="tx1"/>
        </a:solidFill>
        <a:latin typeface="Calibri" pitchFamily="34" charset="0"/>
        <a:ea typeface="+mn-ea"/>
        <a:cs typeface="+mn-cs"/>
      </a:defRPr>
    </a:lvl4pPr>
    <a:lvl5pPr marL="1828800" algn="l" rtl="0" fontAlgn="base">
      <a:spcBef>
        <a:spcPct val="0"/>
      </a:spcBef>
      <a:spcAft>
        <a:spcPct val="0"/>
      </a:spcAft>
      <a:defRPr sz="2400" kern="1200" baseline="-25000">
        <a:solidFill>
          <a:schemeClr val="tx1"/>
        </a:solidFill>
        <a:latin typeface="Calibri" pitchFamily="34" charset="0"/>
        <a:ea typeface="+mn-ea"/>
        <a:cs typeface="+mn-cs"/>
      </a:defRPr>
    </a:lvl5pPr>
    <a:lvl6pPr marL="2286000" algn="l" defTabSz="914400" rtl="0" eaLnBrk="1" latinLnBrk="0" hangingPunct="1">
      <a:defRPr sz="2400" kern="1200" baseline="-25000">
        <a:solidFill>
          <a:schemeClr val="tx1"/>
        </a:solidFill>
        <a:latin typeface="Calibri" pitchFamily="34" charset="0"/>
        <a:ea typeface="+mn-ea"/>
        <a:cs typeface="+mn-cs"/>
      </a:defRPr>
    </a:lvl6pPr>
    <a:lvl7pPr marL="2743200" algn="l" defTabSz="914400" rtl="0" eaLnBrk="1" latinLnBrk="0" hangingPunct="1">
      <a:defRPr sz="2400" kern="1200" baseline="-25000">
        <a:solidFill>
          <a:schemeClr val="tx1"/>
        </a:solidFill>
        <a:latin typeface="Calibri" pitchFamily="34" charset="0"/>
        <a:ea typeface="+mn-ea"/>
        <a:cs typeface="+mn-cs"/>
      </a:defRPr>
    </a:lvl7pPr>
    <a:lvl8pPr marL="3200400" algn="l" defTabSz="914400" rtl="0" eaLnBrk="1" latinLnBrk="0" hangingPunct="1">
      <a:defRPr sz="2400" kern="1200" baseline="-25000">
        <a:solidFill>
          <a:schemeClr val="tx1"/>
        </a:solidFill>
        <a:latin typeface="Calibri" pitchFamily="34" charset="0"/>
        <a:ea typeface="+mn-ea"/>
        <a:cs typeface="+mn-cs"/>
      </a:defRPr>
    </a:lvl8pPr>
    <a:lvl9pPr marL="3657600" algn="l" defTabSz="914400" rtl="0" eaLnBrk="1" latinLnBrk="0" hangingPunct="1">
      <a:defRPr sz="2400" kern="1200" baseline="-250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33CC33"/>
    <a:srgbClr val="FFFF00"/>
    <a:srgbClr val="A3C4FF"/>
    <a:srgbClr val="FF0000"/>
    <a:srgbClr val="EC5C22"/>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p:cViewPr>
        <p:scale>
          <a:sx n="75" d="100"/>
          <a:sy n="75" d="100"/>
        </p:scale>
        <p:origin x="-116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0.wmf"/><Relationship Id="rId1" Type="http://schemas.openxmlformats.org/officeDocument/2006/relationships/image" Target="../media/image1.wmf"/><Relationship Id="rId4"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image" Target="../media/image1.wmf"/><Relationship Id="rId4" Type="http://schemas.openxmlformats.org/officeDocument/2006/relationships/image" Target="../media/image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3.wmf"/><Relationship Id="rId1" Type="http://schemas.openxmlformats.org/officeDocument/2006/relationships/image" Target="../media/image1.wmf"/><Relationship Id="rId5" Type="http://schemas.openxmlformats.org/officeDocument/2006/relationships/image" Target="../media/image4.wmf"/><Relationship Id="rId4"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2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11" Type="http://schemas.openxmlformats.org/officeDocument/2006/relationships/image" Target="../media/image17.wmf"/><Relationship Id="rId5" Type="http://schemas.openxmlformats.org/officeDocument/2006/relationships/image" Target="../media/image11.wmf"/><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0.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18.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0.wmf"/><Relationship Id="rId1" Type="http://schemas.openxmlformats.org/officeDocument/2006/relationships/image" Target="../media/image1.wmf"/><Relationship Id="rId4"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atin typeface="Calibri" pitchFamily="34" charset="0"/>
              </a:defRPr>
            </a:lvl1pPr>
          </a:lstStyle>
          <a:p>
            <a:pPr>
              <a:defRPr/>
            </a:pPr>
            <a:endParaRPr lang="ru-RU"/>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atin typeface="Calibri" pitchFamily="34" charset="0"/>
              </a:defRPr>
            </a:lvl1pPr>
          </a:lstStyle>
          <a:p>
            <a:pPr>
              <a:defRPr/>
            </a:pPr>
            <a:fld id="{367FC4B0-A1B5-43C5-BCD1-319C900012CA}" type="datetimeFigureOut">
              <a:rPr lang="ru-RU"/>
              <a:pPr>
                <a:defRPr/>
              </a:pPr>
              <a:t>21.12.2013</a:t>
            </a:fld>
            <a:endParaRPr lang="ru-RU"/>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atin typeface="Calibri" pitchFamily="34" charset="0"/>
              </a:defRPr>
            </a:lvl1pPr>
          </a:lstStyle>
          <a:p>
            <a:pPr>
              <a:defRPr/>
            </a:pPr>
            <a:endParaRPr lang="ru-RU"/>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atin typeface="Calibri" pitchFamily="34" charset="0"/>
              </a:defRPr>
            </a:lvl1pPr>
          </a:lstStyle>
          <a:p>
            <a:pPr>
              <a:defRPr/>
            </a:pPr>
            <a:fld id="{A29BB54F-0A7E-4D6B-96DB-BB1DB2DD108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ln/>
        </p:spPr>
      </p:sp>
      <p:sp>
        <p:nvSpPr>
          <p:cNvPr id="1536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ChangeArrowheads="1" noTextEdit="1"/>
          </p:cNvSpPr>
          <p:nvPr>
            <p:ph type="sldImg"/>
          </p:nvPr>
        </p:nvSpPr>
        <p:spPr>
          <a:ln/>
        </p:spPr>
      </p:sp>
      <p:sp>
        <p:nvSpPr>
          <p:cNvPr id="9113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ln/>
        </p:spPr>
      </p:sp>
      <p:sp>
        <p:nvSpPr>
          <p:cNvPr id="942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a:ln/>
        </p:spPr>
      </p:sp>
      <p:sp>
        <p:nvSpPr>
          <p:cNvPr id="962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Rot="1" noChangeAspect="1" noChangeArrowheads="1" noTextEdit="1"/>
          </p:cNvSpPr>
          <p:nvPr>
            <p:ph type="sldImg"/>
          </p:nvPr>
        </p:nvSpPr>
        <p:spPr>
          <a:ln/>
        </p:spPr>
      </p:sp>
      <p:sp>
        <p:nvSpPr>
          <p:cNvPr id="9933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a:ln/>
        </p:spPr>
      </p:sp>
      <p:sp>
        <p:nvSpPr>
          <p:cNvPr id="1218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a:ln/>
        </p:spPr>
      </p:sp>
      <p:sp>
        <p:nvSpPr>
          <p:cNvPr id="12902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Rot="1" noChangeAspect="1" noChangeArrowheads="1" noTextEdit="1"/>
          </p:cNvSpPr>
          <p:nvPr>
            <p:ph type="sldImg"/>
          </p:nvPr>
        </p:nvSpPr>
        <p:spPr>
          <a:ln/>
        </p:spPr>
      </p:sp>
      <p:sp>
        <p:nvSpPr>
          <p:cNvPr id="10547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noRot="1" noChangeAspect="1" noChangeArrowheads="1" noTextEdit="1"/>
          </p:cNvSpPr>
          <p:nvPr>
            <p:ph type="sldImg"/>
          </p:nvPr>
        </p:nvSpPr>
        <p:spPr>
          <a:ln/>
        </p:spPr>
      </p:sp>
      <p:sp>
        <p:nvSpPr>
          <p:cNvPr id="14438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Rot="1" noChangeAspect="1" noChangeArrowheads="1" noTextEdit="1"/>
          </p:cNvSpPr>
          <p:nvPr>
            <p:ph type="sldImg"/>
          </p:nvPr>
        </p:nvSpPr>
        <p:spPr>
          <a:ln/>
        </p:spPr>
      </p:sp>
      <p:sp>
        <p:nvSpPr>
          <p:cNvPr id="1474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a:ln/>
        </p:spPr>
      </p:sp>
      <p:sp>
        <p:nvSpPr>
          <p:cNvPr id="11161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a:ln/>
        </p:spPr>
      </p:sp>
      <p:sp>
        <p:nvSpPr>
          <p:cNvPr id="11366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Rot="1" noChangeAspect="1" noChangeArrowheads="1" noTextEdit="1"/>
          </p:cNvSpPr>
          <p:nvPr>
            <p:ph type="sldImg"/>
          </p:nvPr>
        </p:nvSpPr>
        <p:spPr>
          <a:ln/>
        </p:spPr>
      </p:sp>
      <p:sp>
        <p:nvSpPr>
          <p:cNvPr id="15360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a:ln/>
        </p:spPr>
      </p:sp>
      <p:sp>
        <p:nvSpPr>
          <p:cNvPr id="11776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Rot="1" noChangeAspect="1" noChangeArrowheads="1" noTextEdit="1"/>
          </p:cNvSpPr>
          <p:nvPr>
            <p:ph type="sldImg"/>
          </p:nvPr>
        </p:nvSpPr>
        <p:spPr>
          <a:ln/>
        </p:spPr>
      </p:sp>
      <p:sp>
        <p:nvSpPr>
          <p:cNvPr id="1198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ln/>
        </p:spPr>
      </p:sp>
      <p:sp>
        <p:nvSpPr>
          <p:cNvPr id="12288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a:ln/>
        </p:spPr>
      </p:sp>
      <p:sp>
        <p:nvSpPr>
          <p:cNvPr id="13005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noTextEdit="1"/>
          </p:cNvSpPr>
          <p:nvPr>
            <p:ph type="sldImg"/>
          </p:nvPr>
        </p:nvSpPr>
        <p:spPr>
          <a:ln/>
        </p:spPr>
      </p:sp>
      <p:sp>
        <p:nvSpPr>
          <p:cNvPr id="13209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Rot="1" noChangeAspect="1" noChangeArrowheads="1" noTextEdit="1"/>
          </p:cNvSpPr>
          <p:nvPr>
            <p:ph type="sldImg"/>
          </p:nvPr>
        </p:nvSpPr>
        <p:spPr>
          <a:ln/>
        </p:spPr>
      </p:sp>
      <p:sp>
        <p:nvSpPr>
          <p:cNvPr id="13414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ln/>
        </p:spPr>
      </p:sp>
      <p:sp>
        <p:nvSpPr>
          <p:cNvPr id="194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Rot="1" noChangeAspect="1" noChangeArrowheads="1" noTextEdit="1"/>
          </p:cNvSpPr>
          <p:nvPr>
            <p:ph type="sldImg"/>
          </p:nvPr>
        </p:nvSpPr>
        <p:spPr>
          <a:ln/>
        </p:spPr>
      </p:sp>
      <p:sp>
        <p:nvSpPr>
          <p:cNvPr id="13619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Rot="1" noChangeAspect="1" noChangeArrowheads="1" noTextEdit="1"/>
          </p:cNvSpPr>
          <p:nvPr>
            <p:ph type="sldImg"/>
          </p:nvPr>
        </p:nvSpPr>
        <p:spPr>
          <a:ln/>
        </p:spPr>
      </p:sp>
      <p:sp>
        <p:nvSpPr>
          <p:cNvPr id="13824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Rot="1" noChangeAspect="1" noChangeArrowheads="1" noTextEdit="1"/>
          </p:cNvSpPr>
          <p:nvPr>
            <p:ph type="sldImg"/>
          </p:nvPr>
        </p:nvSpPr>
        <p:spPr>
          <a:ln/>
        </p:spPr>
      </p:sp>
      <p:sp>
        <p:nvSpPr>
          <p:cNvPr id="14029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Rot="1" noChangeAspect="1" noChangeArrowheads="1" noTextEdit="1"/>
          </p:cNvSpPr>
          <p:nvPr>
            <p:ph type="sldImg"/>
          </p:nvPr>
        </p:nvSpPr>
        <p:spPr>
          <a:ln/>
        </p:spPr>
      </p:sp>
      <p:sp>
        <p:nvSpPr>
          <p:cNvPr id="14233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Rot="1" noChangeAspect="1" noChangeArrowheads="1" noTextEdit="1"/>
          </p:cNvSpPr>
          <p:nvPr>
            <p:ph type="sldImg"/>
          </p:nvPr>
        </p:nvSpPr>
        <p:spPr>
          <a:ln/>
        </p:spPr>
      </p:sp>
      <p:sp>
        <p:nvSpPr>
          <p:cNvPr id="1454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Rot="1" noChangeAspect="1" noChangeArrowheads="1" noTextEdit="1"/>
          </p:cNvSpPr>
          <p:nvPr>
            <p:ph type="sldImg"/>
          </p:nvPr>
        </p:nvSpPr>
        <p:spPr>
          <a:ln/>
        </p:spPr>
      </p:sp>
      <p:sp>
        <p:nvSpPr>
          <p:cNvPr id="14848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noRot="1" noChangeAspect="1" noChangeArrowheads="1" noTextEdit="1"/>
          </p:cNvSpPr>
          <p:nvPr>
            <p:ph type="sldImg"/>
          </p:nvPr>
        </p:nvSpPr>
        <p:spPr>
          <a:ln/>
        </p:spPr>
      </p:sp>
      <p:sp>
        <p:nvSpPr>
          <p:cNvPr id="15155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Rot="1" noChangeAspect="1" noChangeArrowheads="1" noTextEdit="1"/>
          </p:cNvSpPr>
          <p:nvPr>
            <p:ph type="sldImg"/>
          </p:nvPr>
        </p:nvSpPr>
        <p:spPr>
          <a:ln/>
        </p:spPr>
      </p:sp>
      <p:sp>
        <p:nvSpPr>
          <p:cNvPr id="15462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Rot="1" noChangeAspect="1" noChangeArrowheads="1" noTextEdit="1"/>
          </p:cNvSpPr>
          <p:nvPr>
            <p:ph type="sldImg"/>
          </p:nvPr>
        </p:nvSpPr>
        <p:spPr>
          <a:ln/>
        </p:spPr>
      </p:sp>
      <p:sp>
        <p:nvSpPr>
          <p:cNvPr id="15667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Rot="1" noChangeAspect="1" noChangeArrowheads="1" noTextEdit="1"/>
          </p:cNvSpPr>
          <p:nvPr>
            <p:ph type="sldImg"/>
          </p:nvPr>
        </p:nvSpPr>
        <p:spPr>
          <a:ln/>
        </p:spPr>
      </p:sp>
      <p:sp>
        <p:nvSpPr>
          <p:cNvPr id="15872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Rot="1" noChangeAspect="1" noChangeArrowheads="1" noTextEdit="1"/>
          </p:cNvSpPr>
          <p:nvPr>
            <p:ph type="sldImg"/>
          </p:nvPr>
        </p:nvSpPr>
        <p:spPr>
          <a:ln/>
        </p:spPr>
      </p:sp>
      <p:sp>
        <p:nvSpPr>
          <p:cNvPr id="16077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Rot="1" noChangeAspect="1" noChangeArrowheads="1" noTextEdit="1"/>
          </p:cNvSpPr>
          <p:nvPr>
            <p:ph type="sldImg"/>
          </p:nvPr>
        </p:nvSpPr>
        <p:spPr>
          <a:ln/>
        </p:spPr>
      </p:sp>
      <p:sp>
        <p:nvSpPr>
          <p:cNvPr id="16281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Rot="1" noChangeAspect="1" noChangeArrowheads="1" noTextEdit="1"/>
          </p:cNvSpPr>
          <p:nvPr>
            <p:ph type="sldImg"/>
          </p:nvPr>
        </p:nvSpPr>
        <p:spPr>
          <a:ln/>
        </p:spPr>
      </p:sp>
      <p:sp>
        <p:nvSpPr>
          <p:cNvPr id="16486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Rot="1" noChangeAspect="1" noChangeArrowheads="1" noTextEdit="1"/>
          </p:cNvSpPr>
          <p:nvPr>
            <p:ph type="sldImg"/>
          </p:nvPr>
        </p:nvSpPr>
        <p:spPr>
          <a:ln/>
        </p:spPr>
      </p:sp>
      <p:sp>
        <p:nvSpPr>
          <p:cNvPr id="16691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Rot="1" noChangeAspect="1" noChangeArrowheads="1" noTextEdit="1"/>
          </p:cNvSpPr>
          <p:nvPr>
            <p:ph type="sldImg"/>
          </p:nvPr>
        </p:nvSpPr>
        <p:spPr>
          <a:ln/>
        </p:spPr>
      </p:sp>
      <p:sp>
        <p:nvSpPr>
          <p:cNvPr id="16896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noRot="1" noChangeAspect="1" noChangeArrowheads="1" noTextEdit="1"/>
          </p:cNvSpPr>
          <p:nvPr>
            <p:ph type="sldImg"/>
          </p:nvPr>
        </p:nvSpPr>
        <p:spPr>
          <a:ln/>
        </p:spPr>
      </p:sp>
      <p:sp>
        <p:nvSpPr>
          <p:cNvPr id="1710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2"/>
          <p:cNvSpPr>
            <a:spLocks noGrp="1" noRot="1" noChangeAspect="1" noChangeArrowheads="1" noTextEdit="1"/>
          </p:cNvSpPr>
          <p:nvPr>
            <p:ph type="sldImg"/>
          </p:nvPr>
        </p:nvSpPr>
        <p:spPr>
          <a:ln/>
        </p:spPr>
      </p:sp>
      <p:sp>
        <p:nvSpPr>
          <p:cNvPr id="1730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Grp="1" noRot="1" noChangeAspect="1" noChangeArrowheads="1" noTextEdit="1"/>
          </p:cNvSpPr>
          <p:nvPr>
            <p:ph type="sldImg"/>
          </p:nvPr>
        </p:nvSpPr>
        <p:spPr>
          <a:ln/>
        </p:spPr>
      </p:sp>
      <p:sp>
        <p:nvSpPr>
          <p:cNvPr id="17510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noRot="1" noChangeAspect="1" noChangeArrowheads="1" noTextEdit="1"/>
          </p:cNvSpPr>
          <p:nvPr>
            <p:ph type="sldImg"/>
          </p:nvPr>
        </p:nvSpPr>
        <p:spPr>
          <a:ln/>
        </p:spPr>
      </p:sp>
      <p:sp>
        <p:nvSpPr>
          <p:cNvPr id="17715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Rot="1" noChangeAspect="1" noChangeArrowheads="1" noTextEdit="1"/>
          </p:cNvSpPr>
          <p:nvPr>
            <p:ph type="sldImg"/>
          </p:nvPr>
        </p:nvSpPr>
        <p:spPr>
          <a:ln/>
        </p:spPr>
      </p:sp>
      <p:sp>
        <p:nvSpPr>
          <p:cNvPr id="17920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2"/>
          <p:cNvSpPr>
            <a:spLocks noGrp="1" noRot="1" noChangeAspect="1" noChangeArrowheads="1" noTextEdit="1"/>
          </p:cNvSpPr>
          <p:nvPr>
            <p:ph type="sldImg"/>
          </p:nvPr>
        </p:nvSpPr>
        <p:spPr>
          <a:ln/>
        </p:spPr>
      </p:sp>
      <p:sp>
        <p:nvSpPr>
          <p:cNvPr id="18125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Rot="1" noChangeAspect="1" noChangeArrowheads="1" noTextEdit="1"/>
          </p:cNvSpPr>
          <p:nvPr>
            <p:ph type="sldImg"/>
          </p:nvPr>
        </p:nvSpPr>
        <p:spPr>
          <a:ln/>
        </p:spPr>
      </p:sp>
      <p:sp>
        <p:nvSpPr>
          <p:cNvPr id="18329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2"/>
          <p:cNvSpPr>
            <a:spLocks noGrp="1" noRot="1" noChangeAspect="1" noChangeArrowheads="1" noTextEdit="1"/>
          </p:cNvSpPr>
          <p:nvPr>
            <p:ph type="sldImg"/>
          </p:nvPr>
        </p:nvSpPr>
        <p:spPr>
          <a:ln/>
        </p:spPr>
      </p:sp>
      <p:sp>
        <p:nvSpPr>
          <p:cNvPr id="18534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2"/>
          <p:cNvSpPr>
            <a:spLocks noGrp="1" noRot="1" noChangeAspect="1" noChangeArrowheads="1" noTextEdit="1"/>
          </p:cNvSpPr>
          <p:nvPr>
            <p:ph type="sldImg"/>
          </p:nvPr>
        </p:nvSpPr>
        <p:spPr>
          <a:ln/>
        </p:spPr>
      </p:sp>
      <p:sp>
        <p:nvSpPr>
          <p:cNvPr id="18739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
          <p:cNvSpPr>
            <a:spLocks noGrp="1" noRot="1" noChangeAspect="1" noChangeArrowheads="1" noTextEdit="1"/>
          </p:cNvSpPr>
          <p:nvPr>
            <p:ph type="sldImg"/>
          </p:nvPr>
        </p:nvSpPr>
        <p:spPr>
          <a:ln/>
        </p:spPr>
      </p:sp>
      <p:sp>
        <p:nvSpPr>
          <p:cNvPr id="20377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Rectangle 2"/>
          <p:cNvSpPr>
            <a:spLocks noGrp="1" noRot="1" noChangeAspect="1" noChangeArrowheads="1" noTextEdit="1"/>
          </p:cNvSpPr>
          <p:nvPr>
            <p:ph type="sldImg"/>
          </p:nvPr>
        </p:nvSpPr>
        <p:spPr>
          <a:ln/>
        </p:spPr>
      </p:sp>
      <p:sp>
        <p:nvSpPr>
          <p:cNvPr id="20787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Rectangle 2"/>
          <p:cNvSpPr>
            <a:spLocks noGrp="1" noRot="1" noChangeAspect="1" noChangeArrowheads="1" noTextEdit="1"/>
          </p:cNvSpPr>
          <p:nvPr>
            <p:ph type="sldImg"/>
          </p:nvPr>
        </p:nvSpPr>
        <p:spPr>
          <a:ln/>
        </p:spPr>
      </p:sp>
      <p:sp>
        <p:nvSpPr>
          <p:cNvPr id="20992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2"/>
          <p:cNvSpPr>
            <a:spLocks noGrp="1" noRot="1" noChangeAspect="1" noChangeArrowheads="1" noTextEdit="1"/>
          </p:cNvSpPr>
          <p:nvPr>
            <p:ph type="sldImg"/>
          </p:nvPr>
        </p:nvSpPr>
        <p:spPr>
          <a:ln/>
        </p:spPr>
      </p:sp>
      <p:sp>
        <p:nvSpPr>
          <p:cNvPr id="21197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Rectangle 2"/>
          <p:cNvSpPr>
            <a:spLocks noGrp="1" noRot="1" noChangeAspect="1" noChangeArrowheads="1" noTextEdit="1"/>
          </p:cNvSpPr>
          <p:nvPr>
            <p:ph type="sldImg"/>
          </p:nvPr>
        </p:nvSpPr>
        <p:spPr>
          <a:ln/>
        </p:spPr>
      </p:sp>
      <p:sp>
        <p:nvSpPr>
          <p:cNvPr id="21401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Rectangle 2"/>
          <p:cNvSpPr>
            <a:spLocks noGrp="1" noRot="1" noChangeAspect="1" noChangeArrowheads="1" noTextEdit="1"/>
          </p:cNvSpPr>
          <p:nvPr>
            <p:ph type="sldImg"/>
          </p:nvPr>
        </p:nvSpPr>
        <p:spPr>
          <a:ln/>
        </p:spPr>
      </p:sp>
      <p:sp>
        <p:nvSpPr>
          <p:cNvPr id="21606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2"/>
          <p:cNvSpPr>
            <a:spLocks noGrp="1" noRot="1" noChangeAspect="1" noChangeArrowheads="1" noTextEdit="1"/>
          </p:cNvSpPr>
          <p:nvPr>
            <p:ph type="sldImg"/>
          </p:nvPr>
        </p:nvSpPr>
        <p:spPr>
          <a:ln/>
        </p:spPr>
      </p:sp>
      <p:sp>
        <p:nvSpPr>
          <p:cNvPr id="21811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2"/>
          <p:cNvSpPr>
            <a:spLocks noGrp="1" noRot="1" noChangeAspect="1" noChangeArrowheads="1" noTextEdit="1"/>
          </p:cNvSpPr>
          <p:nvPr>
            <p:ph type="sldImg"/>
          </p:nvPr>
        </p:nvSpPr>
        <p:spPr>
          <a:ln/>
        </p:spPr>
      </p:sp>
      <p:sp>
        <p:nvSpPr>
          <p:cNvPr id="22016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Rectangle 2"/>
          <p:cNvSpPr>
            <a:spLocks noGrp="1" noRot="1" noChangeAspect="1" noChangeArrowheads="1" noTextEdit="1"/>
          </p:cNvSpPr>
          <p:nvPr>
            <p:ph type="sldImg"/>
          </p:nvPr>
        </p:nvSpPr>
        <p:spPr>
          <a:ln/>
        </p:spPr>
      </p:sp>
      <p:sp>
        <p:nvSpPr>
          <p:cNvPr id="2222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a:ln/>
        </p:spPr>
      </p:sp>
      <p:sp>
        <p:nvSpPr>
          <p:cNvPr id="8499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a:ln/>
        </p:spPr>
      </p:sp>
      <p:sp>
        <p:nvSpPr>
          <p:cNvPr id="8704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ChangeArrowheads="1" noTextEdit="1"/>
          </p:cNvSpPr>
          <p:nvPr>
            <p:ph type="sldImg"/>
          </p:nvPr>
        </p:nvSpPr>
        <p:spPr>
          <a:ln/>
        </p:spPr>
      </p:sp>
      <p:sp>
        <p:nvSpPr>
          <p:cNvPr id="8909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D03738C-B86B-4793-AE66-DE69EB421E67}" type="datetimeFigureOut">
              <a:rPr lang="ru-RU"/>
              <a:pPr>
                <a:defRPr/>
              </a:pPr>
              <a:t>21.12.2013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054A05D-14F1-4835-9964-42ED3FA1B2F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A130E75-840D-40A1-BBA7-90CC8A1357EB}" type="datetimeFigureOut">
              <a:rPr lang="ru-RU"/>
              <a:pPr>
                <a:defRPr/>
              </a:pPr>
              <a:t>21.12.2013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CC74DCD-B975-4A40-AA38-8B72EFDECFB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02B1260-99C6-4009-86E6-CBD6924C6825}" type="datetimeFigureOut">
              <a:rPr lang="ru-RU"/>
              <a:pPr>
                <a:defRPr/>
              </a:pPr>
              <a:t>21.12.2013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1547F9E-C7AD-4FD2-A35F-A64EC7049DB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B6DDF5-BF9A-4C63-ACE8-A0C0C3DB2B74}" type="datetimeFigureOut">
              <a:rPr lang="ru-RU"/>
              <a:pPr>
                <a:defRPr/>
              </a:pPr>
              <a:t>21.12.2013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7173C8D-A784-410C-BCEA-3D6CC0C2A79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235A4AC-A811-416E-A877-3AB9BCBD99DF}" type="datetimeFigureOut">
              <a:rPr lang="ru-RU"/>
              <a:pPr>
                <a:defRPr/>
              </a:pPr>
              <a:t>21.12.2013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92A8BB5-825B-47AC-A131-3D20010AF12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6134815-73DF-4EAD-B604-2226C1EF5743}" type="datetimeFigureOut">
              <a:rPr lang="ru-RU"/>
              <a:pPr>
                <a:defRPr/>
              </a:pPr>
              <a:t>21.12.2013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F49B4F-2699-44E7-8ABA-1A8218E47F0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0B41778-4DF7-416E-87C4-323C5F855D8B}" type="datetimeFigureOut">
              <a:rPr lang="ru-RU"/>
              <a:pPr>
                <a:defRPr/>
              </a:pPr>
              <a:t>21.12.2013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06ACEE5-71BF-43AF-A268-FC3681B3559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CE4DF24-6C35-45A0-81EA-27C7B7522C7C}" type="datetimeFigureOut">
              <a:rPr lang="ru-RU"/>
              <a:pPr>
                <a:defRPr/>
              </a:pPr>
              <a:t>21.12.2013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9B6D97C-BA0F-4017-8BFD-D657E0ADB32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1376C82-9D4A-4BCA-8A8E-82AEF2632427}" type="datetimeFigureOut">
              <a:rPr lang="ru-RU"/>
              <a:pPr>
                <a:defRPr/>
              </a:pPr>
              <a:t>21.12.2013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6CF6188-1458-41C9-BC96-D6EA7D4E5B2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5852FA3-7D70-4C73-80E8-7F01D839068F}" type="datetimeFigureOut">
              <a:rPr lang="ru-RU"/>
              <a:pPr>
                <a:defRPr/>
              </a:pPr>
              <a:t>21.12.2013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31B1213-3EDE-4E69-829B-A99B0817494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4BF27D6-073F-495C-A412-1033EF2A26A9}" type="datetimeFigureOut">
              <a:rPr lang="ru-RU"/>
              <a:pPr>
                <a:defRPr/>
              </a:pPr>
              <a:t>21.12.2013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7666AF9-9CB8-433D-8088-B5678C27529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1">
                    <a:tint val="75000"/>
                  </a:schemeClr>
                </a:solidFill>
                <a:latin typeface="+mn-lt"/>
              </a:defRPr>
            </a:lvl1pPr>
          </a:lstStyle>
          <a:p>
            <a:pPr>
              <a:defRPr/>
            </a:pPr>
            <a:fld id="{91FCAE44-DC9C-4C91-A6BA-BF6C77768E17}" type="datetimeFigureOut">
              <a:rPr lang="ru-RU"/>
              <a:pPr>
                <a:defRPr/>
              </a:pPr>
              <a:t>21.12.2013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aseline="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1">
                    <a:tint val="75000"/>
                  </a:schemeClr>
                </a:solidFill>
                <a:latin typeface="+mn-lt"/>
              </a:defRPr>
            </a:lvl1pPr>
          </a:lstStyle>
          <a:p>
            <a:pPr>
              <a:defRPr/>
            </a:pPr>
            <a:fld id="{73596E44-F42C-46A1-8021-CA2012178DB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oleObject" Target="../embeddings/oleObject26.bin"/><Relationship Id="rId18" Type="http://schemas.openxmlformats.org/officeDocument/2006/relationships/oleObject" Target="../embeddings/oleObject31.bin"/><Relationship Id="rId3" Type="http://schemas.openxmlformats.org/officeDocument/2006/relationships/notesSlide" Target="../notesSlides/notesSlide11.xml"/><Relationship Id="rId21" Type="http://schemas.openxmlformats.org/officeDocument/2006/relationships/oleObject" Target="../embeddings/oleObject34.bin"/><Relationship Id="rId7" Type="http://schemas.openxmlformats.org/officeDocument/2006/relationships/oleObject" Target="../embeddings/oleObject20.bin"/><Relationship Id="rId12" Type="http://schemas.openxmlformats.org/officeDocument/2006/relationships/oleObject" Target="../embeddings/oleObject25.bin"/><Relationship Id="rId17" Type="http://schemas.openxmlformats.org/officeDocument/2006/relationships/oleObject" Target="../embeddings/oleObject30.bin"/><Relationship Id="rId2" Type="http://schemas.openxmlformats.org/officeDocument/2006/relationships/slideLayout" Target="../slideLayouts/slideLayout2.xml"/><Relationship Id="rId16" Type="http://schemas.openxmlformats.org/officeDocument/2006/relationships/oleObject" Target="../embeddings/oleObject29.bin"/><Relationship Id="rId20" Type="http://schemas.openxmlformats.org/officeDocument/2006/relationships/oleObject" Target="../embeddings/oleObject33.bin"/><Relationship Id="rId1" Type="http://schemas.openxmlformats.org/officeDocument/2006/relationships/vmlDrawing" Target="../drawings/vmlDrawing4.vml"/><Relationship Id="rId6" Type="http://schemas.openxmlformats.org/officeDocument/2006/relationships/oleObject" Target="../embeddings/oleObject19.bin"/><Relationship Id="rId11" Type="http://schemas.openxmlformats.org/officeDocument/2006/relationships/oleObject" Target="../embeddings/oleObject24.bin"/><Relationship Id="rId5" Type="http://schemas.openxmlformats.org/officeDocument/2006/relationships/oleObject" Target="../embeddings/oleObject18.bin"/><Relationship Id="rId15" Type="http://schemas.openxmlformats.org/officeDocument/2006/relationships/oleObject" Target="../embeddings/oleObject28.bin"/><Relationship Id="rId23" Type="http://schemas.openxmlformats.org/officeDocument/2006/relationships/oleObject" Target="../embeddings/oleObject36.bin"/><Relationship Id="rId10" Type="http://schemas.openxmlformats.org/officeDocument/2006/relationships/oleObject" Target="../embeddings/oleObject23.bin"/><Relationship Id="rId19" Type="http://schemas.openxmlformats.org/officeDocument/2006/relationships/oleObject" Target="../embeddings/oleObject32.bin"/><Relationship Id="rId4" Type="http://schemas.openxmlformats.org/officeDocument/2006/relationships/oleObject" Target="../embeddings/oleObject17.bin"/><Relationship Id="rId9" Type="http://schemas.openxmlformats.org/officeDocument/2006/relationships/oleObject" Target="../embeddings/oleObject22.bin"/><Relationship Id="rId14" Type="http://schemas.openxmlformats.org/officeDocument/2006/relationships/oleObject" Target="../embeddings/oleObject27.bin"/><Relationship Id="rId22"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1.bin"/><Relationship Id="rId13" Type="http://schemas.openxmlformats.org/officeDocument/2006/relationships/oleObject" Target="../embeddings/oleObject46.bin"/><Relationship Id="rId18" Type="http://schemas.openxmlformats.org/officeDocument/2006/relationships/oleObject" Target="../embeddings/oleObject51.bin"/><Relationship Id="rId26" Type="http://schemas.openxmlformats.org/officeDocument/2006/relationships/oleObject" Target="../embeddings/oleObject59.bin"/><Relationship Id="rId3" Type="http://schemas.openxmlformats.org/officeDocument/2006/relationships/notesSlide" Target="../notesSlides/notesSlide13.xml"/><Relationship Id="rId21" Type="http://schemas.openxmlformats.org/officeDocument/2006/relationships/oleObject" Target="../embeddings/oleObject54.bin"/><Relationship Id="rId7" Type="http://schemas.openxmlformats.org/officeDocument/2006/relationships/oleObject" Target="../embeddings/oleObject40.bin"/><Relationship Id="rId12" Type="http://schemas.openxmlformats.org/officeDocument/2006/relationships/oleObject" Target="../embeddings/oleObject45.bin"/><Relationship Id="rId17" Type="http://schemas.openxmlformats.org/officeDocument/2006/relationships/oleObject" Target="../embeddings/oleObject50.bin"/><Relationship Id="rId25" Type="http://schemas.openxmlformats.org/officeDocument/2006/relationships/oleObject" Target="../embeddings/oleObject58.bin"/><Relationship Id="rId2" Type="http://schemas.openxmlformats.org/officeDocument/2006/relationships/slideLayout" Target="../slideLayouts/slideLayout7.xml"/><Relationship Id="rId16" Type="http://schemas.openxmlformats.org/officeDocument/2006/relationships/oleObject" Target="../embeddings/oleObject49.bin"/><Relationship Id="rId20" Type="http://schemas.openxmlformats.org/officeDocument/2006/relationships/oleObject" Target="../embeddings/oleObject53.bin"/><Relationship Id="rId29" Type="http://schemas.openxmlformats.org/officeDocument/2006/relationships/oleObject" Target="../embeddings/oleObject62.bin"/><Relationship Id="rId1" Type="http://schemas.openxmlformats.org/officeDocument/2006/relationships/vmlDrawing" Target="../drawings/vmlDrawing5.vml"/><Relationship Id="rId6" Type="http://schemas.openxmlformats.org/officeDocument/2006/relationships/oleObject" Target="../embeddings/oleObject39.bin"/><Relationship Id="rId11" Type="http://schemas.openxmlformats.org/officeDocument/2006/relationships/oleObject" Target="../embeddings/oleObject44.bin"/><Relationship Id="rId24" Type="http://schemas.openxmlformats.org/officeDocument/2006/relationships/oleObject" Target="../embeddings/oleObject57.bin"/><Relationship Id="rId5" Type="http://schemas.openxmlformats.org/officeDocument/2006/relationships/oleObject" Target="../embeddings/oleObject38.bin"/><Relationship Id="rId15" Type="http://schemas.openxmlformats.org/officeDocument/2006/relationships/oleObject" Target="../embeddings/oleObject48.bin"/><Relationship Id="rId23" Type="http://schemas.openxmlformats.org/officeDocument/2006/relationships/oleObject" Target="../embeddings/oleObject56.bin"/><Relationship Id="rId28" Type="http://schemas.openxmlformats.org/officeDocument/2006/relationships/oleObject" Target="../embeddings/oleObject61.bin"/><Relationship Id="rId10" Type="http://schemas.openxmlformats.org/officeDocument/2006/relationships/oleObject" Target="../embeddings/oleObject43.bin"/><Relationship Id="rId19" Type="http://schemas.openxmlformats.org/officeDocument/2006/relationships/oleObject" Target="../embeddings/oleObject52.bin"/><Relationship Id="rId4" Type="http://schemas.openxmlformats.org/officeDocument/2006/relationships/oleObject" Target="../embeddings/oleObject37.bin"/><Relationship Id="rId9" Type="http://schemas.openxmlformats.org/officeDocument/2006/relationships/oleObject" Target="../embeddings/oleObject42.bin"/><Relationship Id="rId14" Type="http://schemas.openxmlformats.org/officeDocument/2006/relationships/oleObject" Target="../embeddings/oleObject47.bin"/><Relationship Id="rId22" Type="http://schemas.openxmlformats.org/officeDocument/2006/relationships/oleObject" Target="../embeddings/oleObject55.bin"/><Relationship Id="rId27" Type="http://schemas.openxmlformats.org/officeDocument/2006/relationships/oleObject" Target="../embeddings/oleObject60.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7.bin"/><Relationship Id="rId3" Type="http://schemas.openxmlformats.org/officeDocument/2006/relationships/notesSlide" Target="../notesSlides/notesSlide16.xml"/><Relationship Id="rId7"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oleObject" Target="../embeddings/oleObject77.bin"/><Relationship Id="rId3" Type="http://schemas.openxmlformats.org/officeDocument/2006/relationships/notesSlide" Target="../notesSlides/notesSlide18.xml"/><Relationship Id="rId7" Type="http://schemas.openxmlformats.org/officeDocument/2006/relationships/oleObject" Target="../embeddings/oleObject71.bin"/><Relationship Id="rId12"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70.bin"/><Relationship Id="rId11" Type="http://schemas.openxmlformats.org/officeDocument/2006/relationships/oleObject" Target="../embeddings/oleObject75.bin"/><Relationship Id="rId5" Type="http://schemas.openxmlformats.org/officeDocument/2006/relationships/oleObject" Target="../embeddings/oleObject69.bin"/><Relationship Id="rId10" Type="http://schemas.openxmlformats.org/officeDocument/2006/relationships/oleObject" Target="../embeddings/oleObject74.bin"/><Relationship Id="rId4" Type="http://schemas.openxmlformats.org/officeDocument/2006/relationships/oleObject" Target="../embeddings/oleObject68.bin"/><Relationship Id="rId9" Type="http://schemas.openxmlformats.org/officeDocument/2006/relationships/oleObject" Target="../embeddings/oleObject73.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oleObject" Target="../embeddings/oleObject87.bin"/><Relationship Id="rId3" Type="http://schemas.openxmlformats.org/officeDocument/2006/relationships/notesSlide" Target="../notesSlides/notesSlide24.xml"/><Relationship Id="rId7" Type="http://schemas.openxmlformats.org/officeDocument/2006/relationships/oleObject" Target="../embeddings/oleObject81.bin"/><Relationship Id="rId12" Type="http://schemas.openxmlformats.org/officeDocument/2006/relationships/oleObject" Target="../embeddings/oleObject86.bin"/><Relationship Id="rId2" Type="http://schemas.openxmlformats.org/officeDocument/2006/relationships/slideLayout" Target="../slideLayouts/slideLayout2.xml"/><Relationship Id="rId16" Type="http://schemas.openxmlformats.org/officeDocument/2006/relationships/oleObject" Target="../embeddings/oleObject90.bin"/><Relationship Id="rId1" Type="http://schemas.openxmlformats.org/officeDocument/2006/relationships/vmlDrawing" Target="../drawings/vmlDrawing8.vml"/><Relationship Id="rId6" Type="http://schemas.openxmlformats.org/officeDocument/2006/relationships/oleObject" Target="../embeddings/oleObject80.bin"/><Relationship Id="rId11" Type="http://schemas.openxmlformats.org/officeDocument/2006/relationships/oleObject" Target="../embeddings/oleObject85.bin"/><Relationship Id="rId5" Type="http://schemas.openxmlformats.org/officeDocument/2006/relationships/oleObject" Target="../embeddings/oleObject79.bin"/><Relationship Id="rId15" Type="http://schemas.openxmlformats.org/officeDocument/2006/relationships/oleObject" Target="../embeddings/oleObject89.bin"/><Relationship Id="rId10" Type="http://schemas.openxmlformats.org/officeDocument/2006/relationships/oleObject" Target="../embeddings/oleObject84.bin"/><Relationship Id="rId4" Type="http://schemas.openxmlformats.org/officeDocument/2006/relationships/oleObject" Target="../embeddings/oleObject78.bin"/><Relationship Id="rId9" Type="http://schemas.openxmlformats.org/officeDocument/2006/relationships/oleObject" Target="../embeddings/oleObject83.bin"/><Relationship Id="rId14" Type="http://schemas.openxmlformats.org/officeDocument/2006/relationships/oleObject" Target="../embeddings/oleObject88.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oleObject" Target="../embeddings/oleObject9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93.bin"/><Relationship Id="rId5" Type="http://schemas.openxmlformats.org/officeDocument/2006/relationships/oleObject" Target="../embeddings/oleObject92.bin"/><Relationship Id="rId4" Type="http://schemas.openxmlformats.org/officeDocument/2006/relationships/oleObject" Target="../embeddings/oleObject91.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oleObject" Target="../embeddings/oleObject9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97.bin"/><Relationship Id="rId5" Type="http://schemas.openxmlformats.org/officeDocument/2006/relationships/oleObject" Target="../embeddings/oleObject96.bin"/><Relationship Id="rId4" Type="http://schemas.openxmlformats.org/officeDocument/2006/relationships/oleObject" Target="../embeddings/oleObject95.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03.bin"/><Relationship Id="rId13" Type="http://schemas.openxmlformats.org/officeDocument/2006/relationships/oleObject" Target="../embeddings/oleObject108.bin"/><Relationship Id="rId18" Type="http://schemas.openxmlformats.org/officeDocument/2006/relationships/oleObject" Target="../embeddings/oleObject113.bin"/><Relationship Id="rId3" Type="http://schemas.openxmlformats.org/officeDocument/2006/relationships/notesSlide" Target="../notesSlides/notesSlide34.xml"/><Relationship Id="rId7" Type="http://schemas.openxmlformats.org/officeDocument/2006/relationships/oleObject" Target="../embeddings/oleObject102.bin"/><Relationship Id="rId12" Type="http://schemas.openxmlformats.org/officeDocument/2006/relationships/oleObject" Target="../embeddings/oleObject107.bin"/><Relationship Id="rId17" Type="http://schemas.openxmlformats.org/officeDocument/2006/relationships/oleObject" Target="../embeddings/oleObject112.bin"/><Relationship Id="rId2" Type="http://schemas.openxmlformats.org/officeDocument/2006/relationships/slideLayout" Target="../slideLayouts/slideLayout7.xml"/><Relationship Id="rId16" Type="http://schemas.openxmlformats.org/officeDocument/2006/relationships/oleObject" Target="../embeddings/oleObject111.bin"/><Relationship Id="rId1" Type="http://schemas.openxmlformats.org/officeDocument/2006/relationships/vmlDrawing" Target="../drawings/vmlDrawing11.vml"/><Relationship Id="rId6" Type="http://schemas.openxmlformats.org/officeDocument/2006/relationships/oleObject" Target="../embeddings/oleObject101.bin"/><Relationship Id="rId11" Type="http://schemas.openxmlformats.org/officeDocument/2006/relationships/oleObject" Target="../embeddings/oleObject106.bin"/><Relationship Id="rId5" Type="http://schemas.openxmlformats.org/officeDocument/2006/relationships/oleObject" Target="../embeddings/oleObject100.bin"/><Relationship Id="rId15" Type="http://schemas.openxmlformats.org/officeDocument/2006/relationships/oleObject" Target="../embeddings/oleObject110.bin"/><Relationship Id="rId10" Type="http://schemas.openxmlformats.org/officeDocument/2006/relationships/oleObject" Target="../embeddings/oleObject105.bin"/><Relationship Id="rId19" Type="http://schemas.openxmlformats.org/officeDocument/2006/relationships/oleObject" Target="../embeddings/oleObject114.bin"/><Relationship Id="rId4" Type="http://schemas.openxmlformats.org/officeDocument/2006/relationships/oleObject" Target="../embeddings/oleObject99.bin"/><Relationship Id="rId9" Type="http://schemas.openxmlformats.org/officeDocument/2006/relationships/oleObject" Target="../embeddings/oleObject104.bin"/><Relationship Id="rId14" Type="http://schemas.openxmlformats.org/officeDocument/2006/relationships/oleObject" Target="../embeddings/oleObject109.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19.bin"/><Relationship Id="rId13" Type="http://schemas.openxmlformats.org/officeDocument/2006/relationships/oleObject" Target="../embeddings/oleObject124.bin"/><Relationship Id="rId18" Type="http://schemas.openxmlformats.org/officeDocument/2006/relationships/oleObject" Target="../embeddings/oleObject129.bin"/><Relationship Id="rId3" Type="http://schemas.openxmlformats.org/officeDocument/2006/relationships/notesSlide" Target="../notesSlides/notesSlide35.xml"/><Relationship Id="rId7" Type="http://schemas.openxmlformats.org/officeDocument/2006/relationships/oleObject" Target="../embeddings/oleObject118.bin"/><Relationship Id="rId12" Type="http://schemas.openxmlformats.org/officeDocument/2006/relationships/oleObject" Target="../embeddings/oleObject123.bin"/><Relationship Id="rId17" Type="http://schemas.openxmlformats.org/officeDocument/2006/relationships/oleObject" Target="../embeddings/oleObject128.bin"/><Relationship Id="rId2" Type="http://schemas.openxmlformats.org/officeDocument/2006/relationships/slideLayout" Target="../slideLayouts/slideLayout7.xml"/><Relationship Id="rId16" Type="http://schemas.openxmlformats.org/officeDocument/2006/relationships/oleObject" Target="../embeddings/oleObject127.bin"/><Relationship Id="rId1" Type="http://schemas.openxmlformats.org/officeDocument/2006/relationships/vmlDrawing" Target="../drawings/vmlDrawing12.vml"/><Relationship Id="rId6" Type="http://schemas.openxmlformats.org/officeDocument/2006/relationships/oleObject" Target="../embeddings/oleObject117.bin"/><Relationship Id="rId11" Type="http://schemas.openxmlformats.org/officeDocument/2006/relationships/oleObject" Target="../embeddings/oleObject122.bin"/><Relationship Id="rId5" Type="http://schemas.openxmlformats.org/officeDocument/2006/relationships/oleObject" Target="../embeddings/oleObject116.bin"/><Relationship Id="rId15" Type="http://schemas.openxmlformats.org/officeDocument/2006/relationships/oleObject" Target="../embeddings/oleObject126.bin"/><Relationship Id="rId10" Type="http://schemas.openxmlformats.org/officeDocument/2006/relationships/oleObject" Target="../embeddings/oleObject121.bin"/><Relationship Id="rId19" Type="http://schemas.openxmlformats.org/officeDocument/2006/relationships/oleObject" Target="../embeddings/oleObject130.bin"/><Relationship Id="rId4" Type="http://schemas.openxmlformats.org/officeDocument/2006/relationships/oleObject" Target="../embeddings/oleObject115.bin"/><Relationship Id="rId9" Type="http://schemas.openxmlformats.org/officeDocument/2006/relationships/oleObject" Target="../embeddings/oleObject120.bin"/><Relationship Id="rId14" Type="http://schemas.openxmlformats.org/officeDocument/2006/relationships/oleObject" Target="../embeddings/oleObject125.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35.bin"/><Relationship Id="rId13" Type="http://schemas.openxmlformats.org/officeDocument/2006/relationships/oleObject" Target="../embeddings/oleObject140.bin"/><Relationship Id="rId18" Type="http://schemas.openxmlformats.org/officeDocument/2006/relationships/oleObject" Target="../embeddings/oleObject145.bin"/><Relationship Id="rId3" Type="http://schemas.openxmlformats.org/officeDocument/2006/relationships/notesSlide" Target="../notesSlides/notesSlide36.xml"/><Relationship Id="rId7" Type="http://schemas.openxmlformats.org/officeDocument/2006/relationships/oleObject" Target="../embeddings/oleObject134.bin"/><Relationship Id="rId12" Type="http://schemas.openxmlformats.org/officeDocument/2006/relationships/oleObject" Target="../embeddings/oleObject139.bin"/><Relationship Id="rId17" Type="http://schemas.openxmlformats.org/officeDocument/2006/relationships/oleObject" Target="../embeddings/oleObject144.bin"/><Relationship Id="rId2" Type="http://schemas.openxmlformats.org/officeDocument/2006/relationships/slideLayout" Target="../slideLayouts/slideLayout2.xml"/><Relationship Id="rId16" Type="http://schemas.openxmlformats.org/officeDocument/2006/relationships/oleObject" Target="../embeddings/oleObject143.bin"/><Relationship Id="rId1" Type="http://schemas.openxmlformats.org/officeDocument/2006/relationships/vmlDrawing" Target="../drawings/vmlDrawing13.vml"/><Relationship Id="rId6" Type="http://schemas.openxmlformats.org/officeDocument/2006/relationships/oleObject" Target="../embeddings/oleObject133.bin"/><Relationship Id="rId11" Type="http://schemas.openxmlformats.org/officeDocument/2006/relationships/oleObject" Target="../embeddings/oleObject138.bin"/><Relationship Id="rId5" Type="http://schemas.openxmlformats.org/officeDocument/2006/relationships/oleObject" Target="../embeddings/oleObject132.bin"/><Relationship Id="rId15" Type="http://schemas.openxmlformats.org/officeDocument/2006/relationships/oleObject" Target="../embeddings/oleObject142.bin"/><Relationship Id="rId10" Type="http://schemas.openxmlformats.org/officeDocument/2006/relationships/oleObject" Target="../embeddings/oleObject137.bin"/><Relationship Id="rId19" Type="http://schemas.openxmlformats.org/officeDocument/2006/relationships/oleObject" Target="../embeddings/oleObject146.bin"/><Relationship Id="rId4" Type="http://schemas.openxmlformats.org/officeDocument/2006/relationships/oleObject" Target="../embeddings/oleObject131.bin"/><Relationship Id="rId9" Type="http://schemas.openxmlformats.org/officeDocument/2006/relationships/oleObject" Target="../embeddings/oleObject136.bin"/><Relationship Id="rId14" Type="http://schemas.openxmlformats.org/officeDocument/2006/relationships/oleObject" Target="../embeddings/oleObject141.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51.bin"/><Relationship Id="rId3" Type="http://schemas.openxmlformats.org/officeDocument/2006/relationships/notesSlide" Target="../notesSlides/notesSlide37.xml"/><Relationship Id="rId7" Type="http://schemas.openxmlformats.org/officeDocument/2006/relationships/oleObject" Target="../embeddings/oleObject150.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149.bin"/><Relationship Id="rId11" Type="http://schemas.openxmlformats.org/officeDocument/2006/relationships/oleObject" Target="../embeddings/oleObject154.bin"/><Relationship Id="rId5" Type="http://schemas.openxmlformats.org/officeDocument/2006/relationships/oleObject" Target="../embeddings/oleObject148.bin"/><Relationship Id="rId10" Type="http://schemas.openxmlformats.org/officeDocument/2006/relationships/oleObject" Target="../embeddings/oleObject153.bin"/><Relationship Id="rId4" Type="http://schemas.openxmlformats.org/officeDocument/2006/relationships/oleObject" Target="../embeddings/oleObject147.bin"/><Relationship Id="rId9" Type="http://schemas.openxmlformats.org/officeDocument/2006/relationships/oleObject" Target="../embeddings/oleObject152.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159.bin"/><Relationship Id="rId3" Type="http://schemas.openxmlformats.org/officeDocument/2006/relationships/notesSlide" Target="../notesSlides/notesSlide54.xml"/><Relationship Id="rId7" Type="http://schemas.openxmlformats.org/officeDocument/2006/relationships/oleObject" Target="../embeddings/oleObject158.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157.bin"/><Relationship Id="rId5" Type="http://schemas.openxmlformats.org/officeDocument/2006/relationships/oleObject" Target="../embeddings/oleObject156.bin"/><Relationship Id="rId10" Type="http://schemas.openxmlformats.org/officeDocument/2006/relationships/oleObject" Target="../embeddings/oleObject161.bin"/><Relationship Id="rId4" Type="http://schemas.openxmlformats.org/officeDocument/2006/relationships/oleObject" Target="../embeddings/oleObject155.bin"/><Relationship Id="rId9" Type="http://schemas.openxmlformats.org/officeDocument/2006/relationships/oleObject" Target="../embeddings/oleObject160.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66.bin"/><Relationship Id="rId3" Type="http://schemas.openxmlformats.org/officeDocument/2006/relationships/notesSlide" Target="../notesSlides/notesSlide55.xml"/><Relationship Id="rId7" Type="http://schemas.openxmlformats.org/officeDocument/2006/relationships/oleObject" Target="../embeddings/oleObject165.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164.bin"/><Relationship Id="rId11" Type="http://schemas.openxmlformats.org/officeDocument/2006/relationships/oleObject" Target="../embeddings/oleObject169.bin"/><Relationship Id="rId5" Type="http://schemas.openxmlformats.org/officeDocument/2006/relationships/oleObject" Target="../embeddings/oleObject163.bin"/><Relationship Id="rId10" Type="http://schemas.openxmlformats.org/officeDocument/2006/relationships/oleObject" Target="../embeddings/oleObject168.bin"/><Relationship Id="rId4" Type="http://schemas.openxmlformats.org/officeDocument/2006/relationships/oleObject" Target="../embeddings/oleObject162.bin"/><Relationship Id="rId9" Type="http://schemas.openxmlformats.org/officeDocument/2006/relationships/oleObject" Target="../embeddings/oleObject167.bin"/></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9.xml"/><Relationship Id="rId7"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oleObject" Target="../embeddings/oleObject10.bin"/><Relationship Id="rId10" Type="http://schemas.openxmlformats.org/officeDocument/2006/relationships/oleObject" Target="../embeddings/oleObject15.bin"/><Relationship Id="rId4" Type="http://schemas.openxmlformats.org/officeDocument/2006/relationships/oleObject" Target="../embeddings/oleObject9.bin"/><Relationship Id="rId9" Type="http://schemas.openxmlformats.org/officeDocument/2006/relationships/oleObject" Target="../embeddings/oleObject1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defRPr/>
            </a:pPr>
            <a:r>
              <a:rPr lang="ru-RU" sz="3200" b="1" smtClean="0">
                <a:effectLst>
                  <a:outerShdw blurRad="38100" dist="38100" dir="2700000" algn="tl">
                    <a:srgbClr val="C0C0C0"/>
                  </a:outerShdw>
                </a:effectLst>
                <a:latin typeface="Arial" charset="0"/>
              </a:rPr>
              <a:t>Максимальный поток</a:t>
            </a:r>
          </a:p>
        </p:txBody>
      </p:sp>
      <p:sp>
        <p:nvSpPr>
          <p:cNvPr id="14338" name="Подзаголовок 2"/>
          <p:cNvSpPr>
            <a:spLocks noGrp="1"/>
          </p:cNvSpPr>
          <p:nvPr>
            <p:ph type="subTitle" idx="1"/>
          </p:nvPr>
        </p:nvSpPr>
        <p:spPr/>
        <p:txBody>
          <a:bodyPr/>
          <a:lstStyle/>
          <a:p>
            <a:pPr eaLnBrk="1" hangingPunct="1"/>
            <a:r>
              <a:rPr lang="ru-RU" smtClean="0">
                <a:solidFill>
                  <a:srgbClr val="898989"/>
                </a:solidFill>
              </a:rPr>
              <a:t>Лекци</a:t>
            </a:r>
            <a:r>
              <a:rPr lang="ru-RU" smtClean="0">
                <a:solidFill>
                  <a:srgbClr val="898989"/>
                </a:solidFill>
                <a:latin typeface="Arial" charset="0"/>
              </a:rPr>
              <a:t>и</a:t>
            </a:r>
            <a:r>
              <a:rPr lang="en-US" smtClean="0">
                <a:solidFill>
                  <a:srgbClr val="898989"/>
                </a:solidFill>
              </a:rPr>
              <a:t> </a:t>
            </a:r>
            <a:r>
              <a:rPr lang="ru-RU" smtClean="0">
                <a:solidFill>
                  <a:srgbClr val="898989"/>
                </a:solidFill>
                <a:latin typeface="Arial" charset="0"/>
              </a:rPr>
              <a:t>20 – 21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p:cNvSpPr>
          <p:nvPr>
            <p:ph type="title"/>
          </p:nvPr>
        </p:nvSpPr>
        <p:spPr>
          <a:xfrm>
            <a:off x="395288" y="260350"/>
            <a:ext cx="8229600" cy="504825"/>
          </a:xfrm>
        </p:spPr>
        <p:txBody>
          <a:bodyPr/>
          <a:lstStyle/>
          <a:p>
            <a:pPr algn="l"/>
            <a:r>
              <a:rPr lang="ru-RU" sz="2800" b="1" smtClean="0">
                <a:latin typeface="Arial" charset="0"/>
              </a:rPr>
              <a:t>Пример</a:t>
            </a:r>
          </a:p>
        </p:txBody>
      </p:sp>
      <p:sp>
        <p:nvSpPr>
          <p:cNvPr id="98306" name="Rectangle 3"/>
          <p:cNvSpPr>
            <a:spLocks noGrp="1"/>
          </p:cNvSpPr>
          <p:nvPr>
            <p:ph type="body" idx="1"/>
          </p:nvPr>
        </p:nvSpPr>
        <p:spPr>
          <a:xfrm>
            <a:off x="250825" y="908050"/>
            <a:ext cx="8893175" cy="5329238"/>
          </a:xfrm>
        </p:spPr>
        <p:txBody>
          <a:bodyPr/>
          <a:lstStyle/>
          <a:p>
            <a:pPr>
              <a:lnSpc>
                <a:spcPct val="80000"/>
              </a:lnSpc>
              <a:buFont typeface="Arial" charset="0"/>
              <a:buNone/>
            </a:pPr>
            <a:r>
              <a:rPr lang="ru-RU" sz="2400" smtClean="0"/>
              <a:t>Модель не учитывает встречные перевозки. Если из вершины </a:t>
            </a:r>
            <a:r>
              <a:rPr lang="en-US" sz="2400" i="1" smtClean="0"/>
              <a:t>v</a:t>
            </a:r>
            <a:r>
              <a:rPr lang="ru-RU" sz="2400" baseline="-25000" smtClean="0"/>
              <a:t>1</a:t>
            </a:r>
            <a:r>
              <a:rPr lang="ru-RU" sz="2400" i="1" smtClean="0"/>
              <a:t> </a:t>
            </a:r>
            <a:r>
              <a:rPr lang="ru-RU" sz="2400" smtClean="0"/>
              <a:t>в </a:t>
            </a:r>
            <a:r>
              <a:rPr lang="en-US" sz="2400" i="1" smtClean="0"/>
              <a:t>v</a:t>
            </a:r>
            <a:r>
              <a:rPr lang="ru-RU" sz="2400" baseline="-25000" smtClean="0"/>
              <a:t>2</a:t>
            </a:r>
            <a:r>
              <a:rPr lang="ru-RU" sz="2400" i="1" smtClean="0"/>
              <a:t> </a:t>
            </a:r>
            <a:r>
              <a:rPr lang="ru-RU" sz="2400" smtClean="0"/>
              <a:t>ежедневно везут восемь ящиков, а из </a:t>
            </a:r>
            <a:r>
              <a:rPr lang="en-US" sz="2400" i="1" smtClean="0"/>
              <a:t>v</a:t>
            </a:r>
            <a:r>
              <a:rPr lang="ru-RU" sz="2400" baseline="-25000" smtClean="0"/>
              <a:t>2</a:t>
            </a:r>
            <a:r>
              <a:rPr lang="ru-RU" sz="2400" i="1" smtClean="0"/>
              <a:t> </a:t>
            </a:r>
            <a:r>
              <a:rPr lang="ru-RU" sz="2400" smtClean="0"/>
              <a:t>в </a:t>
            </a:r>
            <a:r>
              <a:rPr lang="en-US" sz="2400" i="1" smtClean="0"/>
              <a:t>v</a:t>
            </a:r>
            <a:r>
              <a:rPr lang="ru-RU" sz="2400" baseline="-25000" smtClean="0"/>
              <a:t>1</a:t>
            </a:r>
            <a:r>
              <a:rPr lang="ru-RU" sz="2400" i="1" smtClean="0"/>
              <a:t> </a:t>
            </a:r>
            <a:r>
              <a:rPr lang="ru-RU" sz="2400" smtClean="0"/>
              <a:t>ежедневно везут три ящика, чему должны быть равны </a:t>
            </a:r>
            <a:r>
              <a:rPr lang="en-US" sz="2400" i="1" smtClean="0"/>
              <a:t>f</a:t>
            </a:r>
            <a:r>
              <a:rPr lang="ru-RU" sz="2400" smtClean="0"/>
              <a:t>(</a:t>
            </a:r>
            <a:r>
              <a:rPr lang="en-US" sz="2400" i="1" smtClean="0"/>
              <a:t>v</a:t>
            </a:r>
            <a:r>
              <a:rPr lang="ru-RU" sz="2400" baseline="-25000" smtClean="0"/>
              <a:t>1</a:t>
            </a:r>
            <a:r>
              <a:rPr lang="ru-RU" sz="2400" i="1" smtClean="0"/>
              <a:t>,</a:t>
            </a:r>
            <a:r>
              <a:rPr lang="en-US" sz="2400" i="1" smtClean="0"/>
              <a:t>v</a:t>
            </a:r>
            <a:r>
              <a:rPr lang="ru-RU" sz="2400" baseline="-25000" smtClean="0"/>
              <a:t>2</a:t>
            </a:r>
            <a:r>
              <a:rPr lang="ru-RU" sz="2400" smtClean="0"/>
              <a:t>)</a:t>
            </a:r>
            <a:r>
              <a:rPr lang="ru-RU" sz="2400" i="1" smtClean="0"/>
              <a:t> </a:t>
            </a:r>
            <a:r>
              <a:rPr lang="ru-RU" sz="2400" smtClean="0"/>
              <a:t>и </a:t>
            </a:r>
            <a:r>
              <a:rPr lang="en-US" sz="2400" i="1" smtClean="0"/>
              <a:t>f</a:t>
            </a:r>
            <a:r>
              <a:rPr lang="ru-RU" sz="2400" smtClean="0"/>
              <a:t>(</a:t>
            </a:r>
            <a:r>
              <a:rPr lang="en-US" sz="2400" i="1" smtClean="0"/>
              <a:t>v</a:t>
            </a:r>
            <a:r>
              <a:rPr lang="ru-RU" sz="2400" baseline="-25000" smtClean="0"/>
              <a:t>2</a:t>
            </a:r>
            <a:r>
              <a:rPr lang="ru-RU" sz="2400" i="1" smtClean="0"/>
              <a:t>,</a:t>
            </a:r>
            <a:r>
              <a:rPr lang="en-US" sz="2400" i="1" smtClean="0"/>
              <a:t>v</a:t>
            </a:r>
            <a:r>
              <a:rPr lang="ru-RU" sz="2400" baseline="-25000" smtClean="0"/>
              <a:t>1</a:t>
            </a:r>
            <a:r>
              <a:rPr lang="ru-RU" sz="2400" smtClean="0"/>
              <a:t>)</a:t>
            </a:r>
            <a:r>
              <a:rPr lang="ru-RU" sz="2400" i="1" smtClean="0"/>
              <a:t>? </a:t>
            </a:r>
            <a:endParaRPr lang="ru-RU" sz="2400" i="1" smtClean="0">
              <a:latin typeface="Arial" charset="0"/>
            </a:endParaRPr>
          </a:p>
          <a:p>
            <a:pPr>
              <a:lnSpc>
                <a:spcPct val="80000"/>
              </a:lnSpc>
              <a:buFont typeface="Arial" charset="0"/>
              <a:buNone/>
            </a:pPr>
            <a:endParaRPr lang="ru-RU" sz="2400" i="1" smtClean="0">
              <a:latin typeface="Arial" charset="0"/>
            </a:endParaRPr>
          </a:p>
          <a:p>
            <a:pPr>
              <a:lnSpc>
                <a:spcPct val="80000"/>
              </a:lnSpc>
              <a:buFont typeface="Arial" charset="0"/>
              <a:buNone/>
            </a:pPr>
            <a:r>
              <a:rPr lang="ru-RU" sz="2400" i="1" smtClean="0"/>
              <a:t>	</a:t>
            </a:r>
            <a:r>
              <a:rPr lang="ru-RU" sz="2400" smtClean="0">
                <a:solidFill>
                  <a:schemeClr val="hlink"/>
                </a:solidFill>
              </a:rPr>
              <a:t>Эти величины должны быть противоположны.</a:t>
            </a:r>
            <a:r>
              <a:rPr lang="ru-RU" sz="2400" smtClean="0"/>
              <a:t> </a:t>
            </a:r>
            <a:endParaRPr lang="ru-RU" sz="2400" smtClean="0">
              <a:latin typeface="Arial" charset="0"/>
            </a:endParaRPr>
          </a:p>
          <a:p>
            <a:pPr>
              <a:lnSpc>
                <a:spcPct val="80000"/>
              </a:lnSpc>
              <a:buFont typeface="Arial" charset="0"/>
              <a:buNone/>
            </a:pPr>
            <a:endParaRPr lang="ru-RU" sz="2400" smtClean="0">
              <a:latin typeface="Arial" charset="0"/>
            </a:endParaRPr>
          </a:p>
          <a:p>
            <a:pPr>
              <a:lnSpc>
                <a:spcPct val="80000"/>
              </a:lnSpc>
              <a:buFont typeface="Arial" charset="0"/>
              <a:buNone/>
            </a:pPr>
            <a:r>
              <a:rPr lang="ru-RU" sz="2400" smtClean="0"/>
              <a:t>	Мы полагаем </a:t>
            </a:r>
            <a:r>
              <a:rPr lang="en-US" sz="2400" i="1" smtClean="0"/>
              <a:t>f</a:t>
            </a:r>
            <a:r>
              <a:rPr lang="ru-RU" sz="2400" smtClean="0"/>
              <a:t>(</a:t>
            </a:r>
            <a:r>
              <a:rPr lang="en-US" sz="2400" i="1" smtClean="0"/>
              <a:t>v</a:t>
            </a:r>
            <a:r>
              <a:rPr lang="ru-RU" sz="2400" baseline="-25000" smtClean="0"/>
              <a:t>1</a:t>
            </a:r>
            <a:r>
              <a:rPr lang="ru-RU" sz="2400" i="1" smtClean="0"/>
              <a:t>,</a:t>
            </a:r>
            <a:r>
              <a:rPr lang="en-US" sz="2400" i="1" smtClean="0"/>
              <a:t>v</a:t>
            </a:r>
            <a:r>
              <a:rPr lang="ru-RU" sz="2400" baseline="-25000" smtClean="0"/>
              <a:t>2</a:t>
            </a:r>
            <a:r>
              <a:rPr lang="ru-RU" sz="2400" smtClean="0"/>
              <a:t>) = 8 — 3 = 5, </a:t>
            </a:r>
            <a:r>
              <a:rPr lang="en-US" sz="2400" smtClean="0"/>
              <a:t>a </a:t>
            </a:r>
            <a:r>
              <a:rPr lang="en-US" sz="2400" i="1" smtClean="0"/>
              <a:t>f</a:t>
            </a:r>
            <a:r>
              <a:rPr lang="ru-RU" sz="2400" smtClean="0"/>
              <a:t>(</a:t>
            </a:r>
            <a:r>
              <a:rPr lang="en-US" sz="2400" i="1" smtClean="0"/>
              <a:t>v</a:t>
            </a:r>
            <a:r>
              <a:rPr lang="ru-RU" sz="2400" baseline="-25000" smtClean="0"/>
              <a:t>2</a:t>
            </a:r>
            <a:r>
              <a:rPr lang="ru-RU" sz="2400" i="1" smtClean="0"/>
              <a:t>,</a:t>
            </a:r>
            <a:r>
              <a:rPr lang="en-US" sz="2400" i="1" smtClean="0"/>
              <a:t>v</a:t>
            </a:r>
            <a:r>
              <a:rPr lang="ru-RU" sz="2400" baseline="-25000" smtClean="0"/>
              <a:t>1</a:t>
            </a:r>
            <a:r>
              <a:rPr lang="ru-RU" sz="2400" smtClean="0"/>
              <a:t>)= —5. </a:t>
            </a:r>
            <a:endParaRPr lang="ru-RU" sz="2400" smtClean="0">
              <a:latin typeface="Arial" charset="0"/>
            </a:endParaRPr>
          </a:p>
          <a:p>
            <a:pPr>
              <a:lnSpc>
                <a:spcPct val="80000"/>
              </a:lnSpc>
              <a:buFont typeface="Arial" charset="0"/>
              <a:buNone/>
            </a:pPr>
            <a:r>
              <a:rPr lang="ru-RU" sz="2400" smtClean="0">
                <a:latin typeface="Arial" charset="0"/>
              </a:rPr>
              <a:t>	</a:t>
            </a:r>
            <a:r>
              <a:rPr lang="ru-RU" sz="2400" smtClean="0"/>
              <a:t>Те же значения функции </a:t>
            </a:r>
            <a:r>
              <a:rPr lang="en-US" sz="2400" i="1" smtClean="0"/>
              <a:t>f</a:t>
            </a:r>
            <a:r>
              <a:rPr lang="ru-RU" sz="2400" smtClean="0"/>
              <a:t> соответствуют ежедневным перевозкам пяти ящиков из </a:t>
            </a:r>
            <a:r>
              <a:rPr lang="en-US" sz="2400" i="1" smtClean="0"/>
              <a:t>v</a:t>
            </a:r>
            <a:r>
              <a:rPr lang="en-US" sz="2400" baseline="-25000" smtClean="0"/>
              <a:t>1</a:t>
            </a:r>
            <a:r>
              <a:rPr lang="ru-RU" sz="2400" i="1" smtClean="0"/>
              <a:t> </a:t>
            </a:r>
            <a:r>
              <a:rPr lang="ru-RU" sz="2400" smtClean="0"/>
              <a:t>в </a:t>
            </a:r>
            <a:r>
              <a:rPr lang="en-US" sz="2400" i="1" smtClean="0"/>
              <a:t>v</a:t>
            </a:r>
            <a:r>
              <a:rPr lang="ru-RU" sz="2400" baseline="-25000" smtClean="0"/>
              <a:t>2</a:t>
            </a:r>
            <a:r>
              <a:rPr lang="ru-RU" sz="2400" i="1" smtClean="0"/>
              <a:t>, </a:t>
            </a:r>
            <a:r>
              <a:rPr lang="ru-RU" sz="2400" smtClean="0"/>
              <a:t>так что в модели </a:t>
            </a:r>
            <a:endParaRPr lang="ru-RU" sz="2400" smtClean="0">
              <a:latin typeface="Arial" charset="0"/>
            </a:endParaRPr>
          </a:p>
          <a:p>
            <a:pPr>
              <a:lnSpc>
                <a:spcPct val="80000"/>
              </a:lnSpc>
              <a:buFont typeface="Arial" charset="0"/>
              <a:buNone/>
            </a:pPr>
            <a:r>
              <a:rPr lang="ru-RU" sz="2400" smtClean="0">
                <a:latin typeface="Arial" charset="0"/>
              </a:rPr>
              <a:t>	</a:t>
            </a:r>
            <a:r>
              <a:rPr lang="ru-RU" sz="2400" smtClean="0"/>
              <a:t>встречные перевозки автоматически сокращаются. </a:t>
            </a:r>
            <a:endParaRPr lang="ru-RU" sz="2400" smtClean="0">
              <a:latin typeface="Arial" charset="0"/>
            </a:endParaRPr>
          </a:p>
          <a:p>
            <a:pPr>
              <a:lnSpc>
                <a:spcPct val="80000"/>
              </a:lnSpc>
              <a:buFont typeface="Arial" charset="0"/>
              <a:buNone/>
            </a:pPr>
            <a:r>
              <a:rPr lang="ru-RU" sz="2400" smtClean="0">
                <a:latin typeface="Arial" charset="0"/>
              </a:rPr>
              <a:t>	</a:t>
            </a:r>
            <a:r>
              <a:rPr lang="ru-RU" sz="2400" smtClean="0"/>
              <a:t>Это разумно, экономика должна быть экономной.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8306">
                                            <p:txEl>
                                              <p:pRg st="0" end="0"/>
                                            </p:txEl>
                                          </p:spTgt>
                                        </p:tgtEl>
                                        <p:attrNameLst>
                                          <p:attrName>style.visibility</p:attrName>
                                        </p:attrNameLst>
                                      </p:cBhvr>
                                      <p:to>
                                        <p:strVal val="visible"/>
                                      </p:to>
                                    </p:set>
                                    <p:anim calcmode="lin" valueType="num">
                                      <p:cBhvr additive="base">
                                        <p:cTn id="7" dur="500" fill="hold"/>
                                        <p:tgtEl>
                                          <p:spTgt spid="9830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83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8306">
                                            <p:txEl>
                                              <p:pRg st="2" end="2"/>
                                            </p:txEl>
                                          </p:spTgt>
                                        </p:tgtEl>
                                        <p:attrNameLst>
                                          <p:attrName>style.visibility</p:attrName>
                                        </p:attrNameLst>
                                      </p:cBhvr>
                                      <p:to>
                                        <p:strVal val="visible"/>
                                      </p:to>
                                    </p:set>
                                    <p:anim calcmode="lin" valueType="num">
                                      <p:cBhvr additive="base">
                                        <p:cTn id="13" dur="500" fill="hold"/>
                                        <p:tgtEl>
                                          <p:spTgt spid="9830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830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8306">
                                            <p:txEl>
                                              <p:pRg st="4" end="4"/>
                                            </p:txEl>
                                          </p:spTgt>
                                        </p:tgtEl>
                                        <p:attrNameLst>
                                          <p:attrName>style.visibility</p:attrName>
                                        </p:attrNameLst>
                                      </p:cBhvr>
                                      <p:to>
                                        <p:strVal val="visible"/>
                                      </p:to>
                                    </p:set>
                                    <p:anim calcmode="lin" valueType="num">
                                      <p:cBhvr additive="base">
                                        <p:cTn id="19" dur="500" fill="hold"/>
                                        <p:tgtEl>
                                          <p:spTgt spid="9830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830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8306">
                                            <p:txEl>
                                              <p:pRg st="5" end="5"/>
                                            </p:txEl>
                                          </p:spTgt>
                                        </p:tgtEl>
                                        <p:attrNameLst>
                                          <p:attrName>style.visibility</p:attrName>
                                        </p:attrNameLst>
                                      </p:cBhvr>
                                      <p:to>
                                        <p:strVal val="visible"/>
                                      </p:to>
                                    </p:set>
                                    <p:anim calcmode="lin" valueType="num">
                                      <p:cBhvr additive="base">
                                        <p:cTn id="23" dur="500" fill="hold"/>
                                        <p:tgtEl>
                                          <p:spTgt spid="9830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8306">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8306">
                                            <p:txEl>
                                              <p:pRg st="6" end="6"/>
                                            </p:txEl>
                                          </p:spTgt>
                                        </p:tgtEl>
                                        <p:attrNameLst>
                                          <p:attrName>style.visibility</p:attrName>
                                        </p:attrNameLst>
                                      </p:cBhvr>
                                      <p:to>
                                        <p:strVal val="visible"/>
                                      </p:to>
                                    </p:set>
                                    <p:anim calcmode="lin" valueType="num">
                                      <p:cBhvr additive="base">
                                        <p:cTn id="27" dur="500" fill="hold"/>
                                        <p:tgtEl>
                                          <p:spTgt spid="9830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830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8306">
                                            <p:txEl>
                                              <p:pRg st="7" end="7"/>
                                            </p:txEl>
                                          </p:spTgt>
                                        </p:tgtEl>
                                        <p:attrNameLst>
                                          <p:attrName>style.visibility</p:attrName>
                                        </p:attrNameLst>
                                      </p:cBhvr>
                                      <p:to>
                                        <p:strVal val="visible"/>
                                      </p:to>
                                    </p:set>
                                    <p:anim calcmode="lin" valueType="num">
                                      <p:cBhvr additive="base">
                                        <p:cTn id="31" dur="500" fill="hold"/>
                                        <p:tgtEl>
                                          <p:spTgt spid="9830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830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84" name="Rectangle 2"/>
          <p:cNvSpPr>
            <a:spLocks noGrp="1"/>
          </p:cNvSpPr>
          <p:nvPr>
            <p:ph type="title"/>
          </p:nvPr>
        </p:nvSpPr>
        <p:spPr>
          <a:xfrm>
            <a:off x="0" y="0"/>
            <a:ext cx="8229600" cy="633413"/>
          </a:xfrm>
        </p:spPr>
        <p:txBody>
          <a:bodyPr/>
          <a:lstStyle/>
          <a:p>
            <a:pPr algn="l"/>
            <a:r>
              <a:rPr lang="ru-RU" sz="2800" b="1" smtClean="0"/>
              <a:t>Пример сокращения потоков между вершинами</a:t>
            </a:r>
          </a:p>
        </p:txBody>
      </p:sp>
      <p:sp>
        <p:nvSpPr>
          <p:cNvPr id="86085" name="Rectangle 3"/>
          <p:cNvSpPr>
            <a:spLocks noGrp="1"/>
          </p:cNvSpPr>
          <p:nvPr>
            <p:ph type="body" idx="1"/>
          </p:nvPr>
        </p:nvSpPr>
        <p:spPr>
          <a:xfrm>
            <a:off x="468313" y="5589588"/>
            <a:ext cx="8229600" cy="565150"/>
          </a:xfrm>
        </p:spPr>
        <p:txBody>
          <a:bodyPr/>
          <a:lstStyle/>
          <a:p>
            <a:pPr>
              <a:lnSpc>
                <a:spcPct val="90000"/>
              </a:lnSpc>
              <a:buFont typeface="Arial" charset="0"/>
              <a:buNone/>
            </a:pPr>
            <a:r>
              <a:rPr lang="ru-RU" smtClean="0">
                <a:latin typeface="Arial" charset="0"/>
              </a:rPr>
              <a:t> </a:t>
            </a:r>
          </a:p>
        </p:txBody>
      </p:sp>
      <p:grpSp>
        <p:nvGrpSpPr>
          <p:cNvPr id="86134" name="Group 118"/>
          <p:cNvGrpSpPr>
            <a:grpSpLocks/>
          </p:cNvGrpSpPr>
          <p:nvPr/>
        </p:nvGrpSpPr>
        <p:grpSpPr bwMode="auto">
          <a:xfrm>
            <a:off x="1116013" y="2636838"/>
            <a:ext cx="882650" cy="2438400"/>
            <a:chOff x="703" y="1661"/>
            <a:chExt cx="556" cy="1536"/>
          </a:xfrm>
        </p:grpSpPr>
        <p:grpSp>
          <p:nvGrpSpPr>
            <p:cNvPr id="86127" name="Группа 59"/>
            <p:cNvGrpSpPr>
              <a:grpSpLocks/>
            </p:cNvGrpSpPr>
            <p:nvPr/>
          </p:nvGrpSpPr>
          <p:grpSpPr bwMode="auto">
            <a:xfrm>
              <a:off x="703" y="1661"/>
              <a:ext cx="556" cy="1223"/>
              <a:chOff x="3166336" y="571480"/>
              <a:chExt cx="883917" cy="1941795"/>
            </a:xfrm>
          </p:grpSpPr>
          <p:cxnSp>
            <p:nvCxnSpPr>
              <p:cNvPr id="49" name="Прямая со стрелкой 48"/>
              <p:cNvCxnSpPr/>
              <p:nvPr/>
            </p:nvCxnSpPr>
            <p:spPr>
              <a:xfrm rot="16200000" flipH="1">
                <a:off x="3143042" y="1571750"/>
                <a:ext cx="8573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6023" name="Object 7"/>
              <p:cNvGraphicFramePr>
                <a:graphicFrameLocks noChangeAspect="1"/>
              </p:cNvGraphicFramePr>
              <p:nvPr/>
            </p:nvGraphicFramePr>
            <p:xfrm>
              <a:off x="3428992" y="571480"/>
              <a:ext cx="357190" cy="584493"/>
            </p:xfrm>
            <a:graphic>
              <a:graphicData uri="http://schemas.openxmlformats.org/presentationml/2006/ole">
                <p:oleObj spid="_x0000_s86023" name="Equation" r:id="rId4" imgW="139680" imgH="228600" progId="">
                  <p:embed/>
                </p:oleObj>
              </a:graphicData>
            </a:graphic>
          </p:graphicFrame>
          <p:cxnSp>
            <p:nvCxnSpPr>
              <p:cNvPr id="52" name="Прямая со стрелкой 51"/>
              <p:cNvCxnSpPr/>
              <p:nvPr/>
            </p:nvCxnSpPr>
            <p:spPr>
              <a:xfrm rot="5400000" flipH="1" flipV="1">
                <a:off x="3285328" y="1570955"/>
                <a:ext cx="857375"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6131" name="TextBox 52"/>
              <p:cNvSpPr txBox="1">
                <a:spLocks noChangeArrowheads="1"/>
              </p:cNvSpPr>
              <p:nvPr/>
            </p:nvSpPr>
            <p:spPr bwMode="auto">
              <a:xfrm rot="-5400000">
                <a:off x="3141963" y="1431000"/>
                <a:ext cx="415985" cy="367239"/>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55" name="Овал 54"/>
              <p:cNvSpPr/>
              <p:nvPr/>
            </p:nvSpPr>
            <p:spPr>
              <a:xfrm>
                <a:off x="3357109" y="642927"/>
                <a:ext cx="500780" cy="50013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6133" name="TextBox 53"/>
              <p:cNvSpPr txBox="1">
                <a:spLocks noChangeArrowheads="1"/>
              </p:cNvSpPr>
              <p:nvPr/>
            </p:nvSpPr>
            <p:spPr bwMode="auto">
              <a:xfrm rot="-5400000">
                <a:off x="3714744" y="1428736"/>
                <a:ext cx="301686" cy="369332"/>
              </a:xfrm>
              <a:prstGeom prst="rect">
                <a:avLst/>
              </a:prstGeom>
              <a:noFill/>
              <a:ln w="9525">
                <a:noFill/>
                <a:miter lim="800000"/>
                <a:headEnd/>
                <a:tailEnd/>
              </a:ln>
            </p:spPr>
            <p:txBody>
              <a:bodyPr wrap="none">
                <a:spAutoFit/>
              </a:bodyPr>
              <a:lstStyle/>
              <a:p>
                <a:r>
                  <a:rPr lang="en-US" sz="1800" baseline="0"/>
                  <a:t>4</a:t>
                </a:r>
                <a:endParaRPr lang="ru-RU" sz="1800" baseline="0"/>
              </a:p>
            </p:txBody>
          </p:sp>
          <p:graphicFrame>
            <p:nvGraphicFramePr>
              <p:cNvPr id="86028" name="Object 12"/>
              <p:cNvGraphicFramePr>
                <a:graphicFrameLocks noChangeAspect="1"/>
              </p:cNvGraphicFramePr>
              <p:nvPr/>
            </p:nvGraphicFramePr>
            <p:xfrm>
              <a:off x="3444875" y="571500"/>
              <a:ext cx="358775" cy="584200"/>
            </p:xfrm>
            <a:graphic>
              <a:graphicData uri="http://schemas.openxmlformats.org/presentationml/2006/ole">
                <p:oleObj spid="_x0000_s86028" name="Equation" r:id="rId5" imgW="139680" imgH="228600" progId="">
                  <p:embed/>
                </p:oleObj>
              </a:graphicData>
            </a:graphic>
          </p:graphicFrame>
          <p:graphicFrame>
            <p:nvGraphicFramePr>
              <p:cNvPr id="86029" name="Object 13"/>
              <p:cNvGraphicFramePr>
                <a:graphicFrameLocks noChangeAspect="1"/>
              </p:cNvGraphicFramePr>
              <p:nvPr/>
            </p:nvGraphicFramePr>
            <p:xfrm>
              <a:off x="3413109" y="1928782"/>
              <a:ext cx="357190" cy="584493"/>
            </p:xfrm>
            <a:graphic>
              <a:graphicData uri="http://schemas.openxmlformats.org/presentationml/2006/ole">
                <p:oleObj spid="_x0000_s86029" name="Equation" r:id="rId6" imgW="139680" imgH="228600" progId="">
                  <p:embed/>
                </p:oleObj>
              </a:graphicData>
            </a:graphic>
          </p:graphicFrame>
          <p:sp>
            <p:nvSpPr>
              <p:cNvPr id="58" name="Овал 57"/>
              <p:cNvSpPr/>
              <p:nvPr/>
            </p:nvSpPr>
            <p:spPr>
              <a:xfrm>
                <a:off x="3341212" y="2000438"/>
                <a:ext cx="500780" cy="50013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86031" name="Object 15"/>
              <p:cNvGraphicFramePr>
                <a:graphicFrameLocks noChangeAspect="1"/>
              </p:cNvGraphicFramePr>
              <p:nvPr/>
            </p:nvGraphicFramePr>
            <p:xfrm>
              <a:off x="3413125" y="1928813"/>
              <a:ext cx="392113" cy="584200"/>
            </p:xfrm>
            <a:graphic>
              <a:graphicData uri="http://schemas.openxmlformats.org/presentationml/2006/ole">
                <p:oleObj spid="_x0000_s86031" name="Equation" r:id="rId7" imgW="152280" imgH="228600" progId="">
                  <p:embed/>
                </p:oleObj>
              </a:graphicData>
            </a:graphic>
          </p:graphicFrame>
        </p:grpSp>
        <p:sp>
          <p:nvSpPr>
            <p:cNvPr id="86128" name="TextBox 60"/>
            <p:cNvSpPr txBox="1">
              <a:spLocks noChangeArrowheads="1"/>
            </p:cNvSpPr>
            <p:nvPr/>
          </p:nvSpPr>
          <p:spPr bwMode="auto">
            <a:xfrm>
              <a:off x="823" y="2966"/>
              <a:ext cx="273" cy="231"/>
            </a:xfrm>
            <a:prstGeom prst="rect">
              <a:avLst/>
            </a:prstGeom>
            <a:noFill/>
            <a:ln w="9525">
              <a:noFill/>
              <a:miter lim="800000"/>
              <a:headEnd/>
              <a:tailEnd/>
            </a:ln>
          </p:spPr>
          <p:txBody>
            <a:bodyPr wrap="none">
              <a:spAutoFit/>
            </a:bodyPr>
            <a:lstStyle/>
            <a:p>
              <a:r>
                <a:rPr lang="ru-RU" sz="1800" baseline="0"/>
                <a:t>(а)</a:t>
              </a:r>
            </a:p>
          </p:txBody>
        </p:sp>
      </p:grpSp>
      <p:grpSp>
        <p:nvGrpSpPr>
          <p:cNvPr id="86135" name="Group 119"/>
          <p:cNvGrpSpPr>
            <a:grpSpLocks/>
          </p:cNvGrpSpPr>
          <p:nvPr/>
        </p:nvGrpSpPr>
        <p:grpSpPr bwMode="auto">
          <a:xfrm>
            <a:off x="2435225" y="2636838"/>
            <a:ext cx="920750" cy="2438400"/>
            <a:chOff x="1534" y="1661"/>
            <a:chExt cx="580" cy="1536"/>
          </a:xfrm>
        </p:grpSpPr>
        <p:grpSp>
          <p:nvGrpSpPr>
            <p:cNvPr id="86119" name="Группа 59"/>
            <p:cNvGrpSpPr>
              <a:grpSpLocks/>
            </p:cNvGrpSpPr>
            <p:nvPr/>
          </p:nvGrpSpPr>
          <p:grpSpPr bwMode="auto">
            <a:xfrm>
              <a:off x="1534" y="1661"/>
              <a:ext cx="580" cy="1223"/>
              <a:chOff x="3128444" y="571480"/>
              <a:chExt cx="921809" cy="1941795"/>
            </a:xfrm>
          </p:grpSpPr>
          <p:cxnSp>
            <p:nvCxnSpPr>
              <p:cNvPr id="79" name="Прямая со стрелкой 78"/>
              <p:cNvCxnSpPr/>
              <p:nvPr/>
            </p:nvCxnSpPr>
            <p:spPr>
              <a:xfrm rot="16200000" flipH="1">
                <a:off x="3143179" y="1571750"/>
                <a:ext cx="8573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6036" name="Object 20"/>
              <p:cNvGraphicFramePr>
                <a:graphicFrameLocks noChangeAspect="1"/>
              </p:cNvGraphicFramePr>
              <p:nvPr/>
            </p:nvGraphicFramePr>
            <p:xfrm>
              <a:off x="3428992" y="571480"/>
              <a:ext cx="357190" cy="584493"/>
            </p:xfrm>
            <a:graphic>
              <a:graphicData uri="http://schemas.openxmlformats.org/presentationml/2006/ole">
                <p:oleObj spid="_x0000_s86036" name="Equation" r:id="rId8" imgW="139680" imgH="228600" progId="">
                  <p:embed/>
                </p:oleObj>
              </a:graphicData>
            </a:graphic>
          </p:graphicFrame>
          <p:cxnSp>
            <p:nvCxnSpPr>
              <p:cNvPr id="81" name="Прямая со стрелкой 80"/>
              <p:cNvCxnSpPr/>
              <p:nvPr/>
            </p:nvCxnSpPr>
            <p:spPr>
              <a:xfrm rot="5400000" flipH="1" flipV="1">
                <a:off x="3285424" y="1570955"/>
                <a:ext cx="857375" cy="15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6123" name="TextBox 81"/>
              <p:cNvSpPr txBox="1">
                <a:spLocks noChangeArrowheads="1"/>
              </p:cNvSpPr>
              <p:nvPr/>
            </p:nvSpPr>
            <p:spPr bwMode="auto">
              <a:xfrm rot="-5400000">
                <a:off x="3001609" y="1430259"/>
                <a:ext cx="620803" cy="367134"/>
              </a:xfrm>
              <a:prstGeom prst="rect">
                <a:avLst/>
              </a:prstGeom>
              <a:noFill/>
              <a:ln w="9525">
                <a:noFill/>
                <a:miter lim="800000"/>
                <a:headEnd/>
                <a:tailEnd/>
              </a:ln>
            </p:spPr>
            <p:txBody>
              <a:bodyPr wrap="none">
                <a:spAutoFit/>
              </a:bodyPr>
              <a:lstStyle/>
              <a:p>
                <a:r>
                  <a:rPr lang="ru-RU" sz="1800" baseline="0"/>
                  <a:t>8</a:t>
                </a:r>
                <a:r>
                  <a:rPr lang="en-US" sz="1800" baseline="0"/>
                  <a:t>/10</a:t>
                </a:r>
                <a:endParaRPr lang="ru-RU" sz="1800" baseline="0"/>
              </a:p>
            </p:txBody>
          </p:sp>
          <p:sp>
            <p:nvSpPr>
              <p:cNvPr id="83" name="Овал 82"/>
              <p:cNvSpPr/>
              <p:nvPr/>
            </p:nvSpPr>
            <p:spPr>
              <a:xfrm>
                <a:off x="3357307" y="642927"/>
                <a:ext cx="500638" cy="50013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6125" name="TextBox 83"/>
              <p:cNvSpPr txBox="1">
                <a:spLocks noChangeArrowheads="1"/>
              </p:cNvSpPr>
              <p:nvPr/>
            </p:nvSpPr>
            <p:spPr bwMode="auto">
              <a:xfrm rot="-5400000">
                <a:off x="3714744" y="1428736"/>
                <a:ext cx="301686" cy="369332"/>
              </a:xfrm>
              <a:prstGeom prst="rect">
                <a:avLst/>
              </a:prstGeom>
              <a:noFill/>
              <a:ln w="9525">
                <a:noFill/>
                <a:miter lim="800000"/>
                <a:headEnd/>
                <a:tailEnd/>
              </a:ln>
            </p:spPr>
            <p:txBody>
              <a:bodyPr wrap="none">
                <a:spAutoFit/>
              </a:bodyPr>
              <a:lstStyle/>
              <a:p>
                <a:r>
                  <a:rPr lang="en-US" sz="1800" baseline="0"/>
                  <a:t>4</a:t>
                </a:r>
                <a:endParaRPr lang="ru-RU" sz="1800" baseline="0"/>
              </a:p>
            </p:txBody>
          </p:sp>
          <p:graphicFrame>
            <p:nvGraphicFramePr>
              <p:cNvPr id="86041" name="Object 25"/>
              <p:cNvGraphicFramePr>
                <a:graphicFrameLocks noChangeAspect="1"/>
              </p:cNvGraphicFramePr>
              <p:nvPr/>
            </p:nvGraphicFramePr>
            <p:xfrm>
              <a:off x="3444875" y="571500"/>
              <a:ext cx="358775" cy="584200"/>
            </p:xfrm>
            <a:graphic>
              <a:graphicData uri="http://schemas.openxmlformats.org/presentationml/2006/ole">
                <p:oleObj spid="_x0000_s86041" name="Equation" r:id="rId9" imgW="139680" imgH="228600" progId="">
                  <p:embed/>
                </p:oleObj>
              </a:graphicData>
            </a:graphic>
          </p:graphicFrame>
          <p:graphicFrame>
            <p:nvGraphicFramePr>
              <p:cNvPr id="86042" name="Object 26"/>
              <p:cNvGraphicFramePr>
                <a:graphicFrameLocks noChangeAspect="1"/>
              </p:cNvGraphicFramePr>
              <p:nvPr/>
            </p:nvGraphicFramePr>
            <p:xfrm>
              <a:off x="3413109" y="1928782"/>
              <a:ext cx="357190" cy="584493"/>
            </p:xfrm>
            <a:graphic>
              <a:graphicData uri="http://schemas.openxmlformats.org/presentationml/2006/ole">
                <p:oleObj spid="_x0000_s86042" name="Equation" r:id="rId10" imgW="139680" imgH="228600" progId="">
                  <p:embed/>
                </p:oleObj>
              </a:graphicData>
            </a:graphic>
          </p:graphicFrame>
          <p:sp>
            <p:nvSpPr>
              <p:cNvPr id="87" name="Овал 86"/>
              <p:cNvSpPr/>
              <p:nvPr/>
            </p:nvSpPr>
            <p:spPr>
              <a:xfrm>
                <a:off x="3341414" y="2000438"/>
                <a:ext cx="500638" cy="50013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86044" name="Object 28"/>
              <p:cNvGraphicFramePr>
                <a:graphicFrameLocks noChangeAspect="1"/>
              </p:cNvGraphicFramePr>
              <p:nvPr/>
            </p:nvGraphicFramePr>
            <p:xfrm>
              <a:off x="3413125" y="1928813"/>
              <a:ext cx="392113" cy="584200"/>
            </p:xfrm>
            <a:graphic>
              <a:graphicData uri="http://schemas.openxmlformats.org/presentationml/2006/ole">
                <p:oleObj spid="_x0000_s86044" name="Equation" r:id="rId11" imgW="152280" imgH="228600" progId="">
                  <p:embed/>
                </p:oleObj>
              </a:graphicData>
            </a:graphic>
          </p:graphicFrame>
        </p:grpSp>
        <p:sp>
          <p:nvSpPr>
            <p:cNvPr id="86120" name="TextBox 77"/>
            <p:cNvSpPr txBox="1">
              <a:spLocks noChangeArrowheads="1"/>
            </p:cNvSpPr>
            <p:nvPr/>
          </p:nvSpPr>
          <p:spPr bwMode="auto">
            <a:xfrm>
              <a:off x="1678" y="2966"/>
              <a:ext cx="281" cy="231"/>
            </a:xfrm>
            <a:prstGeom prst="rect">
              <a:avLst/>
            </a:prstGeom>
            <a:noFill/>
            <a:ln w="9525">
              <a:noFill/>
              <a:miter lim="800000"/>
              <a:headEnd/>
              <a:tailEnd/>
            </a:ln>
          </p:spPr>
          <p:txBody>
            <a:bodyPr wrap="none">
              <a:spAutoFit/>
            </a:bodyPr>
            <a:lstStyle/>
            <a:p>
              <a:r>
                <a:rPr lang="ru-RU" sz="1800" baseline="0"/>
                <a:t>(б)</a:t>
              </a:r>
            </a:p>
          </p:txBody>
        </p:sp>
      </p:grpSp>
      <p:grpSp>
        <p:nvGrpSpPr>
          <p:cNvPr id="86136" name="Group 120"/>
          <p:cNvGrpSpPr>
            <a:grpSpLocks/>
          </p:cNvGrpSpPr>
          <p:nvPr/>
        </p:nvGrpSpPr>
        <p:grpSpPr bwMode="auto">
          <a:xfrm>
            <a:off x="3879850" y="2636838"/>
            <a:ext cx="762000" cy="2438400"/>
            <a:chOff x="2444" y="1661"/>
            <a:chExt cx="480" cy="1536"/>
          </a:xfrm>
        </p:grpSpPr>
        <p:grpSp>
          <p:nvGrpSpPr>
            <p:cNvPr id="86111" name="Группа 59"/>
            <p:cNvGrpSpPr>
              <a:grpSpLocks/>
            </p:cNvGrpSpPr>
            <p:nvPr/>
          </p:nvGrpSpPr>
          <p:grpSpPr bwMode="auto">
            <a:xfrm>
              <a:off x="2444" y="1661"/>
              <a:ext cx="480" cy="1223"/>
              <a:chOff x="3216266" y="571480"/>
              <a:chExt cx="762132" cy="1941795"/>
            </a:xfrm>
          </p:grpSpPr>
          <p:cxnSp>
            <p:nvCxnSpPr>
              <p:cNvPr id="133" name="Прямая со стрелкой 132"/>
              <p:cNvCxnSpPr/>
              <p:nvPr/>
            </p:nvCxnSpPr>
            <p:spPr>
              <a:xfrm rot="16200000" flipH="1">
                <a:off x="3143240" y="1571750"/>
                <a:ext cx="8573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6049" name="Object 33"/>
              <p:cNvGraphicFramePr>
                <a:graphicFrameLocks noChangeAspect="1"/>
              </p:cNvGraphicFramePr>
              <p:nvPr/>
            </p:nvGraphicFramePr>
            <p:xfrm>
              <a:off x="3428992" y="571480"/>
              <a:ext cx="357190" cy="584493"/>
            </p:xfrm>
            <a:graphic>
              <a:graphicData uri="http://schemas.openxmlformats.org/presentationml/2006/ole">
                <p:oleObj spid="_x0000_s86049" name="Equation" r:id="rId12" imgW="139680" imgH="228600" progId="">
                  <p:embed/>
                </p:oleObj>
              </a:graphicData>
            </a:graphic>
          </p:graphicFrame>
          <p:cxnSp>
            <p:nvCxnSpPr>
              <p:cNvPr id="135" name="Прямая со стрелкой 134"/>
              <p:cNvCxnSpPr/>
              <p:nvPr/>
            </p:nvCxnSpPr>
            <p:spPr>
              <a:xfrm rot="5400000" flipH="1" flipV="1">
                <a:off x="3285347" y="1570956"/>
                <a:ext cx="857375"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6115" name="TextBox 135"/>
              <p:cNvSpPr txBox="1">
                <a:spLocks noChangeArrowheads="1"/>
              </p:cNvSpPr>
              <p:nvPr/>
            </p:nvSpPr>
            <p:spPr bwMode="auto">
              <a:xfrm rot="-5400000">
                <a:off x="3089252" y="1416148"/>
                <a:ext cx="620803" cy="366776"/>
              </a:xfrm>
              <a:prstGeom prst="rect">
                <a:avLst/>
              </a:prstGeom>
              <a:noFill/>
              <a:ln w="9525">
                <a:noFill/>
                <a:miter lim="800000"/>
                <a:headEnd/>
                <a:tailEnd/>
              </a:ln>
            </p:spPr>
            <p:txBody>
              <a:bodyPr wrap="none">
                <a:spAutoFit/>
              </a:bodyPr>
              <a:lstStyle/>
              <a:p>
                <a:r>
                  <a:rPr lang="en-US" sz="1800" baseline="0"/>
                  <a:t>8/10</a:t>
                </a:r>
                <a:endParaRPr lang="ru-RU" sz="1800" baseline="0"/>
              </a:p>
            </p:txBody>
          </p:sp>
          <p:sp>
            <p:nvSpPr>
              <p:cNvPr id="137" name="Овал 136"/>
              <p:cNvSpPr/>
              <p:nvPr/>
            </p:nvSpPr>
            <p:spPr>
              <a:xfrm>
                <a:off x="3357578" y="642927"/>
                <a:ext cx="500149" cy="50013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6117" name="TextBox 137"/>
              <p:cNvSpPr txBox="1">
                <a:spLocks noChangeArrowheads="1"/>
              </p:cNvSpPr>
              <p:nvPr/>
            </p:nvSpPr>
            <p:spPr bwMode="auto">
              <a:xfrm rot="-5400000">
                <a:off x="3542561" y="1415354"/>
                <a:ext cx="504898" cy="366776"/>
              </a:xfrm>
              <a:prstGeom prst="rect">
                <a:avLst/>
              </a:prstGeom>
              <a:noFill/>
              <a:ln w="9525">
                <a:noFill/>
                <a:miter lim="800000"/>
                <a:headEnd/>
                <a:tailEnd/>
              </a:ln>
            </p:spPr>
            <p:txBody>
              <a:bodyPr wrap="none">
                <a:spAutoFit/>
              </a:bodyPr>
              <a:lstStyle/>
              <a:p>
                <a:r>
                  <a:rPr lang="en-US" sz="1800" baseline="0"/>
                  <a:t>3/4</a:t>
                </a:r>
                <a:endParaRPr lang="ru-RU" sz="1800" baseline="0"/>
              </a:p>
            </p:txBody>
          </p:sp>
          <p:graphicFrame>
            <p:nvGraphicFramePr>
              <p:cNvPr id="86054" name="Object 38"/>
              <p:cNvGraphicFramePr>
                <a:graphicFrameLocks noChangeAspect="1"/>
              </p:cNvGraphicFramePr>
              <p:nvPr/>
            </p:nvGraphicFramePr>
            <p:xfrm>
              <a:off x="3444875" y="571500"/>
              <a:ext cx="358775" cy="584200"/>
            </p:xfrm>
            <a:graphic>
              <a:graphicData uri="http://schemas.openxmlformats.org/presentationml/2006/ole">
                <p:oleObj spid="_x0000_s86054" name="Equation" r:id="rId13" imgW="139680" imgH="228600" progId="">
                  <p:embed/>
                </p:oleObj>
              </a:graphicData>
            </a:graphic>
          </p:graphicFrame>
          <p:graphicFrame>
            <p:nvGraphicFramePr>
              <p:cNvPr id="86055" name="Object 39"/>
              <p:cNvGraphicFramePr>
                <a:graphicFrameLocks noChangeAspect="1"/>
              </p:cNvGraphicFramePr>
              <p:nvPr/>
            </p:nvGraphicFramePr>
            <p:xfrm>
              <a:off x="3413109" y="1928782"/>
              <a:ext cx="357190" cy="584493"/>
            </p:xfrm>
            <a:graphic>
              <a:graphicData uri="http://schemas.openxmlformats.org/presentationml/2006/ole">
                <p:oleObj spid="_x0000_s86055" name="Equation" r:id="rId14" imgW="139680" imgH="228600" progId="">
                  <p:embed/>
                </p:oleObj>
              </a:graphicData>
            </a:graphic>
          </p:graphicFrame>
          <p:sp>
            <p:nvSpPr>
              <p:cNvPr id="141" name="Овал 140"/>
              <p:cNvSpPr/>
              <p:nvPr/>
            </p:nvSpPr>
            <p:spPr>
              <a:xfrm>
                <a:off x="3341701" y="2000438"/>
                <a:ext cx="500149" cy="50013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86057" name="Object 41"/>
              <p:cNvGraphicFramePr>
                <a:graphicFrameLocks noChangeAspect="1"/>
              </p:cNvGraphicFramePr>
              <p:nvPr/>
            </p:nvGraphicFramePr>
            <p:xfrm>
              <a:off x="3413125" y="1928813"/>
              <a:ext cx="392113" cy="584200"/>
            </p:xfrm>
            <a:graphic>
              <a:graphicData uri="http://schemas.openxmlformats.org/presentationml/2006/ole">
                <p:oleObj spid="_x0000_s86057" name="Equation" r:id="rId15" imgW="152280" imgH="228600" progId="">
                  <p:embed/>
                </p:oleObj>
              </a:graphicData>
            </a:graphic>
          </p:graphicFrame>
        </p:grpSp>
        <p:sp>
          <p:nvSpPr>
            <p:cNvPr id="86112" name="TextBox 131"/>
            <p:cNvSpPr txBox="1">
              <a:spLocks noChangeArrowheads="1"/>
            </p:cNvSpPr>
            <p:nvPr/>
          </p:nvSpPr>
          <p:spPr bwMode="auto">
            <a:xfrm>
              <a:off x="2533" y="2966"/>
              <a:ext cx="273" cy="231"/>
            </a:xfrm>
            <a:prstGeom prst="rect">
              <a:avLst/>
            </a:prstGeom>
            <a:noFill/>
            <a:ln w="9525">
              <a:noFill/>
              <a:miter lim="800000"/>
              <a:headEnd/>
              <a:tailEnd/>
            </a:ln>
          </p:spPr>
          <p:txBody>
            <a:bodyPr wrap="none">
              <a:spAutoFit/>
            </a:bodyPr>
            <a:lstStyle/>
            <a:p>
              <a:r>
                <a:rPr lang="ru-RU" sz="1800" baseline="0"/>
                <a:t>(в)</a:t>
              </a:r>
            </a:p>
          </p:txBody>
        </p:sp>
      </p:grpSp>
      <p:grpSp>
        <p:nvGrpSpPr>
          <p:cNvPr id="86137" name="Group 121"/>
          <p:cNvGrpSpPr>
            <a:grpSpLocks/>
          </p:cNvGrpSpPr>
          <p:nvPr/>
        </p:nvGrpSpPr>
        <p:grpSpPr bwMode="auto">
          <a:xfrm>
            <a:off x="5237163" y="2636838"/>
            <a:ext cx="866775" cy="2438400"/>
            <a:chOff x="3299" y="1661"/>
            <a:chExt cx="546" cy="1536"/>
          </a:xfrm>
        </p:grpSpPr>
        <p:grpSp>
          <p:nvGrpSpPr>
            <p:cNvPr id="86103" name="Группа 59"/>
            <p:cNvGrpSpPr>
              <a:grpSpLocks/>
            </p:cNvGrpSpPr>
            <p:nvPr/>
          </p:nvGrpSpPr>
          <p:grpSpPr bwMode="auto">
            <a:xfrm>
              <a:off x="3299" y="1661"/>
              <a:ext cx="546" cy="1223"/>
              <a:chOff x="3216264" y="571480"/>
              <a:chExt cx="866226" cy="1941795"/>
            </a:xfrm>
          </p:grpSpPr>
          <p:cxnSp>
            <p:nvCxnSpPr>
              <p:cNvPr id="146" name="Прямая со стрелкой 145"/>
              <p:cNvCxnSpPr/>
              <p:nvPr/>
            </p:nvCxnSpPr>
            <p:spPr>
              <a:xfrm rot="16200000" flipH="1">
                <a:off x="3142952" y="1571750"/>
                <a:ext cx="8573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6062" name="Object 46"/>
              <p:cNvGraphicFramePr>
                <a:graphicFrameLocks noChangeAspect="1"/>
              </p:cNvGraphicFramePr>
              <p:nvPr/>
            </p:nvGraphicFramePr>
            <p:xfrm>
              <a:off x="3428992" y="571480"/>
              <a:ext cx="357190" cy="584493"/>
            </p:xfrm>
            <a:graphic>
              <a:graphicData uri="http://schemas.openxmlformats.org/presentationml/2006/ole">
                <p:oleObj spid="_x0000_s86062" name="Equation" r:id="rId16" imgW="139680" imgH="228600" progId="">
                  <p:embed/>
                </p:oleObj>
              </a:graphicData>
            </a:graphic>
          </p:graphicFrame>
          <p:cxnSp>
            <p:nvCxnSpPr>
              <p:cNvPr id="148" name="Прямая со стрелкой 147"/>
              <p:cNvCxnSpPr/>
              <p:nvPr/>
            </p:nvCxnSpPr>
            <p:spPr>
              <a:xfrm rot="5400000" flipH="1" flipV="1">
                <a:off x="3286530" y="1570957"/>
                <a:ext cx="857375" cy="15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6107" name="TextBox 148"/>
              <p:cNvSpPr txBox="1">
                <a:spLocks noChangeArrowheads="1"/>
              </p:cNvSpPr>
              <p:nvPr/>
            </p:nvSpPr>
            <p:spPr bwMode="auto">
              <a:xfrm rot="-5400000">
                <a:off x="3089103" y="1416295"/>
                <a:ext cx="620803" cy="366481"/>
              </a:xfrm>
              <a:prstGeom prst="rect">
                <a:avLst/>
              </a:prstGeom>
              <a:noFill/>
              <a:ln w="9525">
                <a:noFill/>
                <a:miter lim="800000"/>
                <a:headEnd/>
                <a:tailEnd/>
              </a:ln>
            </p:spPr>
            <p:txBody>
              <a:bodyPr wrap="none">
                <a:spAutoFit/>
              </a:bodyPr>
              <a:lstStyle/>
              <a:p>
                <a:r>
                  <a:rPr lang="en-US" sz="1800" baseline="0"/>
                  <a:t>5/10</a:t>
                </a:r>
                <a:endParaRPr lang="ru-RU" sz="1800" baseline="0"/>
              </a:p>
            </p:txBody>
          </p:sp>
          <p:sp>
            <p:nvSpPr>
              <p:cNvPr id="150" name="Овал 149"/>
              <p:cNvSpPr/>
              <p:nvPr/>
            </p:nvSpPr>
            <p:spPr>
              <a:xfrm>
                <a:off x="3357462" y="642927"/>
                <a:ext cx="499746" cy="50013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6109" name="TextBox 150"/>
              <p:cNvSpPr txBox="1">
                <a:spLocks noChangeArrowheads="1"/>
              </p:cNvSpPr>
              <p:nvPr/>
            </p:nvSpPr>
            <p:spPr bwMode="auto">
              <a:xfrm rot="-5400000">
                <a:off x="3749209" y="1467104"/>
                <a:ext cx="300081" cy="366480"/>
              </a:xfrm>
              <a:prstGeom prst="rect">
                <a:avLst/>
              </a:prstGeom>
              <a:noFill/>
              <a:ln w="9525">
                <a:noFill/>
                <a:miter lim="800000"/>
                <a:headEnd/>
                <a:tailEnd/>
              </a:ln>
            </p:spPr>
            <p:txBody>
              <a:bodyPr wrap="none">
                <a:spAutoFit/>
              </a:bodyPr>
              <a:lstStyle/>
              <a:p>
                <a:r>
                  <a:rPr lang="en-US" sz="1800" baseline="0"/>
                  <a:t>4</a:t>
                </a:r>
                <a:endParaRPr lang="ru-RU" sz="1800" baseline="0"/>
              </a:p>
            </p:txBody>
          </p:sp>
          <p:graphicFrame>
            <p:nvGraphicFramePr>
              <p:cNvPr id="86067" name="Object 51"/>
              <p:cNvGraphicFramePr>
                <a:graphicFrameLocks noChangeAspect="1"/>
              </p:cNvGraphicFramePr>
              <p:nvPr/>
            </p:nvGraphicFramePr>
            <p:xfrm>
              <a:off x="3444875" y="571500"/>
              <a:ext cx="358775" cy="584200"/>
            </p:xfrm>
            <a:graphic>
              <a:graphicData uri="http://schemas.openxmlformats.org/presentationml/2006/ole">
                <p:oleObj spid="_x0000_s86067" name="Equation" r:id="rId17" imgW="139680" imgH="228600" progId="">
                  <p:embed/>
                </p:oleObj>
              </a:graphicData>
            </a:graphic>
          </p:graphicFrame>
          <p:graphicFrame>
            <p:nvGraphicFramePr>
              <p:cNvPr id="86068" name="Object 52"/>
              <p:cNvGraphicFramePr>
                <a:graphicFrameLocks noChangeAspect="1"/>
              </p:cNvGraphicFramePr>
              <p:nvPr/>
            </p:nvGraphicFramePr>
            <p:xfrm>
              <a:off x="3413109" y="1928782"/>
              <a:ext cx="357190" cy="584493"/>
            </p:xfrm>
            <a:graphic>
              <a:graphicData uri="http://schemas.openxmlformats.org/presentationml/2006/ole">
                <p:oleObj spid="_x0000_s86068" name="Equation" r:id="rId18" imgW="139680" imgH="228600" progId="">
                  <p:embed/>
                </p:oleObj>
              </a:graphicData>
            </a:graphic>
          </p:graphicFrame>
          <p:sp>
            <p:nvSpPr>
              <p:cNvPr id="154" name="Овал 153"/>
              <p:cNvSpPr/>
              <p:nvPr/>
            </p:nvSpPr>
            <p:spPr>
              <a:xfrm>
                <a:off x="3341597" y="2000438"/>
                <a:ext cx="499746" cy="50013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86070" name="Object 54"/>
              <p:cNvGraphicFramePr>
                <a:graphicFrameLocks noChangeAspect="1"/>
              </p:cNvGraphicFramePr>
              <p:nvPr/>
            </p:nvGraphicFramePr>
            <p:xfrm>
              <a:off x="3413125" y="1928813"/>
              <a:ext cx="392113" cy="584200"/>
            </p:xfrm>
            <a:graphic>
              <a:graphicData uri="http://schemas.openxmlformats.org/presentationml/2006/ole">
                <p:oleObj spid="_x0000_s86070" name="Equation" r:id="rId19" imgW="152280" imgH="228600" progId="">
                  <p:embed/>
                </p:oleObj>
              </a:graphicData>
            </a:graphic>
          </p:graphicFrame>
        </p:grpSp>
        <p:sp>
          <p:nvSpPr>
            <p:cNvPr id="86104" name="TextBox 144"/>
            <p:cNvSpPr txBox="1">
              <a:spLocks noChangeArrowheads="1"/>
            </p:cNvSpPr>
            <p:nvPr/>
          </p:nvSpPr>
          <p:spPr bwMode="auto">
            <a:xfrm>
              <a:off x="3388" y="2966"/>
              <a:ext cx="254" cy="231"/>
            </a:xfrm>
            <a:prstGeom prst="rect">
              <a:avLst/>
            </a:prstGeom>
            <a:noFill/>
            <a:ln w="9525">
              <a:noFill/>
              <a:miter lim="800000"/>
              <a:headEnd/>
              <a:tailEnd/>
            </a:ln>
          </p:spPr>
          <p:txBody>
            <a:bodyPr wrap="none">
              <a:spAutoFit/>
            </a:bodyPr>
            <a:lstStyle/>
            <a:p>
              <a:r>
                <a:rPr lang="ru-RU" sz="1800" baseline="0"/>
                <a:t>(г)</a:t>
              </a:r>
            </a:p>
          </p:txBody>
        </p:sp>
      </p:grpSp>
      <p:grpSp>
        <p:nvGrpSpPr>
          <p:cNvPr id="86138" name="Group 122"/>
          <p:cNvGrpSpPr>
            <a:grpSpLocks/>
          </p:cNvGrpSpPr>
          <p:nvPr/>
        </p:nvGrpSpPr>
        <p:grpSpPr bwMode="auto">
          <a:xfrm>
            <a:off x="6523038" y="2636838"/>
            <a:ext cx="795337" cy="2438400"/>
            <a:chOff x="4109" y="1661"/>
            <a:chExt cx="501" cy="1536"/>
          </a:xfrm>
        </p:grpSpPr>
        <p:grpSp>
          <p:nvGrpSpPr>
            <p:cNvPr id="86095" name="Группа 59"/>
            <p:cNvGrpSpPr>
              <a:grpSpLocks/>
            </p:cNvGrpSpPr>
            <p:nvPr/>
          </p:nvGrpSpPr>
          <p:grpSpPr bwMode="auto">
            <a:xfrm>
              <a:off x="4109" y="1661"/>
              <a:ext cx="501" cy="1223"/>
              <a:chOff x="3287702" y="571480"/>
              <a:chExt cx="794789" cy="1941795"/>
            </a:xfrm>
          </p:grpSpPr>
          <p:cxnSp>
            <p:nvCxnSpPr>
              <p:cNvPr id="159" name="Прямая со стрелкой 158"/>
              <p:cNvCxnSpPr/>
              <p:nvPr/>
            </p:nvCxnSpPr>
            <p:spPr>
              <a:xfrm rot="16200000" flipH="1">
                <a:off x="3142981" y="1571750"/>
                <a:ext cx="8573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6075" name="Object 59"/>
              <p:cNvGraphicFramePr>
                <a:graphicFrameLocks noChangeAspect="1"/>
              </p:cNvGraphicFramePr>
              <p:nvPr/>
            </p:nvGraphicFramePr>
            <p:xfrm>
              <a:off x="3428992" y="571480"/>
              <a:ext cx="357190" cy="584493"/>
            </p:xfrm>
            <a:graphic>
              <a:graphicData uri="http://schemas.openxmlformats.org/presentationml/2006/ole">
                <p:oleObj spid="_x0000_s86075" name="Equation" r:id="rId20" imgW="139680" imgH="228600" progId="">
                  <p:embed/>
                </p:oleObj>
              </a:graphicData>
            </a:graphic>
          </p:graphicFrame>
          <p:cxnSp>
            <p:nvCxnSpPr>
              <p:cNvPr id="161" name="Прямая со стрелкой 160"/>
              <p:cNvCxnSpPr/>
              <p:nvPr/>
            </p:nvCxnSpPr>
            <p:spPr>
              <a:xfrm rot="5400000" flipH="1" flipV="1">
                <a:off x="3286551" y="1570957"/>
                <a:ext cx="857375"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6099" name="TextBox 161"/>
              <p:cNvSpPr txBox="1">
                <a:spLocks noChangeArrowheads="1"/>
              </p:cNvSpPr>
              <p:nvPr/>
            </p:nvSpPr>
            <p:spPr bwMode="auto">
              <a:xfrm rot="-5400000">
                <a:off x="3262939" y="1385345"/>
                <a:ext cx="415986" cy="366460"/>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63" name="Овал 162"/>
              <p:cNvSpPr/>
              <p:nvPr/>
            </p:nvSpPr>
            <p:spPr>
              <a:xfrm>
                <a:off x="3357504" y="642927"/>
                <a:ext cx="499717" cy="50013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6101" name="TextBox 163"/>
              <p:cNvSpPr txBox="1">
                <a:spLocks noChangeArrowheads="1"/>
              </p:cNvSpPr>
              <p:nvPr/>
            </p:nvSpPr>
            <p:spPr bwMode="auto">
              <a:xfrm rot="-5400000">
                <a:off x="3646811" y="1429802"/>
                <a:ext cx="504899" cy="366460"/>
              </a:xfrm>
              <a:prstGeom prst="rect">
                <a:avLst/>
              </a:prstGeom>
              <a:noFill/>
              <a:ln w="9525">
                <a:noFill/>
                <a:miter lim="800000"/>
                <a:headEnd/>
                <a:tailEnd/>
              </a:ln>
            </p:spPr>
            <p:txBody>
              <a:bodyPr wrap="none">
                <a:spAutoFit/>
              </a:bodyPr>
              <a:lstStyle/>
              <a:p>
                <a:r>
                  <a:rPr lang="en-US" sz="1800" baseline="0"/>
                  <a:t>2/4</a:t>
                </a:r>
                <a:endParaRPr lang="ru-RU" sz="1800" baseline="0"/>
              </a:p>
            </p:txBody>
          </p:sp>
          <p:graphicFrame>
            <p:nvGraphicFramePr>
              <p:cNvPr id="86080" name="Object 64"/>
              <p:cNvGraphicFramePr>
                <a:graphicFrameLocks noChangeAspect="1"/>
              </p:cNvGraphicFramePr>
              <p:nvPr/>
            </p:nvGraphicFramePr>
            <p:xfrm>
              <a:off x="3444875" y="571500"/>
              <a:ext cx="358775" cy="584200"/>
            </p:xfrm>
            <a:graphic>
              <a:graphicData uri="http://schemas.openxmlformats.org/presentationml/2006/ole">
                <p:oleObj spid="_x0000_s86080" name="Equation" r:id="rId21" imgW="139680" imgH="228600" progId="">
                  <p:embed/>
                </p:oleObj>
              </a:graphicData>
            </a:graphic>
          </p:graphicFrame>
          <p:graphicFrame>
            <p:nvGraphicFramePr>
              <p:cNvPr id="86081" name="Object 65"/>
              <p:cNvGraphicFramePr>
                <a:graphicFrameLocks noChangeAspect="1"/>
              </p:cNvGraphicFramePr>
              <p:nvPr/>
            </p:nvGraphicFramePr>
            <p:xfrm>
              <a:off x="3413109" y="1928782"/>
              <a:ext cx="357190" cy="584493"/>
            </p:xfrm>
            <a:graphic>
              <a:graphicData uri="http://schemas.openxmlformats.org/presentationml/2006/ole">
                <p:oleObj spid="_x0000_s86081" name="Equation" r:id="rId22" imgW="139680" imgH="228600" progId="">
                  <p:embed/>
                </p:oleObj>
              </a:graphicData>
            </a:graphic>
          </p:graphicFrame>
          <p:sp>
            <p:nvSpPr>
              <p:cNvPr id="167" name="Овал 166"/>
              <p:cNvSpPr/>
              <p:nvPr/>
            </p:nvSpPr>
            <p:spPr>
              <a:xfrm>
                <a:off x="3341640" y="2000438"/>
                <a:ext cx="499717" cy="50013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86083" name="Object 67"/>
              <p:cNvGraphicFramePr>
                <a:graphicFrameLocks noChangeAspect="1"/>
              </p:cNvGraphicFramePr>
              <p:nvPr/>
            </p:nvGraphicFramePr>
            <p:xfrm>
              <a:off x="3413125" y="1928813"/>
              <a:ext cx="392113" cy="584200"/>
            </p:xfrm>
            <a:graphic>
              <a:graphicData uri="http://schemas.openxmlformats.org/presentationml/2006/ole">
                <p:oleObj spid="_x0000_s86083" name="Equation" r:id="rId23" imgW="152280" imgH="228600" progId="">
                  <p:embed/>
                </p:oleObj>
              </a:graphicData>
            </a:graphic>
          </p:graphicFrame>
        </p:grpSp>
        <p:sp>
          <p:nvSpPr>
            <p:cNvPr id="86096" name="TextBox 157"/>
            <p:cNvSpPr txBox="1">
              <a:spLocks noChangeArrowheads="1"/>
            </p:cNvSpPr>
            <p:nvPr/>
          </p:nvSpPr>
          <p:spPr bwMode="auto">
            <a:xfrm>
              <a:off x="4153" y="2966"/>
              <a:ext cx="284" cy="231"/>
            </a:xfrm>
            <a:prstGeom prst="rect">
              <a:avLst/>
            </a:prstGeom>
            <a:noFill/>
            <a:ln w="9525">
              <a:noFill/>
              <a:miter lim="800000"/>
              <a:headEnd/>
              <a:tailEnd/>
            </a:ln>
          </p:spPr>
          <p:txBody>
            <a:bodyPr wrap="none">
              <a:spAutoFit/>
            </a:bodyPr>
            <a:lstStyle/>
            <a:p>
              <a:r>
                <a:rPr lang="ru-RU" sz="1800" baseline="0"/>
                <a:t>(д)</a:t>
              </a:r>
            </a:p>
          </p:txBody>
        </p:sp>
      </p:grpSp>
      <p:sp>
        <p:nvSpPr>
          <p:cNvPr id="86139" name="Text Box 123"/>
          <p:cNvSpPr txBox="1">
            <a:spLocks noChangeArrowheads="1"/>
          </p:cNvSpPr>
          <p:nvPr/>
        </p:nvSpPr>
        <p:spPr bwMode="auto">
          <a:xfrm>
            <a:off x="179388" y="549275"/>
            <a:ext cx="3598862" cy="701675"/>
          </a:xfrm>
          <a:prstGeom prst="rect">
            <a:avLst/>
          </a:prstGeom>
          <a:noFill/>
          <a:ln w="9525">
            <a:noFill/>
            <a:miter lim="800000"/>
            <a:headEnd/>
            <a:tailEnd/>
          </a:ln>
        </p:spPr>
        <p:txBody>
          <a:bodyPr>
            <a:spAutoFit/>
          </a:bodyPr>
          <a:lstStyle/>
          <a:p>
            <a:r>
              <a:rPr lang="nb-NO" sz="2000" i="1" baseline="0">
                <a:latin typeface="Arial" charset="0"/>
              </a:rPr>
              <a:t>c</a:t>
            </a:r>
            <a:r>
              <a:rPr lang="nb-NO" sz="2000" baseline="0">
                <a:latin typeface="Arial" charset="0"/>
              </a:rPr>
              <a:t>(</a:t>
            </a:r>
            <a:r>
              <a:rPr lang="en-US" sz="2000" i="1" baseline="0">
                <a:latin typeface="Arial" charset="0"/>
              </a:rPr>
              <a:t>v</a:t>
            </a:r>
            <a:r>
              <a:rPr lang="ru-RU" sz="2000">
                <a:latin typeface="Arial" charset="0"/>
              </a:rPr>
              <a:t>1</a:t>
            </a:r>
            <a:r>
              <a:rPr lang="ru-RU" sz="2000" i="1" baseline="0">
                <a:latin typeface="Arial" charset="0"/>
              </a:rPr>
              <a:t>,</a:t>
            </a:r>
            <a:r>
              <a:rPr lang="nb-NO" sz="2000" i="1" baseline="0">
                <a:latin typeface="Arial" charset="0"/>
              </a:rPr>
              <a:t> </a:t>
            </a:r>
            <a:r>
              <a:rPr lang="en-US" sz="2000" i="1" baseline="0">
                <a:latin typeface="Arial" charset="0"/>
              </a:rPr>
              <a:t>v</a:t>
            </a:r>
            <a:r>
              <a:rPr lang="ru-RU" sz="2000">
                <a:latin typeface="Arial" charset="0"/>
              </a:rPr>
              <a:t>2</a:t>
            </a:r>
            <a:r>
              <a:rPr lang="ru-RU" sz="2000" i="1" baseline="0">
                <a:latin typeface="Arial" charset="0"/>
              </a:rPr>
              <a:t>,</a:t>
            </a:r>
            <a:r>
              <a:rPr lang="nb-NO" sz="2000" baseline="0">
                <a:latin typeface="Arial" charset="0"/>
              </a:rPr>
              <a:t>) = 10; </a:t>
            </a:r>
            <a:r>
              <a:rPr lang="nb-NO" sz="2000" i="1" baseline="0">
                <a:latin typeface="Arial" charset="0"/>
              </a:rPr>
              <a:t>c</a:t>
            </a:r>
            <a:r>
              <a:rPr lang="ru-RU" sz="2000" baseline="0">
                <a:latin typeface="Arial" charset="0"/>
              </a:rPr>
              <a:t>(</a:t>
            </a:r>
            <a:r>
              <a:rPr lang="en-US" sz="2000" i="1" baseline="0">
                <a:latin typeface="Arial" charset="0"/>
              </a:rPr>
              <a:t>v</a:t>
            </a:r>
            <a:r>
              <a:rPr lang="ru-RU" sz="2000">
                <a:latin typeface="Arial" charset="0"/>
              </a:rPr>
              <a:t>2</a:t>
            </a:r>
            <a:r>
              <a:rPr lang="ru-RU" sz="2000" i="1" baseline="0">
                <a:latin typeface="Arial" charset="0"/>
              </a:rPr>
              <a:t>,</a:t>
            </a:r>
            <a:r>
              <a:rPr lang="nb-NO" sz="2000" i="1" baseline="0">
                <a:latin typeface="Arial" charset="0"/>
              </a:rPr>
              <a:t> </a:t>
            </a:r>
            <a:r>
              <a:rPr lang="en-US" sz="2000" i="1" baseline="0">
                <a:latin typeface="Arial" charset="0"/>
              </a:rPr>
              <a:t>v</a:t>
            </a:r>
            <a:r>
              <a:rPr lang="ru-RU" sz="2000">
                <a:latin typeface="Arial" charset="0"/>
              </a:rPr>
              <a:t>1</a:t>
            </a:r>
            <a:r>
              <a:rPr lang="nb-NO" sz="2000" baseline="0">
                <a:latin typeface="Arial" charset="0"/>
              </a:rPr>
              <a:t>)</a:t>
            </a:r>
            <a:r>
              <a:rPr lang="nb-NO" sz="2000" i="1" baseline="0">
                <a:latin typeface="Arial" charset="0"/>
              </a:rPr>
              <a:t> </a:t>
            </a:r>
            <a:r>
              <a:rPr lang="nb-NO" sz="2000" baseline="0">
                <a:latin typeface="Arial" charset="0"/>
              </a:rPr>
              <a:t>= 4</a:t>
            </a:r>
            <a:r>
              <a:rPr lang="ru-RU" sz="2000" baseline="0">
                <a:latin typeface="Arial" charset="0"/>
              </a:rPr>
              <a:t>.</a:t>
            </a:r>
          </a:p>
          <a:p>
            <a:endParaRPr lang="ru-RU" sz="2000" baseline="0">
              <a:latin typeface="Arial" charset="0"/>
            </a:endParaRPr>
          </a:p>
        </p:txBody>
      </p:sp>
      <p:sp>
        <p:nvSpPr>
          <p:cNvPr id="86140" name="Text Box 124"/>
          <p:cNvSpPr txBox="1">
            <a:spLocks noChangeArrowheads="1"/>
          </p:cNvSpPr>
          <p:nvPr/>
        </p:nvSpPr>
        <p:spPr bwMode="auto">
          <a:xfrm>
            <a:off x="0" y="981075"/>
            <a:ext cx="5905500" cy="396875"/>
          </a:xfrm>
          <a:prstGeom prst="rect">
            <a:avLst/>
          </a:prstGeom>
          <a:noFill/>
          <a:ln w="9525">
            <a:noFill/>
            <a:miter lim="800000"/>
            <a:headEnd/>
            <a:tailEnd/>
          </a:ln>
        </p:spPr>
        <p:txBody>
          <a:bodyPr wrap="none">
            <a:spAutoFit/>
          </a:bodyPr>
          <a:lstStyle/>
          <a:p>
            <a:r>
              <a:rPr lang="ru-RU" sz="2000" baseline="0">
                <a:latin typeface="Arial" charset="0"/>
              </a:rPr>
              <a:t>Сначала из </a:t>
            </a:r>
            <a:r>
              <a:rPr lang="en-US" sz="2000" i="1" baseline="0">
                <a:latin typeface="Arial" charset="0"/>
              </a:rPr>
              <a:t>v</a:t>
            </a:r>
            <a:r>
              <a:rPr lang="ru-RU" sz="2000" baseline="0">
                <a:latin typeface="Arial" charset="0"/>
              </a:rPr>
              <a:t>1</a:t>
            </a:r>
            <a:r>
              <a:rPr lang="ru-RU" sz="2000" i="1" baseline="0">
                <a:latin typeface="Arial" charset="0"/>
              </a:rPr>
              <a:t> </a:t>
            </a:r>
            <a:r>
              <a:rPr lang="ru-RU" sz="2000" baseline="0">
                <a:latin typeface="Arial" charset="0"/>
              </a:rPr>
              <a:t>в </a:t>
            </a:r>
            <a:r>
              <a:rPr lang="en-US" sz="2000" i="1" baseline="0">
                <a:latin typeface="Arial" charset="0"/>
              </a:rPr>
              <a:t>v</a:t>
            </a:r>
            <a:r>
              <a:rPr lang="ru-RU" sz="2000" baseline="0">
                <a:latin typeface="Arial" charset="0"/>
              </a:rPr>
              <a:t>2</a:t>
            </a:r>
            <a:r>
              <a:rPr lang="ru-RU" sz="2000" i="1" baseline="0">
                <a:latin typeface="Arial" charset="0"/>
              </a:rPr>
              <a:t> </a:t>
            </a:r>
            <a:r>
              <a:rPr lang="ru-RU" sz="2000" baseline="0">
                <a:latin typeface="Arial" charset="0"/>
              </a:rPr>
              <a:t>возили ежедневно 8 ящиков</a:t>
            </a:r>
            <a:r>
              <a:rPr lang="en-US" sz="2000" baseline="0">
                <a:latin typeface="Arial" charset="0"/>
              </a:rPr>
              <a:t>.</a:t>
            </a:r>
            <a:endParaRPr lang="ru-RU" sz="2000" baseline="0">
              <a:latin typeface="Arial" charset="0"/>
            </a:endParaRPr>
          </a:p>
        </p:txBody>
      </p:sp>
      <p:sp>
        <p:nvSpPr>
          <p:cNvPr id="86141" name="Text Box 125"/>
          <p:cNvSpPr txBox="1">
            <a:spLocks noChangeArrowheads="1"/>
          </p:cNvSpPr>
          <p:nvPr/>
        </p:nvSpPr>
        <p:spPr bwMode="auto">
          <a:xfrm>
            <a:off x="0" y="1316038"/>
            <a:ext cx="8764588" cy="1616075"/>
          </a:xfrm>
          <a:prstGeom prst="rect">
            <a:avLst/>
          </a:prstGeom>
          <a:noFill/>
          <a:ln w="9525">
            <a:noFill/>
            <a:miter lim="800000"/>
            <a:headEnd/>
            <a:tailEnd/>
          </a:ln>
        </p:spPr>
        <p:txBody>
          <a:bodyPr wrap="none">
            <a:spAutoFit/>
          </a:bodyPr>
          <a:lstStyle/>
          <a:p>
            <a:r>
              <a:rPr lang="ru-RU" sz="2000" baseline="0">
                <a:latin typeface="Arial" charset="0"/>
              </a:rPr>
              <a:t>Затем стали возить 3 ящика в обратном направлении. </a:t>
            </a:r>
          </a:p>
          <a:p>
            <a:r>
              <a:rPr lang="ru-RU" sz="2000" baseline="0">
                <a:latin typeface="Arial" charset="0"/>
              </a:rPr>
              <a:t>Потом уменьшили число перевозимых в обратную сторону ящиков на 3.</a:t>
            </a:r>
          </a:p>
          <a:p>
            <a:r>
              <a:rPr lang="ru-RU" sz="2000" baseline="0">
                <a:latin typeface="Arial" charset="0"/>
              </a:rPr>
              <a:t>Эти две различные (в жизни) ситуации соответствуют одной и той же </a:t>
            </a:r>
          </a:p>
          <a:p>
            <a:r>
              <a:rPr lang="ru-RU" sz="2000" baseline="0">
                <a:latin typeface="Arial" charset="0"/>
              </a:rPr>
              <a:t>функции </a:t>
            </a:r>
            <a:r>
              <a:rPr lang="en-US" sz="2000" i="1" baseline="0">
                <a:latin typeface="Arial" charset="0"/>
              </a:rPr>
              <a:t>f</a:t>
            </a:r>
            <a:r>
              <a:rPr lang="ru-RU" sz="2000" baseline="0">
                <a:latin typeface="Arial" charset="0"/>
              </a:rPr>
              <a:t>, в обоих случаях </a:t>
            </a:r>
            <a:r>
              <a:rPr lang="en-US" sz="2000" i="1" baseline="0">
                <a:latin typeface="Arial" charset="0"/>
              </a:rPr>
              <a:t>f</a:t>
            </a:r>
            <a:r>
              <a:rPr lang="ru-RU" sz="2000" baseline="0">
                <a:latin typeface="Arial" charset="0"/>
              </a:rPr>
              <a:t>(</a:t>
            </a:r>
            <a:r>
              <a:rPr lang="en-US" sz="2000" i="1" baseline="0">
                <a:latin typeface="Arial" charset="0"/>
              </a:rPr>
              <a:t>v</a:t>
            </a:r>
            <a:r>
              <a:rPr lang="ru-RU" sz="2000">
                <a:latin typeface="Arial" charset="0"/>
              </a:rPr>
              <a:t>1</a:t>
            </a:r>
            <a:r>
              <a:rPr lang="ru-RU" sz="2000" i="1" baseline="0">
                <a:latin typeface="Arial" charset="0"/>
              </a:rPr>
              <a:t>,</a:t>
            </a:r>
            <a:r>
              <a:rPr lang="en-US" sz="2000" i="1" baseline="0">
                <a:latin typeface="Arial" charset="0"/>
              </a:rPr>
              <a:t>v</a:t>
            </a:r>
            <a:r>
              <a:rPr lang="ru-RU" sz="2000">
                <a:latin typeface="Arial" charset="0"/>
              </a:rPr>
              <a:t>2</a:t>
            </a:r>
            <a:r>
              <a:rPr lang="ru-RU" sz="2000" baseline="0">
                <a:latin typeface="Arial" charset="0"/>
              </a:rPr>
              <a:t>)</a:t>
            </a:r>
            <a:r>
              <a:rPr lang="ru-RU" sz="2000" i="1" baseline="0">
                <a:latin typeface="Arial" charset="0"/>
              </a:rPr>
              <a:t> = </a:t>
            </a:r>
            <a:r>
              <a:rPr lang="ru-RU" sz="2000" baseline="0">
                <a:latin typeface="Arial" charset="0"/>
              </a:rPr>
              <a:t>5, </a:t>
            </a:r>
            <a:r>
              <a:rPr lang="en-US" sz="2000" baseline="0">
                <a:latin typeface="Arial" charset="0"/>
              </a:rPr>
              <a:t>a </a:t>
            </a:r>
            <a:r>
              <a:rPr lang="en-US" sz="2000" i="1" baseline="0">
                <a:latin typeface="Arial" charset="0"/>
              </a:rPr>
              <a:t>f</a:t>
            </a:r>
            <a:r>
              <a:rPr lang="ru-RU" sz="2000" baseline="0">
                <a:latin typeface="Arial" charset="0"/>
              </a:rPr>
              <a:t>(</a:t>
            </a:r>
            <a:r>
              <a:rPr lang="en-US" sz="2000" i="1" baseline="0">
                <a:latin typeface="Arial" charset="0"/>
              </a:rPr>
              <a:t>v</a:t>
            </a:r>
            <a:r>
              <a:rPr lang="ru-RU" sz="2000">
                <a:latin typeface="Arial" charset="0"/>
              </a:rPr>
              <a:t>2</a:t>
            </a:r>
            <a:r>
              <a:rPr lang="ru-RU" sz="2000" i="1" baseline="0">
                <a:latin typeface="Arial" charset="0"/>
              </a:rPr>
              <a:t>, </a:t>
            </a:r>
            <a:r>
              <a:rPr lang="en-US" sz="2000" i="1" baseline="0">
                <a:latin typeface="Arial" charset="0"/>
              </a:rPr>
              <a:t>v</a:t>
            </a:r>
            <a:r>
              <a:rPr lang="ru-RU" sz="2000">
                <a:latin typeface="Arial" charset="0"/>
              </a:rPr>
              <a:t>1</a:t>
            </a:r>
            <a:r>
              <a:rPr lang="ru-RU" sz="2000" baseline="0">
                <a:latin typeface="Arial" charset="0"/>
              </a:rPr>
              <a:t>) </a:t>
            </a:r>
            <a:r>
              <a:rPr lang="ru-RU" sz="2000" i="1" baseline="0">
                <a:latin typeface="Arial" charset="0"/>
              </a:rPr>
              <a:t>= </a:t>
            </a:r>
            <a:r>
              <a:rPr lang="ru-RU" sz="2000" baseline="0">
                <a:latin typeface="Arial" charset="0"/>
              </a:rPr>
              <a:t>–5.</a:t>
            </a:r>
          </a:p>
          <a:p>
            <a:endParaRPr lang="ru-RU" sz="2000" baseline="0">
              <a:latin typeface="Arial" charset="0"/>
            </a:endParaRPr>
          </a:p>
        </p:txBody>
      </p:sp>
      <p:sp>
        <p:nvSpPr>
          <p:cNvPr id="86142" name="Text Box 126"/>
          <p:cNvSpPr txBox="1">
            <a:spLocks noChangeArrowheads="1"/>
          </p:cNvSpPr>
          <p:nvPr/>
        </p:nvSpPr>
        <p:spPr bwMode="auto">
          <a:xfrm>
            <a:off x="0" y="5084763"/>
            <a:ext cx="8829675" cy="1311275"/>
          </a:xfrm>
          <a:prstGeom prst="rect">
            <a:avLst/>
          </a:prstGeom>
          <a:noFill/>
          <a:ln w="9525">
            <a:noFill/>
            <a:miter lim="800000"/>
            <a:headEnd/>
            <a:tailEnd/>
          </a:ln>
        </p:spPr>
        <p:txBody>
          <a:bodyPr wrap="none">
            <a:spAutoFit/>
          </a:bodyPr>
          <a:lstStyle/>
          <a:p>
            <a:r>
              <a:rPr lang="ru-RU" sz="2000" baseline="0">
                <a:latin typeface="Arial" charset="0"/>
              </a:rPr>
              <a:t>Если требуется начать перевозки дополнительных 7 ящиков в день из </a:t>
            </a:r>
            <a:endParaRPr lang="en-US" sz="2000" baseline="0">
              <a:latin typeface="Arial" charset="0"/>
            </a:endParaRPr>
          </a:p>
          <a:p>
            <a:r>
              <a:rPr lang="en-US" sz="2000" i="1" baseline="0">
                <a:latin typeface="Arial" charset="0"/>
              </a:rPr>
              <a:t>v</a:t>
            </a:r>
            <a:r>
              <a:rPr lang="ru-RU" sz="2000">
                <a:latin typeface="Arial" charset="0"/>
              </a:rPr>
              <a:t>2</a:t>
            </a:r>
            <a:r>
              <a:rPr lang="ru-RU" sz="2000" i="1" baseline="0">
                <a:latin typeface="Arial" charset="0"/>
              </a:rPr>
              <a:t> </a:t>
            </a:r>
            <a:r>
              <a:rPr lang="ru-RU" sz="2000" baseline="0">
                <a:latin typeface="Arial" charset="0"/>
              </a:rPr>
              <a:t>в </a:t>
            </a:r>
            <a:r>
              <a:rPr lang="en-US" sz="2000" i="1" baseline="0">
                <a:latin typeface="Arial" charset="0"/>
              </a:rPr>
              <a:t>v</a:t>
            </a:r>
            <a:r>
              <a:rPr lang="ru-RU" sz="2000">
                <a:latin typeface="Arial" charset="0"/>
              </a:rPr>
              <a:t>1</a:t>
            </a:r>
            <a:r>
              <a:rPr lang="ru-RU" sz="2000" baseline="0">
                <a:latin typeface="Arial" charset="0"/>
              </a:rPr>
              <a:t>,</a:t>
            </a:r>
            <a:r>
              <a:rPr lang="ru-RU" sz="2000" i="1" baseline="0">
                <a:latin typeface="Arial" charset="0"/>
              </a:rPr>
              <a:t> </a:t>
            </a:r>
            <a:r>
              <a:rPr lang="ru-RU" sz="2000" baseline="0">
                <a:latin typeface="Arial" charset="0"/>
              </a:rPr>
              <a:t>то нужно прежде всего отменить перевозки 5 ящиков в обратную </a:t>
            </a:r>
            <a:endParaRPr lang="en-US" sz="2000" baseline="0">
              <a:latin typeface="Arial" charset="0"/>
            </a:endParaRPr>
          </a:p>
          <a:p>
            <a:r>
              <a:rPr lang="ru-RU" sz="2000" baseline="0">
                <a:latin typeface="Arial" charset="0"/>
              </a:rPr>
              <a:t>сторону, после чего назначить перевозку дополнительных 2 ящиков. </a:t>
            </a:r>
            <a:endParaRPr lang="en-US" sz="2000" baseline="0">
              <a:latin typeface="Arial" charset="0"/>
            </a:endParaRPr>
          </a:p>
          <a:p>
            <a:endParaRPr lang="ru-RU" sz="2000" baseline="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6139">
                                            <p:txEl>
                                              <p:pRg st="0" end="0"/>
                                            </p:txEl>
                                          </p:spTgt>
                                        </p:tgtEl>
                                        <p:attrNameLst>
                                          <p:attrName>style.visibility</p:attrName>
                                        </p:attrNameLst>
                                      </p:cBhvr>
                                      <p:to>
                                        <p:strVal val="visible"/>
                                      </p:to>
                                    </p:set>
                                    <p:anim calcmode="lin" valueType="num">
                                      <p:cBhvr additive="base">
                                        <p:cTn id="7" dur="500" fill="hold"/>
                                        <p:tgtEl>
                                          <p:spTgt spid="861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61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6134"/>
                                        </p:tgtEl>
                                        <p:attrNameLst>
                                          <p:attrName>style.visibility</p:attrName>
                                        </p:attrNameLst>
                                      </p:cBhvr>
                                      <p:to>
                                        <p:strVal val="visible"/>
                                      </p:to>
                                    </p:set>
                                    <p:anim calcmode="lin" valueType="num">
                                      <p:cBhvr additive="base">
                                        <p:cTn id="13" dur="500" fill="hold"/>
                                        <p:tgtEl>
                                          <p:spTgt spid="86134"/>
                                        </p:tgtEl>
                                        <p:attrNameLst>
                                          <p:attrName>ppt_x</p:attrName>
                                        </p:attrNameLst>
                                      </p:cBhvr>
                                      <p:tavLst>
                                        <p:tav tm="0">
                                          <p:val>
                                            <p:strVal val="#ppt_x"/>
                                          </p:val>
                                        </p:tav>
                                        <p:tav tm="100000">
                                          <p:val>
                                            <p:strVal val="#ppt_x"/>
                                          </p:val>
                                        </p:tav>
                                      </p:tavLst>
                                    </p:anim>
                                    <p:anim calcmode="lin" valueType="num">
                                      <p:cBhvr additive="base">
                                        <p:cTn id="14" dur="500" fill="hold"/>
                                        <p:tgtEl>
                                          <p:spTgt spid="861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6140">
                                            <p:txEl>
                                              <p:pRg st="0" end="0"/>
                                            </p:txEl>
                                          </p:spTgt>
                                        </p:tgtEl>
                                        <p:attrNameLst>
                                          <p:attrName>style.visibility</p:attrName>
                                        </p:attrNameLst>
                                      </p:cBhvr>
                                      <p:to>
                                        <p:strVal val="visible"/>
                                      </p:to>
                                    </p:set>
                                    <p:anim calcmode="lin" valueType="num">
                                      <p:cBhvr additive="base">
                                        <p:cTn id="19" dur="500" fill="hold"/>
                                        <p:tgtEl>
                                          <p:spTgt spid="8614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614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6135"/>
                                        </p:tgtEl>
                                        <p:attrNameLst>
                                          <p:attrName>style.visibility</p:attrName>
                                        </p:attrNameLst>
                                      </p:cBhvr>
                                      <p:to>
                                        <p:strVal val="visible"/>
                                      </p:to>
                                    </p:set>
                                    <p:anim calcmode="lin" valueType="num">
                                      <p:cBhvr additive="base">
                                        <p:cTn id="25" dur="500" fill="hold"/>
                                        <p:tgtEl>
                                          <p:spTgt spid="86135"/>
                                        </p:tgtEl>
                                        <p:attrNameLst>
                                          <p:attrName>ppt_x</p:attrName>
                                        </p:attrNameLst>
                                      </p:cBhvr>
                                      <p:tavLst>
                                        <p:tav tm="0">
                                          <p:val>
                                            <p:strVal val="#ppt_x"/>
                                          </p:val>
                                        </p:tav>
                                        <p:tav tm="100000">
                                          <p:val>
                                            <p:strVal val="#ppt_x"/>
                                          </p:val>
                                        </p:tav>
                                      </p:tavLst>
                                    </p:anim>
                                    <p:anim calcmode="lin" valueType="num">
                                      <p:cBhvr additive="base">
                                        <p:cTn id="26" dur="500" fill="hold"/>
                                        <p:tgtEl>
                                          <p:spTgt spid="861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6141">
                                            <p:txEl>
                                              <p:pRg st="0" end="0"/>
                                            </p:txEl>
                                          </p:spTgt>
                                        </p:tgtEl>
                                        <p:attrNameLst>
                                          <p:attrName>style.visibility</p:attrName>
                                        </p:attrNameLst>
                                      </p:cBhvr>
                                      <p:to>
                                        <p:strVal val="visible"/>
                                      </p:to>
                                    </p:set>
                                    <p:anim calcmode="lin" valueType="num">
                                      <p:cBhvr additive="base">
                                        <p:cTn id="31" dur="500" fill="hold"/>
                                        <p:tgtEl>
                                          <p:spTgt spid="8614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61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6136"/>
                                        </p:tgtEl>
                                        <p:attrNameLst>
                                          <p:attrName>style.visibility</p:attrName>
                                        </p:attrNameLst>
                                      </p:cBhvr>
                                      <p:to>
                                        <p:strVal val="visible"/>
                                      </p:to>
                                    </p:set>
                                    <p:anim calcmode="lin" valueType="num">
                                      <p:cBhvr additive="base">
                                        <p:cTn id="37" dur="500" fill="hold"/>
                                        <p:tgtEl>
                                          <p:spTgt spid="86136"/>
                                        </p:tgtEl>
                                        <p:attrNameLst>
                                          <p:attrName>ppt_x</p:attrName>
                                        </p:attrNameLst>
                                      </p:cBhvr>
                                      <p:tavLst>
                                        <p:tav tm="0">
                                          <p:val>
                                            <p:strVal val="#ppt_x"/>
                                          </p:val>
                                        </p:tav>
                                        <p:tav tm="100000">
                                          <p:val>
                                            <p:strVal val="#ppt_x"/>
                                          </p:val>
                                        </p:tav>
                                      </p:tavLst>
                                    </p:anim>
                                    <p:anim calcmode="lin" valueType="num">
                                      <p:cBhvr additive="base">
                                        <p:cTn id="38" dur="500" fill="hold"/>
                                        <p:tgtEl>
                                          <p:spTgt spid="8613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6141">
                                            <p:txEl>
                                              <p:pRg st="1" end="1"/>
                                            </p:txEl>
                                          </p:spTgt>
                                        </p:tgtEl>
                                        <p:attrNameLst>
                                          <p:attrName>style.visibility</p:attrName>
                                        </p:attrNameLst>
                                      </p:cBhvr>
                                      <p:to>
                                        <p:strVal val="visible"/>
                                      </p:to>
                                    </p:set>
                                    <p:anim calcmode="lin" valueType="num">
                                      <p:cBhvr additive="base">
                                        <p:cTn id="43" dur="500" fill="hold"/>
                                        <p:tgtEl>
                                          <p:spTgt spid="86141">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61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6137"/>
                                        </p:tgtEl>
                                        <p:attrNameLst>
                                          <p:attrName>style.visibility</p:attrName>
                                        </p:attrNameLst>
                                      </p:cBhvr>
                                      <p:to>
                                        <p:strVal val="visible"/>
                                      </p:to>
                                    </p:set>
                                    <p:anim calcmode="lin" valueType="num">
                                      <p:cBhvr additive="base">
                                        <p:cTn id="49" dur="500" fill="hold"/>
                                        <p:tgtEl>
                                          <p:spTgt spid="86137"/>
                                        </p:tgtEl>
                                        <p:attrNameLst>
                                          <p:attrName>ppt_x</p:attrName>
                                        </p:attrNameLst>
                                      </p:cBhvr>
                                      <p:tavLst>
                                        <p:tav tm="0">
                                          <p:val>
                                            <p:strVal val="#ppt_x"/>
                                          </p:val>
                                        </p:tav>
                                        <p:tav tm="100000">
                                          <p:val>
                                            <p:strVal val="#ppt_x"/>
                                          </p:val>
                                        </p:tav>
                                      </p:tavLst>
                                    </p:anim>
                                    <p:anim calcmode="lin" valueType="num">
                                      <p:cBhvr additive="base">
                                        <p:cTn id="50" dur="500" fill="hold"/>
                                        <p:tgtEl>
                                          <p:spTgt spid="8613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86141">
                                            <p:txEl>
                                              <p:pRg st="2" end="2"/>
                                            </p:txEl>
                                          </p:spTgt>
                                        </p:tgtEl>
                                        <p:attrNameLst>
                                          <p:attrName>style.visibility</p:attrName>
                                        </p:attrNameLst>
                                      </p:cBhvr>
                                      <p:to>
                                        <p:strVal val="visible"/>
                                      </p:to>
                                    </p:set>
                                    <p:anim calcmode="lin" valueType="num">
                                      <p:cBhvr additive="base">
                                        <p:cTn id="55" dur="500" fill="hold"/>
                                        <p:tgtEl>
                                          <p:spTgt spid="86141">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6141">
                                            <p:txEl>
                                              <p:pRg st="2" end="2"/>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86141">
                                            <p:txEl>
                                              <p:pRg st="3" end="3"/>
                                            </p:txEl>
                                          </p:spTgt>
                                        </p:tgtEl>
                                        <p:attrNameLst>
                                          <p:attrName>style.visibility</p:attrName>
                                        </p:attrNameLst>
                                      </p:cBhvr>
                                      <p:to>
                                        <p:strVal val="visible"/>
                                      </p:to>
                                    </p:set>
                                    <p:anim calcmode="lin" valueType="num">
                                      <p:cBhvr additive="base">
                                        <p:cTn id="59" dur="500" fill="hold"/>
                                        <p:tgtEl>
                                          <p:spTgt spid="86141">
                                            <p:txEl>
                                              <p:pRg st="3" end="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61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86142">
                                            <p:txEl>
                                              <p:pRg st="0" end="0"/>
                                            </p:txEl>
                                          </p:spTgt>
                                        </p:tgtEl>
                                        <p:attrNameLst>
                                          <p:attrName>style.visibility</p:attrName>
                                        </p:attrNameLst>
                                      </p:cBhvr>
                                      <p:to>
                                        <p:strVal val="visible"/>
                                      </p:to>
                                    </p:set>
                                    <p:anim calcmode="lin" valueType="num">
                                      <p:cBhvr additive="base">
                                        <p:cTn id="65" dur="500" fill="hold"/>
                                        <p:tgtEl>
                                          <p:spTgt spid="86142">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6142">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86142">
                                            <p:txEl>
                                              <p:pRg st="1" end="1"/>
                                            </p:txEl>
                                          </p:spTgt>
                                        </p:tgtEl>
                                        <p:attrNameLst>
                                          <p:attrName>style.visibility</p:attrName>
                                        </p:attrNameLst>
                                      </p:cBhvr>
                                      <p:to>
                                        <p:strVal val="visible"/>
                                      </p:to>
                                    </p:set>
                                    <p:anim calcmode="lin" valueType="num">
                                      <p:cBhvr additive="base">
                                        <p:cTn id="69" dur="500" fill="hold"/>
                                        <p:tgtEl>
                                          <p:spTgt spid="86142">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6142">
                                            <p:txEl>
                                              <p:pRg st="1" end="1"/>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86142">
                                            <p:txEl>
                                              <p:pRg st="2" end="2"/>
                                            </p:txEl>
                                          </p:spTgt>
                                        </p:tgtEl>
                                        <p:attrNameLst>
                                          <p:attrName>style.visibility</p:attrName>
                                        </p:attrNameLst>
                                      </p:cBhvr>
                                      <p:to>
                                        <p:strVal val="visible"/>
                                      </p:to>
                                    </p:set>
                                    <p:anim calcmode="lin" valueType="num">
                                      <p:cBhvr additive="base">
                                        <p:cTn id="73" dur="500" fill="hold"/>
                                        <p:tgtEl>
                                          <p:spTgt spid="86142">
                                            <p:txEl>
                                              <p:pRg st="2" end="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614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86138"/>
                                        </p:tgtEl>
                                        <p:attrNameLst>
                                          <p:attrName>style.visibility</p:attrName>
                                        </p:attrNameLst>
                                      </p:cBhvr>
                                      <p:to>
                                        <p:strVal val="visible"/>
                                      </p:to>
                                    </p:set>
                                    <p:anim calcmode="lin" valueType="num">
                                      <p:cBhvr additive="base">
                                        <p:cTn id="79" dur="500" fill="hold"/>
                                        <p:tgtEl>
                                          <p:spTgt spid="86138"/>
                                        </p:tgtEl>
                                        <p:attrNameLst>
                                          <p:attrName>ppt_x</p:attrName>
                                        </p:attrNameLst>
                                      </p:cBhvr>
                                      <p:tavLst>
                                        <p:tav tm="0">
                                          <p:val>
                                            <p:strVal val="#ppt_x"/>
                                          </p:val>
                                        </p:tav>
                                        <p:tav tm="100000">
                                          <p:val>
                                            <p:strVal val="#ppt_x"/>
                                          </p:val>
                                        </p:tav>
                                      </p:tavLst>
                                    </p:anim>
                                    <p:anim calcmode="lin" valueType="num">
                                      <p:cBhvr additive="base">
                                        <p:cTn id="80" dur="500" fill="hold"/>
                                        <p:tgtEl>
                                          <p:spTgt spid="861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p:cNvSpPr>
          <p:nvPr>
            <p:ph type="title"/>
          </p:nvPr>
        </p:nvSpPr>
        <p:spPr>
          <a:xfrm>
            <a:off x="457200" y="274638"/>
            <a:ext cx="8229600" cy="633412"/>
          </a:xfrm>
        </p:spPr>
        <p:txBody>
          <a:bodyPr/>
          <a:lstStyle/>
          <a:p>
            <a:pPr algn="l"/>
            <a:r>
              <a:rPr lang="ru-RU" sz="2400" b="1" smtClean="0"/>
              <a:t>Несколько истоков</a:t>
            </a:r>
          </a:p>
        </p:txBody>
      </p:sp>
      <p:sp>
        <p:nvSpPr>
          <p:cNvPr id="95234" name="Rectangle 3"/>
          <p:cNvSpPr>
            <a:spLocks noGrp="1"/>
          </p:cNvSpPr>
          <p:nvPr>
            <p:ph type="body" idx="1"/>
          </p:nvPr>
        </p:nvSpPr>
        <p:spPr>
          <a:xfrm>
            <a:off x="250825" y="908050"/>
            <a:ext cx="8589963" cy="4525963"/>
          </a:xfrm>
        </p:spPr>
        <p:txBody>
          <a:bodyPr/>
          <a:lstStyle/>
          <a:p>
            <a:pPr>
              <a:lnSpc>
                <a:spcPct val="80000"/>
              </a:lnSpc>
              <a:buFont typeface="Arial" charset="0"/>
              <a:buNone/>
            </a:pPr>
            <a:r>
              <a:rPr lang="ru-RU" sz="2400" smtClean="0"/>
              <a:t>Задача о максимальном потоке для нескольких истоков и стоков сводится к обычной построением эквивалентной сети с одним истоком и одним стоком. А именно</a:t>
            </a:r>
            <a:r>
              <a:rPr lang="en-US" sz="2400" smtClean="0"/>
              <a:t>: </a:t>
            </a:r>
            <a:r>
              <a:rPr lang="ru-RU" sz="2400" smtClean="0"/>
              <a:t>в сеть добавляется </a:t>
            </a:r>
            <a:r>
              <a:rPr lang="ru-RU" sz="2400" i="1" smtClean="0">
                <a:solidFill>
                  <a:schemeClr val="hlink"/>
                </a:solidFill>
              </a:rPr>
              <a:t>общий</a:t>
            </a:r>
            <a:r>
              <a:rPr lang="ru-RU" sz="2400" i="1" smtClean="0"/>
              <a:t> </a:t>
            </a:r>
            <a:r>
              <a:rPr lang="ru-RU" sz="2400" smtClean="0"/>
              <a:t>исток</a:t>
            </a:r>
            <a:r>
              <a:rPr lang="ru-RU" sz="2400" i="1" smtClean="0"/>
              <a:t> </a:t>
            </a:r>
            <a:r>
              <a:rPr lang="en-US" sz="2400" i="1" smtClean="0"/>
              <a:t>s</a:t>
            </a:r>
            <a:r>
              <a:rPr lang="ru-RU" sz="2400" i="1" smtClean="0"/>
              <a:t>, </a:t>
            </a:r>
            <a:r>
              <a:rPr lang="ru-RU" sz="2400" smtClean="0"/>
              <a:t>из которого ведут рёбра бесконечной пропускной способности во все прежние истоки.  Аналогичным образом из всех прежних стоков проведены рёбра в </a:t>
            </a:r>
            <a:r>
              <a:rPr lang="ru-RU" sz="2400" i="1" smtClean="0">
                <a:solidFill>
                  <a:schemeClr val="hlink"/>
                </a:solidFill>
              </a:rPr>
              <a:t>общий</a:t>
            </a:r>
            <a:r>
              <a:rPr lang="ru-RU" sz="2400" i="1" smtClean="0"/>
              <a:t> </a:t>
            </a:r>
            <a:r>
              <a:rPr lang="ru-RU" sz="2400" smtClean="0"/>
              <a:t>сток</a:t>
            </a:r>
            <a:r>
              <a:rPr lang="ru-RU" sz="2400" i="1" smtClean="0"/>
              <a:t> </a:t>
            </a:r>
            <a:r>
              <a:rPr lang="en-US" sz="2400" i="1" smtClean="0"/>
              <a:t>t</a:t>
            </a:r>
            <a:r>
              <a:rPr lang="ru-RU" sz="2400" i="1" smtClean="0"/>
              <a:t>. </a:t>
            </a:r>
          </a:p>
          <a:p>
            <a:pPr>
              <a:lnSpc>
                <a:spcPct val="80000"/>
              </a:lnSpc>
              <a:buFont typeface="Arial" charset="0"/>
              <a:buNone/>
            </a:pPr>
            <a:r>
              <a:rPr lang="ru-RU" sz="2400" smtClean="0"/>
              <a:t>	Добавленные рёбра имеют бесконечную пропускную способность.</a:t>
            </a:r>
          </a:p>
          <a:p>
            <a:pPr>
              <a:lnSpc>
                <a:spcPct val="80000"/>
              </a:lnSpc>
              <a:buFont typeface="Arial" charset="0"/>
              <a:buNone/>
            </a:pPr>
            <a:endParaRPr lang="ru-RU" sz="2400" i="1" smtClean="0"/>
          </a:p>
          <a:p>
            <a:pPr>
              <a:lnSpc>
                <a:spcPct val="80000"/>
              </a:lnSpc>
              <a:buFont typeface="Arial" charset="0"/>
              <a:buNone/>
            </a:pPr>
            <a:r>
              <a:rPr lang="ru-RU" sz="2400" i="1" smtClean="0"/>
              <a:t>	</a:t>
            </a:r>
            <a:r>
              <a:rPr lang="ru-RU" sz="2400" smtClean="0"/>
              <a:t>В</a:t>
            </a:r>
            <a:r>
              <a:rPr lang="ru-RU" sz="2400" i="1" smtClean="0"/>
              <a:t> </a:t>
            </a:r>
            <a:r>
              <a:rPr lang="ru-RU" sz="2400" smtClean="0"/>
              <a:t>примере</a:t>
            </a:r>
            <a:r>
              <a:rPr lang="ru-RU" sz="2400" i="1" smtClean="0"/>
              <a:t> </a:t>
            </a:r>
            <a:r>
              <a:rPr lang="ru-RU" sz="2400" smtClean="0"/>
              <a:t>(след. слад)</a:t>
            </a:r>
            <a:r>
              <a:rPr lang="ru-RU" sz="2400" i="1" smtClean="0"/>
              <a:t> </a:t>
            </a:r>
            <a:r>
              <a:rPr lang="ru-RU" sz="2400" smtClean="0"/>
              <a:t>легко видеть, что каждый поток в сети (а) соответствует потоку в сети (Ь) и наоборот. </a:t>
            </a:r>
          </a:p>
          <a:p>
            <a:pPr>
              <a:lnSpc>
                <a:spcPct val="80000"/>
              </a:lnSpc>
              <a:buFont typeface="Arial" charset="0"/>
              <a:buNone/>
            </a:pPr>
            <a:r>
              <a:rPr lang="ru-RU" sz="24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5234">
                                            <p:txEl>
                                              <p:pRg st="0" end="0"/>
                                            </p:txEl>
                                          </p:spTgt>
                                        </p:tgtEl>
                                        <p:attrNameLst>
                                          <p:attrName>style.visibility</p:attrName>
                                        </p:attrNameLst>
                                      </p:cBhvr>
                                      <p:to>
                                        <p:strVal val="visible"/>
                                      </p:to>
                                    </p:set>
                                    <p:anim calcmode="lin" valueType="num">
                                      <p:cBhvr additive="base">
                                        <p:cTn id="7" dur="500" fill="hold"/>
                                        <p:tgtEl>
                                          <p:spTgt spid="952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5234">
                                            <p:txEl>
                                              <p:pRg st="1" end="1"/>
                                            </p:txEl>
                                          </p:spTgt>
                                        </p:tgtEl>
                                        <p:attrNameLst>
                                          <p:attrName>style.visibility</p:attrName>
                                        </p:attrNameLst>
                                      </p:cBhvr>
                                      <p:to>
                                        <p:strVal val="visible"/>
                                      </p:to>
                                    </p:set>
                                    <p:anim calcmode="lin" valueType="num">
                                      <p:cBhvr additive="base">
                                        <p:cTn id="11" dur="500" fill="hold"/>
                                        <p:tgtEl>
                                          <p:spTgt spid="9523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52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5234">
                                            <p:txEl>
                                              <p:pRg st="3" end="3"/>
                                            </p:txEl>
                                          </p:spTgt>
                                        </p:tgtEl>
                                        <p:attrNameLst>
                                          <p:attrName>style.visibility</p:attrName>
                                        </p:attrNameLst>
                                      </p:cBhvr>
                                      <p:to>
                                        <p:strVal val="visible"/>
                                      </p:to>
                                    </p:set>
                                    <p:anim calcmode="lin" valueType="num">
                                      <p:cBhvr additive="base">
                                        <p:cTn id="17" dur="500" fill="hold"/>
                                        <p:tgtEl>
                                          <p:spTgt spid="9523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5234">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5234">
                                            <p:txEl>
                                              <p:pRg st="4" end="4"/>
                                            </p:txEl>
                                          </p:spTgt>
                                        </p:tgtEl>
                                        <p:attrNameLst>
                                          <p:attrName>style.visibility</p:attrName>
                                        </p:attrNameLst>
                                      </p:cBhvr>
                                      <p:to>
                                        <p:strVal val="visible"/>
                                      </p:to>
                                    </p:set>
                                    <p:anim calcmode="lin" valueType="num">
                                      <p:cBhvr additive="base">
                                        <p:cTn id="21" dur="500" fill="hold"/>
                                        <p:tgtEl>
                                          <p:spTgt spid="9523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523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234" name="Группа 109"/>
          <p:cNvGrpSpPr>
            <a:grpSpLocks/>
          </p:cNvGrpSpPr>
          <p:nvPr/>
        </p:nvGrpSpPr>
        <p:grpSpPr bwMode="auto">
          <a:xfrm>
            <a:off x="444500" y="666750"/>
            <a:ext cx="3270250" cy="5821363"/>
            <a:chOff x="444451" y="642918"/>
            <a:chExt cx="3357595" cy="6252594"/>
          </a:xfrm>
        </p:grpSpPr>
        <p:sp>
          <p:nvSpPr>
            <p:cNvPr id="12" name="Овал 11"/>
            <p:cNvSpPr/>
            <p:nvPr/>
          </p:nvSpPr>
          <p:spPr>
            <a:xfrm>
              <a:off x="516167" y="1928562"/>
              <a:ext cx="500380" cy="4995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 name="Овал 12"/>
            <p:cNvSpPr/>
            <p:nvPr/>
          </p:nvSpPr>
          <p:spPr>
            <a:xfrm>
              <a:off x="499868" y="714532"/>
              <a:ext cx="500380" cy="4995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 name="Овал 14"/>
            <p:cNvSpPr/>
            <p:nvPr/>
          </p:nvSpPr>
          <p:spPr>
            <a:xfrm>
              <a:off x="516167" y="3250013"/>
              <a:ext cx="500380" cy="50129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 name="Овал 15"/>
            <p:cNvSpPr/>
            <p:nvPr/>
          </p:nvSpPr>
          <p:spPr>
            <a:xfrm>
              <a:off x="516167" y="4535657"/>
              <a:ext cx="500380" cy="50129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19" name="Object 7"/>
            <p:cNvGraphicFramePr>
              <a:graphicFrameLocks noChangeAspect="1"/>
            </p:cNvGraphicFramePr>
            <p:nvPr/>
          </p:nvGraphicFramePr>
          <p:xfrm>
            <a:off x="571472" y="642918"/>
            <a:ext cx="357190" cy="584493"/>
          </p:xfrm>
          <a:graphic>
            <a:graphicData uri="http://schemas.openxmlformats.org/presentationml/2006/ole">
              <p:oleObj spid="_x0000_s90119" name="Equation" r:id="rId4" imgW="139680" imgH="228600" progId="">
                <p:embed/>
              </p:oleObj>
            </a:graphicData>
          </a:graphic>
        </p:graphicFrame>
        <p:graphicFrame>
          <p:nvGraphicFramePr>
            <p:cNvPr id="90120" name="Object 8"/>
            <p:cNvGraphicFramePr>
              <a:graphicFrameLocks noChangeAspect="1"/>
            </p:cNvGraphicFramePr>
            <p:nvPr/>
          </p:nvGraphicFramePr>
          <p:xfrm>
            <a:off x="571472" y="3214676"/>
            <a:ext cx="388937" cy="584200"/>
          </p:xfrm>
          <a:graphic>
            <a:graphicData uri="http://schemas.openxmlformats.org/presentationml/2006/ole">
              <p:oleObj spid="_x0000_s90120" name="Equation" r:id="rId5" imgW="152280" imgH="228600" progId="">
                <p:embed/>
              </p:oleObj>
            </a:graphicData>
          </a:graphic>
        </p:graphicFrame>
        <p:graphicFrame>
          <p:nvGraphicFramePr>
            <p:cNvPr id="90121" name="Object 9"/>
            <p:cNvGraphicFramePr>
              <a:graphicFrameLocks noChangeAspect="1"/>
            </p:cNvGraphicFramePr>
            <p:nvPr/>
          </p:nvGraphicFramePr>
          <p:xfrm>
            <a:off x="571472" y="4500570"/>
            <a:ext cx="390525" cy="584200"/>
          </p:xfrm>
          <a:graphic>
            <a:graphicData uri="http://schemas.openxmlformats.org/presentationml/2006/ole">
              <p:oleObj spid="_x0000_s90121" name="Equation" r:id="rId6" imgW="152280" imgH="228600" progId="">
                <p:embed/>
              </p:oleObj>
            </a:graphicData>
          </a:graphic>
        </p:graphicFrame>
        <p:graphicFrame>
          <p:nvGraphicFramePr>
            <p:cNvPr id="90122" name="Object 10"/>
            <p:cNvGraphicFramePr>
              <a:graphicFrameLocks noChangeAspect="1"/>
            </p:cNvGraphicFramePr>
            <p:nvPr/>
          </p:nvGraphicFramePr>
          <p:xfrm>
            <a:off x="571472" y="1857364"/>
            <a:ext cx="388937" cy="584200"/>
          </p:xfrm>
          <a:graphic>
            <a:graphicData uri="http://schemas.openxmlformats.org/presentationml/2006/ole">
              <p:oleObj spid="_x0000_s90122" name="Equation" r:id="rId7" imgW="152280" imgH="228600" progId="">
                <p:embed/>
              </p:oleObj>
            </a:graphicData>
          </a:graphic>
        </p:graphicFrame>
        <p:sp>
          <p:nvSpPr>
            <p:cNvPr id="90291" name="TextBox 3"/>
            <p:cNvSpPr txBox="1">
              <a:spLocks noChangeArrowheads="1"/>
            </p:cNvSpPr>
            <p:nvPr/>
          </p:nvSpPr>
          <p:spPr bwMode="auto">
            <a:xfrm>
              <a:off x="1714143" y="6273151"/>
              <a:ext cx="643811" cy="622361"/>
            </a:xfrm>
            <a:prstGeom prst="rect">
              <a:avLst/>
            </a:prstGeom>
            <a:noFill/>
            <a:ln w="9525">
              <a:noFill/>
              <a:miter lim="800000"/>
              <a:headEnd/>
              <a:tailEnd/>
            </a:ln>
          </p:spPr>
          <p:txBody>
            <a:bodyPr wrap="none">
              <a:spAutoFit/>
            </a:bodyPr>
            <a:lstStyle/>
            <a:p>
              <a:r>
                <a:rPr lang="ru-RU" sz="3200" baseline="0"/>
                <a:t>(а)</a:t>
              </a:r>
            </a:p>
          </p:txBody>
        </p:sp>
        <p:sp>
          <p:nvSpPr>
            <p:cNvPr id="47" name="Овал 46"/>
            <p:cNvSpPr/>
            <p:nvPr/>
          </p:nvSpPr>
          <p:spPr>
            <a:xfrm>
              <a:off x="1857575" y="3928642"/>
              <a:ext cx="500379" cy="4399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8" name="Овал 47"/>
            <p:cNvSpPr/>
            <p:nvPr/>
          </p:nvSpPr>
          <p:spPr>
            <a:xfrm>
              <a:off x="1857575" y="1347124"/>
              <a:ext cx="500379" cy="43821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9" name="Овал 48"/>
            <p:cNvSpPr/>
            <p:nvPr/>
          </p:nvSpPr>
          <p:spPr>
            <a:xfrm>
              <a:off x="1857575" y="5214286"/>
              <a:ext cx="500379" cy="4399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0" name="Овал 49"/>
            <p:cNvSpPr/>
            <p:nvPr/>
          </p:nvSpPr>
          <p:spPr>
            <a:xfrm>
              <a:off x="1857575" y="2714612"/>
              <a:ext cx="500379" cy="43821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5" name="Овал 54"/>
            <p:cNvSpPr/>
            <p:nvPr/>
          </p:nvSpPr>
          <p:spPr>
            <a:xfrm>
              <a:off x="444451" y="5679777"/>
              <a:ext cx="500380" cy="4995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29" name="Object 17"/>
            <p:cNvGraphicFramePr>
              <a:graphicFrameLocks noChangeAspect="1"/>
            </p:cNvGraphicFramePr>
            <p:nvPr/>
          </p:nvGraphicFramePr>
          <p:xfrm>
            <a:off x="500034" y="5643578"/>
            <a:ext cx="390525" cy="584200"/>
          </p:xfrm>
          <a:graphic>
            <a:graphicData uri="http://schemas.openxmlformats.org/presentationml/2006/ole">
              <p:oleObj spid="_x0000_s90129" name="Equation" r:id="rId8" imgW="152280" imgH="228600" progId="">
                <p:embed/>
              </p:oleObj>
            </a:graphicData>
          </a:graphic>
        </p:graphicFrame>
        <p:cxnSp>
          <p:nvCxnSpPr>
            <p:cNvPr id="58" name="Прямая со стрелкой 57"/>
            <p:cNvCxnSpPr>
              <a:stCxn id="13" idx="6"/>
              <a:endCxn id="48" idx="1"/>
            </p:cNvCxnSpPr>
            <p:nvPr/>
          </p:nvCxnSpPr>
          <p:spPr>
            <a:xfrm>
              <a:off x="1000248" y="965182"/>
              <a:ext cx="930673" cy="44673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Прямая со стрелкой 58"/>
            <p:cNvCxnSpPr>
              <a:endCxn id="50" idx="1"/>
            </p:cNvCxnSpPr>
            <p:nvPr/>
          </p:nvCxnSpPr>
          <p:spPr>
            <a:xfrm>
              <a:off x="928532" y="2358246"/>
              <a:ext cx="1002388" cy="42116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Прямая со стрелкой 60"/>
            <p:cNvCxnSpPr>
              <a:stCxn id="15" idx="6"/>
              <a:endCxn id="47" idx="1"/>
            </p:cNvCxnSpPr>
            <p:nvPr/>
          </p:nvCxnSpPr>
          <p:spPr>
            <a:xfrm>
              <a:off x="1016547" y="3500662"/>
              <a:ext cx="914374" cy="49277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2" name="Прямая со стрелкой 61"/>
            <p:cNvCxnSpPr>
              <a:endCxn id="49" idx="2"/>
            </p:cNvCxnSpPr>
            <p:nvPr/>
          </p:nvCxnSpPr>
          <p:spPr>
            <a:xfrm>
              <a:off x="928532" y="5001148"/>
              <a:ext cx="929043" cy="43309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7" name="Прямая со стрелкой 66"/>
            <p:cNvCxnSpPr>
              <a:endCxn id="50" idx="2"/>
            </p:cNvCxnSpPr>
            <p:nvPr/>
          </p:nvCxnSpPr>
          <p:spPr>
            <a:xfrm flipV="1">
              <a:off x="928532" y="2934569"/>
              <a:ext cx="929043" cy="351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9" name="Прямая со стрелкой 68"/>
            <p:cNvCxnSpPr/>
            <p:nvPr/>
          </p:nvCxnSpPr>
          <p:spPr>
            <a:xfrm flipV="1">
              <a:off x="856816" y="1572197"/>
              <a:ext cx="1000759" cy="351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0" name="Прямая со стрелкой 69"/>
            <p:cNvCxnSpPr/>
            <p:nvPr/>
          </p:nvCxnSpPr>
          <p:spPr>
            <a:xfrm flipV="1">
              <a:off x="856816" y="4215098"/>
              <a:ext cx="1000759" cy="351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2" name="Прямая со стрелкой 71"/>
            <p:cNvCxnSpPr/>
            <p:nvPr/>
          </p:nvCxnSpPr>
          <p:spPr>
            <a:xfrm flipV="1">
              <a:off x="928532" y="5572356"/>
              <a:ext cx="1000759" cy="351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3" name="Прямая со стрелкой 72"/>
            <p:cNvCxnSpPr/>
            <p:nvPr/>
          </p:nvCxnSpPr>
          <p:spPr>
            <a:xfrm rot="16200000" flipH="1">
              <a:off x="2618730" y="1383035"/>
              <a:ext cx="480838" cy="100238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4" name="Прямая со стрелкой 73"/>
            <p:cNvCxnSpPr>
              <a:endCxn id="83" idx="2"/>
            </p:cNvCxnSpPr>
            <p:nvPr/>
          </p:nvCxnSpPr>
          <p:spPr>
            <a:xfrm>
              <a:off x="2357954" y="4215098"/>
              <a:ext cx="943713" cy="49959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5" name="Прямая со стрелкой 74"/>
            <p:cNvCxnSpPr>
              <a:endCxn id="81" idx="2"/>
            </p:cNvCxnSpPr>
            <p:nvPr/>
          </p:nvCxnSpPr>
          <p:spPr>
            <a:xfrm>
              <a:off x="2357954" y="2929455"/>
              <a:ext cx="943713" cy="4637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1" name="Овал 80"/>
            <p:cNvSpPr/>
            <p:nvPr/>
          </p:nvSpPr>
          <p:spPr>
            <a:xfrm>
              <a:off x="3301667" y="3142591"/>
              <a:ext cx="500379" cy="50129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2" name="Овал 81"/>
            <p:cNvSpPr/>
            <p:nvPr/>
          </p:nvSpPr>
          <p:spPr>
            <a:xfrm>
              <a:off x="3285368" y="2071790"/>
              <a:ext cx="500379" cy="4995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3" name="Овал 82"/>
            <p:cNvSpPr/>
            <p:nvPr/>
          </p:nvSpPr>
          <p:spPr>
            <a:xfrm>
              <a:off x="3301667" y="4465747"/>
              <a:ext cx="500379" cy="4995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44" name="Object 32"/>
            <p:cNvGraphicFramePr>
              <a:graphicFrameLocks noChangeAspect="1"/>
            </p:cNvGraphicFramePr>
            <p:nvPr/>
          </p:nvGraphicFramePr>
          <p:xfrm>
            <a:off x="3389313" y="2000250"/>
            <a:ext cx="293687" cy="584200"/>
          </p:xfrm>
          <a:graphic>
            <a:graphicData uri="http://schemas.openxmlformats.org/presentationml/2006/ole">
              <p:oleObj spid="_x0000_s90144" name="Equation" r:id="rId9" imgW="114120" imgH="228600" progId="">
                <p:embed/>
              </p:oleObj>
            </a:graphicData>
          </a:graphic>
        </p:graphicFrame>
        <p:graphicFrame>
          <p:nvGraphicFramePr>
            <p:cNvPr id="90145" name="Object 33"/>
            <p:cNvGraphicFramePr>
              <a:graphicFrameLocks noChangeAspect="1"/>
            </p:cNvGraphicFramePr>
            <p:nvPr/>
          </p:nvGraphicFramePr>
          <p:xfrm>
            <a:off x="3389313" y="4429125"/>
            <a:ext cx="323850" cy="584200"/>
          </p:xfrm>
          <a:graphic>
            <a:graphicData uri="http://schemas.openxmlformats.org/presentationml/2006/ole">
              <p:oleObj spid="_x0000_s90145" name="Equation" r:id="rId10" imgW="126720" imgH="228600" progId="">
                <p:embed/>
              </p:oleObj>
            </a:graphicData>
          </a:graphic>
        </p:graphicFrame>
        <p:graphicFrame>
          <p:nvGraphicFramePr>
            <p:cNvPr id="90146" name="Object 34"/>
            <p:cNvGraphicFramePr>
              <a:graphicFrameLocks noChangeAspect="1"/>
            </p:cNvGraphicFramePr>
            <p:nvPr/>
          </p:nvGraphicFramePr>
          <p:xfrm>
            <a:off x="3373438" y="3071813"/>
            <a:ext cx="355600" cy="584200"/>
          </p:xfrm>
          <a:graphic>
            <a:graphicData uri="http://schemas.openxmlformats.org/presentationml/2006/ole">
              <p:oleObj spid="_x0000_s90146" name="Equation" r:id="rId11" imgW="139680" imgH="228600" progId="">
                <p:embed/>
              </p:oleObj>
            </a:graphicData>
          </a:graphic>
        </p:graphicFrame>
        <p:cxnSp>
          <p:nvCxnSpPr>
            <p:cNvPr id="89" name="Прямая со стрелкой 88"/>
            <p:cNvCxnSpPr/>
            <p:nvPr/>
          </p:nvCxnSpPr>
          <p:spPr>
            <a:xfrm flipV="1">
              <a:off x="2357954" y="4929534"/>
              <a:ext cx="1070845" cy="4228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1" name="Прямая со стрелкой 90"/>
            <p:cNvCxnSpPr/>
            <p:nvPr/>
          </p:nvCxnSpPr>
          <p:spPr>
            <a:xfrm flipV="1">
              <a:off x="2357954" y="3643890"/>
              <a:ext cx="1070845" cy="4228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2" name="Прямая со стрелкой 91"/>
            <p:cNvCxnSpPr>
              <a:endCxn id="82" idx="2"/>
            </p:cNvCxnSpPr>
            <p:nvPr/>
          </p:nvCxnSpPr>
          <p:spPr>
            <a:xfrm flipV="1">
              <a:off x="2286239" y="2322440"/>
              <a:ext cx="999130" cy="4586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0314" name="TextBox 95"/>
            <p:cNvSpPr txBox="1">
              <a:spLocks noChangeArrowheads="1"/>
            </p:cNvSpPr>
            <p:nvPr/>
          </p:nvSpPr>
          <p:spPr bwMode="auto">
            <a:xfrm rot="1322294">
              <a:off x="1208874" y="1142512"/>
              <a:ext cx="427034" cy="393877"/>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90315" name="TextBox 96"/>
            <p:cNvSpPr txBox="1">
              <a:spLocks noChangeArrowheads="1"/>
            </p:cNvSpPr>
            <p:nvPr/>
          </p:nvSpPr>
          <p:spPr bwMode="auto">
            <a:xfrm rot="1322294">
              <a:off x="1251252" y="2564563"/>
              <a:ext cx="308051" cy="393878"/>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90316" name="TextBox 97"/>
            <p:cNvSpPr txBox="1">
              <a:spLocks noChangeArrowheads="1"/>
            </p:cNvSpPr>
            <p:nvPr/>
          </p:nvSpPr>
          <p:spPr bwMode="auto">
            <a:xfrm rot="1713427">
              <a:off x="1262661" y="3780298"/>
              <a:ext cx="427034" cy="393878"/>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90317" name="TextBox 98"/>
            <p:cNvSpPr txBox="1">
              <a:spLocks noChangeArrowheads="1"/>
            </p:cNvSpPr>
            <p:nvPr/>
          </p:nvSpPr>
          <p:spPr bwMode="auto">
            <a:xfrm rot="1322294">
              <a:off x="1120860" y="5209170"/>
              <a:ext cx="427034" cy="393878"/>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90318" name="TextBox 99"/>
            <p:cNvSpPr txBox="1">
              <a:spLocks noChangeArrowheads="1"/>
            </p:cNvSpPr>
            <p:nvPr/>
          </p:nvSpPr>
          <p:spPr bwMode="auto">
            <a:xfrm rot="-1147638">
              <a:off x="985578" y="1490352"/>
              <a:ext cx="427034" cy="393877"/>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90319" name="TextBox 100"/>
            <p:cNvSpPr txBox="1">
              <a:spLocks noChangeArrowheads="1"/>
            </p:cNvSpPr>
            <p:nvPr/>
          </p:nvSpPr>
          <p:spPr bwMode="auto">
            <a:xfrm rot="-1448279">
              <a:off x="1039365" y="5483691"/>
              <a:ext cx="308051" cy="393878"/>
            </a:xfrm>
            <a:prstGeom prst="rect">
              <a:avLst/>
            </a:prstGeom>
            <a:noFill/>
            <a:ln w="9525">
              <a:noFill/>
              <a:miter lim="800000"/>
              <a:headEnd/>
              <a:tailEnd/>
            </a:ln>
          </p:spPr>
          <p:txBody>
            <a:bodyPr wrap="none">
              <a:spAutoFit/>
            </a:bodyPr>
            <a:lstStyle/>
            <a:p>
              <a:r>
                <a:rPr lang="en-US" sz="1800" baseline="0"/>
                <a:t>2</a:t>
              </a:r>
              <a:endParaRPr lang="ru-RU" sz="1800" baseline="0"/>
            </a:p>
          </p:txBody>
        </p:sp>
        <p:sp>
          <p:nvSpPr>
            <p:cNvPr id="90320" name="TextBox 101"/>
            <p:cNvSpPr txBox="1">
              <a:spLocks noChangeArrowheads="1"/>
            </p:cNvSpPr>
            <p:nvPr/>
          </p:nvSpPr>
          <p:spPr bwMode="auto">
            <a:xfrm rot="-1147638">
              <a:off x="1039365" y="4126433"/>
              <a:ext cx="308051" cy="393878"/>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90321" name="TextBox 102"/>
            <p:cNvSpPr txBox="1">
              <a:spLocks noChangeArrowheads="1"/>
            </p:cNvSpPr>
            <p:nvPr/>
          </p:nvSpPr>
          <p:spPr bwMode="auto">
            <a:xfrm rot="-1464583">
              <a:off x="1039365" y="2840789"/>
              <a:ext cx="308051" cy="393878"/>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90322" name="TextBox 103"/>
            <p:cNvSpPr txBox="1">
              <a:spLocks noChangeArrowheads="1"/>
            </p:cNvSpPr>
            <p:nvPr/>
          </p:nvSpPr>
          <p:spPr bwMode="auto">
            <a:xfrm rot="-1376256">
              <a:off x="2432930" y="4898842"/>
              <a:ext cx="427034" cy="393878"/>
            </a:xfrm>
            <a:prstGeom prst="rect">
              <a:avLst/>
            </a:prstGeom>
            <a:noFill/>
            <a:ln w="9525">
              <a:noFill/>
              <a:miter lim="800000"/>
              <a:headEnd/>
              <a:tailEnd/>
            </a:ln>
          </p:spPr>
          <p:txBody>
            <a:bodyPr wrap="none">
              <a:spAutoFit/>
            </a:bodyPr>
            <a:lstStyle/>
            <a:p>
              <a:r>
                <a:rPr lang="en-US" sz="1800" baseline="0"/>
                <a:t>18</a:t>
              </a:r>
              <a:endParaRPr lang="ru-RU" sz="1800" baseline="0"/>
            </a:p>
          </p:txBody>
        </p:sp>
        <p:sp>
          <p:nvSpPr>
            <p:cNvPr id="90323" name="TextBox 104"/>
            <p:cNvSpPr txBox="1">
              <a:spLocks noChangeArrowheads="1"/>
            </p:cNvSpPr>
            <p:nvPr/>
          </p:nvSpPr>
          <p:spPr bwMode="auto">
            <a:xfrm rot="-1376256">
              <a:off x="2576361" y="2255941"/>
              <a:ext cx="427034" cy="393877"/>
            </a:xfrm>
            <a:prstGeom prst="rect">
              <a:avLst/>
            </a:prstGeom>
            <a:noFill/>
            <a:ln w="9525">
              <a:noFill/>
              <a:miter lim="800000"/>
              <a:headEnd/>
              <a:tailEnd/>
            </a:ln>
          </p:spPr>
          <p:txBody>
            <a:bodyPr wrap="none">
              <a:spAutoFit/>
            </a:bodyPr>
            <a:lstStyle/>
            <a:p>
              <a:r>
                <a:rPr lang="en-US" sz="1800" baseline="0"/>
                <a:t>15</a:t>
              </a:r>
              <a:endParaRPr lang="ru-RU" sz="1800" baseline="0"/>
            </a:p>
          </p:txBody>
        </p:sp>
        <p:sp>
          <p:nvSpPr>
            <p:cNvPr id="90324" name="TextBox 105"/>
            <p:cNvSpPr txBox="1">
              <a:spLocks noChangeArrowheads="1"/>
            </p:cNvSpPr>
            <p:nvPr/>
          </p:nvSpPr>
          <p:spPr bwMode="auto">
            <a:xfrm rot="-1376256">
              <a:off x="2504645" y="3613199"/>
              <a:ext cx="427034" cy="393877"/>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90325" name="TextBox 106"/>
            <p:cNvSpPr txBox="1">
              <a:spLocks noChangeArrowheads="1"/>
            </p:cNvSpPr>
            <p:nvPr/>
          </p:nvSpPr>
          <p:spPr bwMode="auto">
            <a:xfrm rot="1595530">
              <a:off x="2542133" y="1788744"/>
              <a:ext cx="308051" cy="393877"/>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90326" name="TextBox 107"/>
            <p:cNvSpPr txBox="1">
              <a:spLocks noChangeArrowheads="1"/>
            </p:cNvSpPr>
            <p:nvPr/>
          </p:nvSpPr>
          <p:spPr bwMode="auto">
            <a:xfrm rot="1595530">
              <a:off x="2553542" y="4360032"/>
              <a:ext cx="427034" cy="393877"/>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90327" name="TextBox 108"/>
            <p:cNvSpPr txBox="1">
              <a:spLocks noChangeArrowheads="1"/>
            </p:cNvSpPr>
            <p:nvPr/>
          </p:nvSpPr>
          <p:spPr bwMode="auto">
            <a:xfrm rot="1595530">
              <a:off x="2612219" y="3074388"/>
              <a:ext cx="308051" cy="393877"/>
            </a:xfrm>
            <a:prstGeom prst="rect">
              <a:avLst/>
            </a:prstGeom>
            <a:noFill/>
            <a:ln w="9525">
              <a:noFill/>
              <a:miter lim="800000"/>
              <a:headEnd/>
              <a:tailEnd/>
            </a:ln>
          </p:spPr>
          <p:txBody>
            <a:bodyPr wrap="none">
              <a:spAutoFit/>
            </a:bodyPr>
            <a:lstStyle/>
            <a:p>
              <a:r>
                <a:rPr lang="en-US" sz="1800" baseline="0"/>
                <a:t>6</a:t>
              </a:r>
              <a:endParaRPr lang="ru-RU" sz="1800" baseline="0"/>
            </a:p>
          </p:txBody>
        </p:sp>
      </p:grpSp>
      <p:grpSp>
        <p:nvGrpSpPr>
          <p:cNvPr id="90235" name="Группа 343"/>
          <p:cNvGrpSpPr>
            <a:grpSpLocks/>
          </p:cNvGrpSpPr>
          <p:nvPr/>
        </p:nvGrpSpPr>
        <p:grpSpPr bwMode="auto">
          <a:xfrm>
            <a:off x="4240213" y="500063"/>
            <a:ext cx="4748212" cy="5956300"/>
            <a:chOff x="4239950" y="500042"/>
            <a:chExt cx="4749158" cy="5382143"/>
          </a:xfrm>
        </p:grpSpPr>
        <p:sp>
          <p:nvSpPr>
            <p:cNvPr id="114" name="Овал 113"/>
            <p:cNvSpPr/>
            <p:nvPr/>
          </p:nvSpPr>
          <p:spPr>
            <a:xfrm>
              <a:off x="4239950" y="2760772"/>
              <a:ext cx="416008" cy="42890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66" name="Object 54"/>
            <p:cNvGraphicFramePr>
              <a:graphicFrameLocks noChangeAspect="1"/>
            </p:cNvGraphicFramePr>
            <p:nvPr/>
          </p:nvGraphicFramePr>
          <p:xfrm>
            <a:off x="4286248" y="2786058"/>
            <a:ext cx="324004" cy="388831"/>
          </p:xfrm>
          <a:graphic>
            <a:graphicData uri="http://schemas.openxmlformats.org/presentationml/2006/ole">
              <p:oleObj spid="_x0000_s90166" name="Equation" r:id="rId12" imgW="152280" imgH="177480" progId="">
                <p:embed/>
              </p:oleObj>
            </a:graphicData>
          </a:graphic>
        </p:graphicFrame>
        <p:sp>
          <p:nvSpPr>
            <p:cNvPr id="205" name="Овал 204"/>
            <p:cNvSpPr/>
            <p:nvPr/>
          </p:nvSpPr>
          <p:spPr>
            <a:xfrm>
              <a:off x="8573100" y="2694786"/>
              <a:ext cx="416008" cy="42890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68" name="Object 56"/>
            <p:cNvGraphicFramePr>
              <a:graphicFrameLocks noChangeAspect="1"/>
            </p:cNvGraphicFramePr>
            <p:nvPr/>
          </p:nvGraphicFramePr>
          <p:xfrm>
            <a:off x="8643966" y="2759376"/>
            <a:ext cx="296862" cy="388938"/>
          </p:xfrm>
          <a:graphic>
            <a:graphicData uri="http://schemas.openxmlformats.org/presentationml/2006/ole">
              <p:oleObj spid="_x0000_s90168" name="Equation" r:id="rId13" imgW="139680" imgH="177480" progId="">
                <p:embed/>
              </p:oleObj>
            </a:graphicData>
          </a:graphic>
        </p:graphicFrame>
        <p:sp>
          <p:nvSpPr>
            <p:cNvPr id="239" name="Овал 238"/>
            <p:cNvSpPr/>
            <p:nvPr/>
          </p:nvSpPr>
          <p:spPr>
            <a:xfrm>
              <a:off x="5273618" y="1608889"/>
              <a:ext cx="416008" cy="43034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40" name="Овал 239"/>
            <p:cNvSpPr/>
            <p:nvPr/>
          </p:nvSpPr>
          <p:spPr>
            <a:xfrm>
              <a:off x="5260915" y="561724"/>
              <a:ext cx="414421" cy="43034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41" name="Овал 240"/>
            <p:cNvSpPr/>
            <p:nvPr/>
          </p:nvSpPr>
          <p:spPr>
            <a:xfrm>
              <a:off x="5273618" y="2747861"/>
              <a:ext cx="416008" cy="43177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42" name="Овал 241"/>
            <p:cNvSpPr/>
            <p:nvPr/>
          </p:nvSpPr>
          <p:spPr>
            <a:xfrm>
              <a:off x="5273618" y="3856709"/>
              <a:ext cx="416008" cy="43034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73" name="Object 61"/>
            <p:cNvGraphicFramePr>
              <a:graphicFrameLocks noChangeAspect="1"/>
            </p:cNvGraphicFramePr>
            <p:nvPr/>
          </p:nvGraphicFramePr>
          <p:xfrm>
            <a:off x="5320342" y="500042"/>
            <a:ext cx="296391" cy="503875"/>
          </p:xfrm>
          <a:graphic>
            <a:graphicData uri="http://schemas.openxmlformats.org/presentationml/2006/ole">
              <p:oleObj spid="_x0000_s90173" name="Equation" r:id="rId14" imgW="139680" imgH="228600" progId="">
                <p:embed/>
              </p:oleObj>
            </a:graphicData>
          </a:graphic>
        </p:graphicFrame>
        <p:graphicFrame>
          <p:nvGraphicFramePr>
            <p:cNvPr id="90174" name="Object 62"/>
            <p:cNvGraphicFramePr>
              <a:graphicFrameLocks noChangeAspect="1"/>
            </p:cNvGraphicFramePr>
            <p:nvPr/>
          </p:nvGraphicFramePr>
          <p:xfrm>
            <a:off x="5320342" y="2717083"/>
            <a:ext cx="322734" cy="503623"/>
          </p:xfrm>
          <a:graphic>
            <a:graphicData uri="http://schemas.openxmlformats.org/presentationml/2006/ole">
              <p:oleObj spid="_x0000_s90174" name="Equation" r:id="rId15" imgW="152280" imgH="228600" progId="">
                <p:embed/>
              </p:oleObj>
            </a:graphicData>
          </a:graphic>
        </p:graphicFrame>
        <p:graphicFrame>
          <p:nvGraphicFramePr>
            <p:cNvPr id="90175" name="Object 63"/>
            <p:cNvGraphicFramePr>
              <a:graphicFrameLocks noChangeAspect="1"/>
            </p:cNvGraphicFramePr>
            <p:nvPr/>
          </p:nvGraphicFramePr>
          <p:xfrm>
            <a:off x="5320342" y="3825617"/>
            <a:ext cx="324052" cy="503623"/>
          </p:xfrm>
          <a:graphic>
            <a:graphicData uri="http://schemas.openxmlformats.org/presentationml/2006/ole">
              <p:oleObj spid="_x0000_s90175" name="Equation" r:id="rId16" imgW="152280" imgH="228600" progId="">
                <p:embed/>
              </p:oleObj>
            </a:graphicData>
          </a:graphic>
        </p:graphicFrame>
        <p:graphicFrame>
          <p:nvGraphicFramePr>
            <p:cNvPr id="90176" name="Object 64"/>
            <p:cNvGraphicFramePr>
              <a:graphicFrameLocks noChangeAspect="1"/>
            </p:cNvGraphicFramePr>
            <p:nvPr/>
          </p:nvGraphicFramePr>
          <p:xfrm>
            <a:off x="5320342" y="1546982"/>
            <a:ext cx="322734" cy="503623"/>
          </p:xfrm>
          <a:graphic>
            <a:graphicData uri="http://schemas.openxmlformats.org/presentationml/2006/ole">
              <p:oleObj spid="_x0000_s90176" name="Equation" r:id="rId17" imgW="152280" imgH="228600" progId="">
                <p:embed/>
              </p:oleObj>
            </a:graphicData>
          </a:graphic>
        </p:graphicFrame>
        <p:sp>
          <p:nvSpPr>
            <p:cNvPr id="90242" name="TextBox 246"/>
            <p:cNvSpPr txBox="1">
              <a:spLocks noChangeArrowheads="1"/>
            </p:cNvSpPr>
            <p:nvPr/>
          </p:nvSpPr>
          <p:spPr bwMode="auto">
            <a:xfrm>
              <a:off x="6268793" y="5353774"/>
              <a:ext cx="652743" cy="528411"/>
            </a:xfrm>
            <a:prstGeom prst="rect">
              <a:avLst/>
            </a:prstGeom>
            <a:noFill/>
            <a:ln w="9525">
              <a:noFill/>
              <a:miter lim="800000"/>
              <a:headEnd/>
              <a:tailEnd/>
            </a:ln>
          </p:spPr>
          <p:txBody>
            <a:bodyPr wrap="none">
              <a:spAutoFit/>
            </a:bodyPr>
            <a:lstStyle/>
            <a:p>
              <a:r>
                <a:rPr lang="ru-RU" sz="3200" baseline="0"/>
                <a:t>(б)</a:t>
              </a:r>
            </a:p>
          </p:txBody>
        </p:sp>
        <p:sp>
          <p:nvSpPr>
            <p:cNvPr id="248" name="Овал 247"/>
            <p:cNvSpPr/>
            <p:nvPr/>
          </p:nvSpPr>
          <p:spPr>
            <a:xfrm>
              <a:off x="6386678" y="3333126"/>
              <a:ext cx="416008" cy="37870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49" name="Овал 248"/>
            <p:cNvSpPr/>
            <p:nvPr/>
          </p:nvSpPr>
          <p:spPr>
            <a:xfrm>
              <a:off x="6386678" y="1106824"/>
              <a:ext cx="416008" cy="37870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50" name="Овал 249"/>
            <p:cNvSpPr/>
            <p:nvPr/>
          </p:nvSpPr>
          <p:spPr>
            <a:xfrm>
              <a:off x="6386678" y="4441974"/>
              <a:ext cx="416008" cy="37726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51" name="Овал 250"/>
            <p:cNvSpPr/>
            <p:nvPr/>
          </p:nvSpPr>
          <p:spPr>
            <a:xfrm>
              <a:off x="6386678" y="2285961"/>
              <a:ext cx="416008" cy="37870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52" name="Овал 251"/>
            <p:cNvSpPr/>
            <p:nvPr/>
          </p:nvSpPr>
          <p:spPr>
            <a:xfrm>
              <a:off x="5214869" y="4842192"/>
              <a:ext cx="414420" cy="43034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83" name="Object 71"/>
            <p:cNvGraphicFramePr>
              <a:graphicFrameLocks noChangeAspect="1"/>
            </p:cNvGraphicFramePr>
            <p:nvPr/>
          </p:nvGraphicFramePr>
          <p:xfrm>
            <a:off x="5261064" y="4810972"/>
            <a:ext cx="324052" cy="503623"/>
          </p:xfrm>
          <a:graphic>
            <a:graphicData uri="http://schemas.openxmlformats.org/presentationml/2006/ole">
              <p:oleObj spid="_x0000_s90183" name="Equation" r:id="rId18" imgW="152280" imgH="228600" progId="">
                <p:embed/>
              </p:oleObj>
            </a:graphicData>
          </a:graphic>
        </p:graphicFrame>
        <p:cxnSp>
          <p:nvCxnSpPr>
            <p:cNvPr id="254" name="Прямая со стрелкой 253"/>
            <p:cNvCxnSpPr>
              <a:stCxn id="240" idx="6"/>
              <a:endCxn id="249" idx="1"/>
            </p:cNvCxnSpPr>
            <p:nvPr/>
          </p:nvCxnSpPr>
          <p:spPr>
            <a:xfrm>
              <a:off x="5675336" y="776895"/>
              <a:ext cx="773266" cy="38587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5" name="Прямая со стрелкой 254"/>
            <p:cNvCxnSpPr>
              <a:endCxn id="251" idx="1"/>
            </p:cNvCxnSpPr>
            <p:nvPr/>
          </p:nvCxnSpPr>
          <p:spPr>
            <a:xfrm>
              <a:off x="5616586" y="1977549"/>
              <a:ext cx="832016" cy="36435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6" name="Прямая со стрелкой 255"/>
            <p:cNvCxnSpPr>
              <a:stCxn id="241" idx="6"/>
              <a:endCxn id="248" idx="1"/>
            </p:cNvCxnSpPr>
            <p:nvPr/>
          </p:nvCxnSpPr>
          <p:spPr>
            <a:xfrm>
              <a:off x="5689626" y="2963032"/>
              <a:ext cx="758976" cy="4260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7" name="Прямая со стрелкой 256"/>
            <p:cNvCxnSpPr>
              <a:endCxn id="250" idx="2"/>
            </p:cNvCxnSpPr>
            <p:nvPr/>
          </p:nvCxnSpPr>
          <p:spPr>
            <a:xfrm>
              <a:off x="5616586" y="4256927"/>
              <a:ext cx="770091" cy="37439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8" name="Прямая со стрелкой 257"/>
            <p:cNvCxnSpPr>
              <a:endCxn id="251" idx="2"/>
            </p:cNvCxnSpPr>
            <p:nvPr/>
          </p:nvCxnSpPr>
          <p:spPr>
            <a:xfrm flipV="1">
              <a:off x="5616586" y="2475311"/>
              <a:ext cx="770091" cy="3041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9" name="Прямая со стрелкой 258"/>
            <p:cNvCxnSpPr/>
            <p:nvPr/>
          </p:nvCxnSpPr>
          <p:spPr>
            <a:xfrm flipV="1">
              <a:off x="5557838" y="1300478"/>
              <a:ext cx="828840" cy="3041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0" name="Прямая со стрелкой 259"/>
            <p:cNvCxnSpPr/>
            <p:nvPr/>
          </p:nvCxnSpPr>
          <p:spPr>
            <a:xfrm flipV="1">
              <a:off x="5557838" y="3579855"/>
              <a:ext cx="828840" cy="30267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1" name="Прямая со стрелкой 260"/>
            <p:cNvCxnSpPr/>
            <p:nvPr/>
          </p:nvCxnSpPr>
          <p:spPr>
            <a:xfrm flipV="1">
              <a:off x="5616586" y="4748951"/>
              <a:ext cx="830428" cy="3041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2" name="Прямая со стрелкой 261"/>
            <p:cNvCxnSpPr>
              <a:stCxn id="249" idx="6"/>
            </p:cNvCxnSpPr>
            <p:nvPr/>
          </p:nvCxnSpPr>
          <p:spPr>
            <a:xfrm>
              <a:off x="6802685" y="1296174"/>
              <a:ext cx="887589" cy="5465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3" name="Прямая со стрелкой 262"/>
            <p:cNvCxnSpPr>
              <a:endCxn id="267" idx="2"/>
            </p:cNvCxnSpPr>
            <p:nvPr/>
          </p:nvCxnSpPr>
          <p:spPr>
            <a:xfrm>
              <a:off x="6801097" y="3628627"/>
              <a:ext cx="782794" cy="430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4" name="Прямая со стрелкой 263"/>
            <p:cNvCxnSpPr>
              <a:endCxn id="265" idx="2"/>
            </p:cNvCxnSpPr>
            <p:nvPr/>
          </p:nvCxnSpPr>
          <p:spPr>
            <a:xfrm>
              <a:off x="6801097" y="2519780"/>
              <a:ext cx="782794" cy="4002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5" name="Овал 264"/>
            <p:cNvSpPr/>
            <p:nvPr/>
          </p:nvSpPr>
          <p:spPr>
            <a:xfrm>
              <a:off x="7583891" y="2704827"/>
              <a:ext cx="416008" cy="43177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66" name="Овал 265"/>
            <p:cNvSpPr/>
            <p:nvPr/>
          </p:nvSpPr>
          <p:spPr>
            <a:xfrm>
              <a:off x="7571189" y="1781026"/>
              <a:ext cx="414420" cy="43177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67" name="Овал 266"/>
            <p:cNvSpPr/>
            <p:nvPr/>
          </p:nvSpPr>
          <p:spPr>
            <a:xfrm>
              <a:off x="7583891" y="3843798"/>
              <a:ext cx="416008" cy="43177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90198" name="Object 86"/>
            <p:cNvGraphicFramePr>
              <a:graphicFrameLocks noChangeAspect="1"/>
            </p:cNvGraphicFramePr>
            <p:nvPr/>
          </p:nvGraphicFramePr>
          <p:xfrm>
            <a:off x="7657006" y="1719417"/>
            <a:ext cx="243697" cy="503623"/>
          </p:xfrm>
          <a:graphic>
            <a:graphicData uri="http://schemas.openxmlformats.org/presentationml/2006/ole">
              <p:oleObj spid="_x0000_s90198" name="Equation" r:id="rId19" imgW="114120" imgH="228600" progId="">
                <p:embed/>
              </p:oleObj>
            </a:graphicData>
          </a:graphic>
        </p:graphicFrame>
        <p:graphicFrame>
          <p:nvGraphicFramePr>
            <p:cNvPr id="90199" name="Object 87"/>
            <p:cNvGraphicFramePr>
              <a:graphicFrameLocks noChangeAspect="1"/>
            </p:cNvGraphicFramePr>
            <p:nvPr/>
          </p:nvGraphicFramePr>
          <p:xfrm>
            <a:off x="7657006" y="3813283"/>
            <a:ext cx="268726" cy="503623"/>
          </p:xfrm>
          <a:graphic>
            <a:graphicData uri="http://schemas.openxmlformats.org/presentationml/2006/ole">
              <p:oleObj spid="_x0000_s90199" name="Equation" r:id="rId20" imgW="126720" imgH="228600" progId="">
                <p:embed/>
              </p:oleObj>
            </a:graphicData>
          </a:graphic>
        </p:graphicFrame>
        <p:graphicFrame>
          <p:nvGraphicFramePr>
            <p:cNvPr id="90200" name="Object 88"/>
            <p:cNvGraphicFramePr>
              <a:graphicFrameLocks noChangeAspect="1"/>
            </p:cNvGraphicFramePr>
            <p:nvPr/>
          </p:nvGraphicFramePr>
          <p:xfrm>
            <a:off x="7643834" y="2643182"/>
            <a:ext cx="295071" cy="503623"/>
          </p:xfrm>
          <a:graphic>
            <a:graphicData uri="http://schemas.openxmlformats.org/presentationml/2006/ole">
              <p:oleObj spid="_x0000_s90200" name="Equation" r:id="rId21" imgW="139680" imgH="228600" progId="">
                <p:embed/>
              </p:oleObj>
            </a:graphicData>
          </a:graphic>
        </p:graphicFrame>
        <p:cxnSp>
          <p:nvCxnSpPr>
            <p:cNvPr id="271" name="Прямая со стрелкой 270"/>
            <p:cNvCxnSpPr>
              <a:endCxn id="267" idx="3"/>
            </p:cNvCxnSpPr>
            <p:nvPr/>
          </p:nvCxnSpPr>
          <p:spPr>
            <a:xfrm flipV="1">
              <a:off x="6802685" y="4212458"/>
              <a:ext cx="843130" cy="3471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2" name="Прямая со стрелкой 271"/>
            <p:cNvCxnSpPr/>
            <p:nvPr/>
          </p:nvCxnSpPr>
          <p:spPr>
            <a:xfrm flipV="1">
              <a:off x="6802685" y="3086397"/>
              <a:ext cx="889177" cy="3657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3" name="Прямая со стрелкой 272"/>
            <p:cNvCxnSpPr>
              <a:endCxn id="266" idx="2"/>
            </p:cNvCxnSpPr>
            <p:nvPr/>
          </p:nvCxnSpPr>
          <p:spPr>
            <a:xfrm flipV="1">
              <a:off x="6740760" y="1996197"/>
              <a:ext cx="830428" cy="39591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0265" name="TextBox 273"/>
            <p:cNvSpPr txBox="1">
              <a:spLocks noChangeArrowheads="1"/>
            </p:cNvSpPr>
            <p:nvPr/>
          </p:nvSpPr>
          <p:spPr bwMode="auto">
            <a:xfrm rot="1322294">
              <a:off x="5853846" y="931135"/>
              <a:ext cx="347434" cy="31839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90266" name="TextBox 274"/>
            <p:cNvSpPr txBox="1">
              <a:spLocks noChangeArrowheads="1"/>
            </p:cNvSpPr>
            <p:nvPr/>
          </p:nvSpPr>
          <p:spPr bwMode="auto">
            <a:xfrm rot="1322294">
              <a:off x="5887921" y="2157331"/>
              <a:ext cx="250334" cy="31839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90267" name="TextBox 275"/>
            <p:cNvSpPr txBox="1">
              <a:spLocks noChangeArrowheads="1"/>
            </p:cNvSpPr>
            <p:nvPr/>
          </p:nvSpPr>
          <p:spPr bwMode="auto">
            <a:xfrm rot="1713427">
              <a:off x="5898649" y="3204273"/>
              <a:ext cx="347434" cy="31839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90268" name="TextBox 276"/>
            <p:cNvSpPr txBox="1">
              <a:spLocks noChangeArrowheads="1"/>
            </p:cNvSpPr>
            <p:nvPr/>
          </p:nvSpPr>
          <p:spPr bwMode="auto">
            <a:xfrm rot="1322294">
              <a:off x="5780093" y="4435967"/>
              <a:ext cx="347434" cy="31839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90269" name="TextBox 277"/>
            <p:cNvSpPr txBox="1">
              <a:spLocks noChangeArrowheads="1"/>
            </p:cNvSpPr>
            <p:nvPr/>
          </p:nvSpPr>
          <p:spPr bwMode="auto">
            <a:xfrm rot="-1147638">
              <a:off x="5661536" y="1233560"/>
              <a:ext cx="347434" cy="31839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90270" name="TextBox 278"/>
            <p:cNvSpPr txBox="1">
              <a:spLocks noChangeArrowheads="1"/>
            </p:cNvSpPr>
            <p:nvPr/>
          </p:nvSpPr>
          <p:spPr bwMode="auto">
            <a:xfrm rot="-1448279">
              <a:off x="5705902" y="4676565"/>
              <a:ext cx="250334" cy="318391"/>
            </a:xfrm>
            <a:prstGeom prst="rect">
              <a:avLst/>
            </a:prstGeom>
            <a:noFill/>
            <a:ln w="9525">
              <a:noFill/>
              <a:miter lim="800000"/>
              <a:headEnd/>
              <a:tailEnd/>
            </a:ln>
          </p:spPr>
          <p:txBody>
            <a:bodyPr wrap="none">
              <a:spAutoFit/>
            </a:bodyPr>
            <a:lstStyle/>
            <a:p>
              <a:r>
                <a:rPr lang="en-US" sz="1800" baseline="0"/>
                <a:t>2</a:t>
              </a:r>
              <a:endParaRPr lang="ru-RU" sz="1800" baseline="0"/>
            </a:p>
          </p:txBody>
        </p:sp>
        <p:sp>
          <p:nvSpPr>
            <p:cNvPr id="90271" name="TextBox 279"/>
            <p:cNvSpPr txBox="1">
              <a:spLocks noChangeArrowheads="1"/>
            </p:cNvSpPr>
            <p:nvPr/>
          </p:nvSpPr>
          <p:spPr bwMode="auto">
            <a:xfrm rot="-1147638">
              <a:off x="5705902" y="3506455"/>
              <a:ext cx="250334" cy="31839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90272" name="TextBox 280"/>
            <p:cNvSpPr txBox="1">
              <a:spLocks noChangeArrowheads="1"/>
            </p:cNvSpPr>
            <p:nvPr/>
          </p:nvSpPr>
          <p:spPr bwMode="auto">
            <a:xfrm rot="-1464583">
              <a:off x="5705902" y="2397932"/>
              <a:ext cx="250334" cy="31839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90273" name="TextBox 281"/>
            <p:cNvSpPr txBox="1">
              <a:spLocks noChangeArrowheads="1"/>
            </p:cNvSpPr>
            <p:nvPr/>
          </p:nvSpPr>
          <p:spPr bwMode="auto">
            <a:xfrm rot="-1376256">
              <a:off x="6862847" y="4171632"/>
              <a:ext cx="347434" cy="318391"/>
            </a:xfrm>
            <a:prstGeom prst="rect">
              <a:avLst/>
            </a:prstGeom>
            <a:noFill/>
            <a:ln w="9525">
              <a:noFill/>
              <a:miter lim="800000"/>
              <a:headEnd/>
              <a:tailEnd/>
            </a:ln>
          </p:spPr>
          <p:txBody>
            <a:bodyPr wrap="none">
              <a:spAutoFit/>
            </a:bodyPr>
            <a:lstStyle/>
            <a:p>
              <a:r>
                <a:rPr lang="en-US" sz="1800" baseline="0"/>
                <a:t>18</a:t>
              </a:r>
              <a:endParaRPr lang="ru-RU" sz="1800" baseline="0"/>
            </a:p>
          </p:txBody>
        </p:sp>
        <p:sp>
          <p:nvSpPr>
            <p:cNvPr id="90274" name="TextBox 282"/>
            <p:cNvSpPr txBox="1">
              <a:spLocks noChangeArrowheads="1"/>
            </p:cNvSpPr>
            <p:nvPr/>
          </p:nvSpPr>
          <p:spPr bwMode="auto">
            <a:xfrm rot="-1376256">
              <a:off x="6981403" y="1892997"/>
              <a:ext cx="347434" cy="318391"/>
            </a:xfrm>
            <a:prstGeom prst="rect">
              <a:avLst/>
            </a:prstGeom>
            <a:noFill/>
            <a:ln w="9525">
              <a:noFill/>
              <a:miter lim="800000"/>
              <a:headEnd/>
              <a:tailEnd/>
            </a:ln>
          </p:spPr>
          <p:txBody>
            <a:bodyPr wrap="none">
              <a:spAutoFit/>
            </a:bodyPr>
            <a:lstStyle/>
            <a:p>
              <a:r>
                <a:rPr lang="en-US" sz="1800" baseline="0"/>
                <a:t>15</a:t>
              </a:r>
              <a:endParaRPr lang="ru-RU" sz="1800" baseline="0"/>
            </a:p>
          </p:txBody>
        </p:sp>
        <p:sp>
          <p:nvSpPr>
            <p:cNvPr id="90275" name="TextBox 283"/>
            <p:cNvSpPr txBox="1">
              <a:spLocks noChangeArrowheads="1"/>
            </p:cNvSpPr>
            <p:nvPr/>
          </p:nvSpPr>
          <p:spPr bwMode="auto">
            <a:xfrm rot="-1376256">
              <a:off x="6922124" y="3063107"/>
              <a:ext cx="347434" cy="31839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90276" name="TextBox 284"/>
            <p:cNvSpPr txBox="1">
              <a:spLocks noChangeArrowheads="1"/>
            </p:cNvSpPr>
            <p:nvPr/>
          </p:nvSpPr>
          <p:spPr bwMode="auto">
            <a:xfrm rot="1595530">
              <a:off x="6960341" y="1487760"/>
              <a:ext cx="250334" cy="318391"/>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90277" name="TextBox 285"/>
            <p:cNvSpPr txBox="1">
              <a:spLocks noChangeArrowheads="1"/>
            </p:cNvSpPr>
            <p:nvPr/>
          </p:nvSpPr>
          <p:spPr bwMode="auto">
            <a:xfrm rot="1595530">
              <a:off x="6971068" y="3704810"/>
              <a:ext cx="347434" cy="31839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90278" name="TextBox 286"/>
            <p:cNvSpPr txBox="1">
              <a:spLocks noChangeArrowheads="1"/>
            </p:cNvSpPr>
            <p:nvPr/>
          </p:nvSpPr>
          <p:spPr bwMode="auto">
            <a:xfrm rot="1595530">
              <a:off x="7004909" y="2712051"/>
              <a:ext cx="250334" cy="318391"/>
            </a:xfrm>
            <a:prstGeom prst="rect">
              <a:avLst/>
            </a:prstGeom>
            <a:noFill/>
            <a:ln w="9525">
              <a:noFill/>
              <a:miter lim="800000"/>
              <a:headEnd/>
              <a:tailEnd/>
            </a:ln>
          </p:spPr>
          <p:txBody>
            <a:bodyPr wrap="none">
              <a:spAutoFit/>
            </a:bodyPr>
            <a:lstStyle/>
            <a:p>
              <a:r>
                <a:rPr lang="en-US" sz="1800" baseline="0"/>
                <a:t>6</a:t>
              </a:r>
              <a:endParaRPr lang="ru-RU" sz="1800" baseline="0"/>
            </a:p>
          </p:txBody>
        </p:sp>
        <p:cxnSp>
          <p:nvCxnSpPr>
            <p:cNvPr id="309" name="Прямая со стрелкой 308"/>
            <p:cNvCxnSpPr>
              <a:stCxn id="114" idx="6"/>
              <a:endCxn id="241" idx="2"/>
            </p:cNvCxnSpPr>
            <p:nvPr/>
          </p:nvCxnSpPr>
          <p:spPr>
            <a:xfrm flipV="1">
              <a:off x="4655958" y="2963032"/>
              <a:ext cx="617660" cy="114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1" name="Прямая со стрелкой 310"/>
            <p:cNvCxnSpPr/>
            <p:nvPr/>
          </p:nvCxnSpPr>
          <p:spPr>
            <a:xfrm flipV="1">
              <a:off x="8001486" y="2928604"/>
              <a:ext cx="617661" cy="114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3" name="Прямая со стрелкой 312"/>
            <p:cNvCxnSpPr>
              <a:stCxn id="114" idx="0"/>
              <a:endCxn id="240" idx="2"/>
            </p:cNvCxnSpPr>
            <p:nvPr/>
          </p:nvCxnSpPr>
          <p:spPr>
            <a:xfrm rot="5400000" flipH="1" flipV="1">
              <a:off x="3862496" y="1362353"/>
              <a:ext cx="1983877" cy="8129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5" name="Прямая со стрелкой 314"/>
            <p:cNvCxnSpPr>
              <a:stCxn id="114" idx="4"/>
              <a:endCxn id="252" idx="2"/>
            </p:cNvCxnSpPr>
            <p:nvPr/>
          </p:nvCxnSpPr>
          <p:spPr>
            <a:xfrm rot="16200000" flipH="1">
              <a:off x="3897569" y="3740063"/>
              <a:ext cx="1867684" cy="7669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9" name="Прямая со стрелкой 318"/>
            <p:cNvCxnSpPr/>
            <p:nvPr/>
          </p:nvCxnSpPr>
          <p:spPr>
            <a:xfrm rot="5400000" flipH="1" flipV="1">
              <a:off x="4464293" y="1964564"/>
              <a:ext cx="929539" cy="71451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1" name="Прямая со стрелкой 320"/>
            <p:cNvCxnSpPr>
              <a:endCxn id="242" idx="2"/>
            </p:cNvCxnSpPr>
            <p:nvPr/>
          </p:nvCxnSpPr>
          <p:spPr>
            <a:xfrm rot="16200000" flipH="1">
              <a:off x="4458658" y="3256920"/>
              <a:ext cx="928105" cy="70181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3" name="Прямая со стрелкой 322"/>
            <p:cNvCxnSpPr>
              <a:endCxn id="205" idx="4"/>
            </p:cNvCxnSpPr>
            <p:nvPr/>
          </p:nvCxnSpPr>
          <p:spPr>
            <a:xfrm rot="5400000" flipH="1" flipV="1">
              <a:off x="7930934" y="3181543"/>
              <a:ext cx="908022" cy="79232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5" name="Прямая со стрелкой 324"/>
            <p:cNvCxnSpPr>
              <a:stCxn id="266" idx="6"/>
              <a:endCxn id="205" idx="0"/>
            </p:cNvCxnSpPr>
            <p:nvPr/>
          </p:nvCxnSpPr>
          <p:spPr>
            <a:xfrm>
              <a:off x="7985608" y="1996197"/>
              <a:ext cx="795496" cy="69858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90226" name="Object 114"/>
            <p:cNvGraphicFramePr>
              <a:graphicFrameLocks noChangeAspect="1"/>
            </p:cNvGraphicFramePr>
            <p:nvPr/>
          </p:nvGraphicFramePr>
          <p:xfrm>
            <a:off x="4500562" y="1643050"/>
            <a:ext cx="371484" cy="250038"/>
          </p:xfrm>
          <a:graphic>
            <a:graphicData uri="http://schemas.openxmlformats.org/presentationml/2006/ole">
              <p:oleObj spid="_x0000_s90226" name="Equation" r:id="rId22" imgW="152280" imgH="126720" progId="">
                <p:embed/>
              </p:oleObj>
            </a:graphicData>
          </a:graphic>
        </p:graphicFrame>
        <p:graphicFrame>
          <p:nvGraphicFramePr>
            <p:cNvPr id="90227" name="Object 115"/>
            <p:cNvGraphicFramePr>
              <a:graphicFrameLocks noChangeAspect="1"/>
            </p:cNvGraphicFramePr>
            <p:nvPr/>
          </p:nvGraphicFramePr>
          <p:xfrm>
            <a:off x="8358214" y="2071678"/>
            <a:ext cx="371475" cy="249237"/>
          </p:xfrm>
          <a:graphic>
            <a:graphicData uri="http://schemas.openxmlformats.org/presentationml/2006/ole">
              <p:oleObj spid="_x0000_s90227" name="Equation" r:id="rId23" imgW="152280" imgH="126720" progId="">
                <p:embed/>
              </p:oleObj>
            </a:graphicData>
          </a:graphic>
        </p:graphicFrame>
        <p:graphicFrame>
          <p:nvGraphicFramePr>
            <p:cNvPr id="90228" name="Object 116"/>
            <p:cNvGraphicFramePr>
              <a:graphicFrameLocks noChangeAspect="1"/>
            </p:cNvGraphicFramePr>
            <p:nvPr/>
          </p:nvGraphicFramePr>
          <p:xfrm>
            <a:off x="4786314" y="2786058"/>
            <a:ext cx="371475" cy="249237"/>
          </p:xfrm>
          <a:graphic>
            <a:graphicData uri="http://schemas.openxmlformats.org/presentationml/2006/ole">
              <p:oleObj spid="_x0000_s90228" name="Equation" r:id="rId24" imgW="152280" imgH="126720" progId="">
                <p:embed/>
              </p:oleObj>
            </a:graphicData>
          </a:graphic>
        </p:graphicFrame>
        <p:graphicFrame>
          <p:nvGraphicFramePr>
            <p:cNvPr id="90229" name="Object 117"/>
            <p:cNvGraphicFramePr>
              <a:graphicFrameLocks noChangeAspect="1"/>
            </p:cNvGraphicFramePr>
            <p:nvPr/>
          </p:nvGraphicFramePr>
          <p:xfrm>
            <a:off x="4929190" y="3429000"/>
            <a:ext cx="371475" cy="249237"/>
          </p:xfrm>
          <a:graphic>
            <a:graphicData uri="http://schemas.openxmlformats.org/presentationml/2006/ole">
              <p:oleObj spid="_x0000_s90229" name="Equation" r:id="rId25" imgW="152280" imgH="126720" progId="">
                <p:embed/>
              </p:oleObj>
            </a:graphicData>
          </a:graphic>
        </p:graphicFrame>
        <p:graphicFrame>
          <p:nvGraphicFramePr>
            <p:cNvPr id="90230" name="Object 118"/>
            <p:cNvGraphicFramePr>
              <a:graphicFrameLocks noChangeAspect="1"/>
            </p:cNvGraphicFramePr>
            <p:nvPr/>
          </p:nvGraphicFramePr>
          <p:xfrm>
            <a:off x="4500562" y="4143380"/>
            <a:ext cx="371475" cy="249237"/>
          </p:xfrm>
          <a:graphic>
            <a:graphicData uri="http://schemas.openxmlformats.org/presentationml/2006/ole">
              <p:oleObj spid="_x0000_s90230" name="Equation" r:id="rId26" imgW="152280" imgH="126720" progId="">
                <p:embed/>
              </p:oleObj>
            </a:graphicData>
          </a:graphic>
        </p:graphicFrame>
        <p:graphicFrame>
          <p:nvGraphicFramePr>
            <p:cNvPr id="90231" name="Object 119"/>
            <p:cNvGraphicFramePr>
              <a:graphicFrameLocks noChangeAspect="1"/>
            </p:cNvGraphicFramePr>
            <p:nvPr/>
          </p:nvGraphicFramePr>
          <p:xfrm>
            <a:off x="8215338" y="3429000"/>
            <a:ext cx="371475" cy="249237"/>
          </p:xfrm>
          <a:graphic>
            <a:graphicData uri="http://schemas.openxmlformats.org/presentationml/2006/ole">
              <p:oleObj spid="_x0000_s90231" name="Equation" r:id="rId27" imgW="152280" imgH="126720" progId="">
                <p:embed/>
              </p:oleObj>
            </a:graphicData>
          </a:graphic>
        </p:graphicFrame>
        <p:graphicFrame>
          <p:nvGraphicFramePr>
            <p:cNvPr id="90232" name="Object 120"/>
            <p:cNvGraphicFramePr>
              <a:graphicFrameLocks noChangeAspect="1"/>
            </p:cNvGraphicFramePr>
            <p:nvPr/>
          </p:nvGraphicFramePr>
          <p:xfrm>
            <a:off x="4929190" y="2214554"/>
            <a:ext cx="371475" cy="249237"/>
          </p:xfrm>
          <a:graphic>
            <a:graphicData uri="http://schemas.openxmlformats.org/presentationml/2006/ole">
              <p:oleObj spid="_x0000_s90232" name="Equation" r:id="rId28" imgW="152280" imgH="126720" progId="">
                <p:embed/>
              </p:oleObj>
            </a:graphicData>
          </a:graphic>
        </p:graphicFrame>
        <p:graphicFrame>
          <p:nvGraphicFramePr>
            <p:cNvPr id="90233" name="Object 121"/>
            <p:cNvGraphicFramePr>
              <a:graphicFrameLocks noChangeAspect="1"/>
            </p:cNvGraphicFramePr>
            <p:nvPr/>
          </p:nvGraphicFramePr>
          <p:xfrm>
            <a:off x="8072462" y="2714620"/>
            <a:ext cx="371475" cy="249237"/>
          </p:xfrm>
          <a:graphic>
            <a:graphicData uri="http://schemas.openxmlformats.org/presentationml/2006/ole">
              <p:oleObj spid="_x0000_s90233" name="Equation" r:id="rId29" imgW="152280" imgH="126720"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0234"/>
                                        </p:tgtEl>
                                        <p:attrNameLst>
                                          <p:attrName>style.visibility</p:attrName>
                                        </p:attrNameLst>
                                      </p:cBhvr>
                                      <p:to>
                                        <p:strVal val="visible"/>
                                      </p:to>
                                    </p:set>
                                    <p:anim calcmode="lin" valueType="num">
                                      <p:cBhvr additive="base">
                                        <p:cTn id="7" dur="500" fill="hold"/>
                                        <p:tgtEl>
                                          <p:spTgt spid="90234"/>
                                        </p:tgtEl>
                                        <p:attrNameLst>
                                          <p:attrName>ppt_x</p:attrName>
                                        </p:attrNameLst>
                                      </p:cBhvr>
                                      <p:tavLst>
                                        <p:tav tm="0">
                                          <p:val>
                                            <p:strVal val="#ppt_x"/>
                                          </p:val>
                                        </p:tav>
                                        <p:tav tm="100000">
                                          <p:val>
                                            <p:strVal val="#ppt_x"/>
                                          </p:val>
                                        </p:tav>
                                      </p:tavLst>
                                    </p:anim>
                                    <p:anim calcmode="lin" valueType="num">
                                      <p:cBhvr additive="base">
                                        <p:cTn id="8" dur="500" fill="hold"/>
                                        <p:tgtEl>
                                          <p:spTgt spid="902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0235"/>
                                        </p:tgtEl>
                                        <p:attrNameLst>
                                          <p:attrName>style.visibility</p:attrName>
                                        </p:attrNameLst>
                                      </p:cBhvr>
                                      <p:to>
                                        <p:strVal val="visible"/>
                                      </p:to>
                                    </p:set>
                                    <p:anim calcmode="lin" valueType="num">
                                      <p:cBhvr additive="base">
                                        <p:cTn id="13" dur="500" fill="hold"/>
                                        <p:tgtEl>
                                          <p:spTgt spid="90235"/>
                                        </p:tgtEl>
                                        <p:attrNameLst>
                                          <p:attrName>ppt_x</p:attrName>
                                        </p:attrNameLst>
                                      </p:cBhvr>
                                      <p:tavLst>
                                        <p:tav tm="0">
                                          <p:val>
                                            <p:strVal val="#ppt_x"/>
                                          </p:val>
                                        </p:tav>
                                        <p:tav tm="100000">
                                          <p:val>
                                            <p:strVal val="#ppt_x"/>
                                          </p:val>
                                        </p:tav>
                                      </p:tavLst>
                                    </p:anim>
                                    <p:anim calcmode="lin" valueType="num">
                                      <p:cBhvr additive="base">
                                        <p:cTn id="14" dur="500" fill="hold"/>
                                        <p:tgtEl>
                                          <p:spTgt spid="902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p:cNvSpPr>
          <p:nvPr>
            <p:ph type="title"/>
          </p:nvPr>
        </p:nvSpPr>
        <p:spPr>
          <a:xfrm>
            <a:off x="457200" y="274638"/>
            <a:ext cx="8229600" cy="561975"/>
          </a:xfrm>
        </p:spPr>
        <p:txBody>
          <a:bodyPr/>
          <a:lstStyle/>
          <a:p>
            <a:pPr algn="l"/>
            <a:r>
              <a:rPr lang="ru-RU" sz="2800" b="1" smtClean="0"/>
              <a:t>Обозначения</a:t>
            </a:r>
          </a:p>
        </p:txBody>
      </p:sp>
      <p:sp>
        <p:nvSpPr>
          <p:cNvPr id="100354" name="Rectangle 3"/>
          <p:cNvSpPr>
            <a:spLocks noGrp="1"/>
          </p:cNvSpPr>
          <p:nvPr>
            <p:ph type="body" idx="1"/>
          </p:nvPr>
        </p:nvSpPr>
        <p:spPr>
          <a:xfrm>
            <a:off x="250825" y="981075"/>
            <a:ext cx="8447088" cy="4525963"/>
          </a:xfrm>
        </p:spPr>
        <p:txBody>
          <a:bodyPr/>
          <a:lstStyle/>
          <a:p>
            <a:pPr>
              <a:lnSpc>
                <a:spcPct val="80000"/>
              </a:lnSpc>
              <a:buFont typeface="Arial" charset="0"/>
              <a:buNone/>
            </a:pPr>
            <a:r>
              <a:rPr lang="ru-RU" sz="2400" smtClean="0"/>
              <a:t>Будем использовать следующее соглашение: если в выражении на месте вершины стоит множество вершин, то имеется в виду сумма по всем элементам этого множества </a:t>
            </a:r>
            <a:r>
              <a:rPr lang="ru-RU" sz="2400" i="1" smtClean="0"/>
              <a:t>(неявное суммирование</a:t>
            </a:r>
            <a:r>
              <a:rPr lang="ru-RU" sz="2400" smtClean="0"/>
              <a:t>). </a:t>
            </a:r>
          </a:p>
          <a:p>
            <a:pPr>
              <a:lnSpc>
                <a:spcPct val="80000"/>
              </a:lnSpc>
              <a:buFont typeface="Arial" charset="0"/>
              <a:buNone/>
            </a:pPr>
            <a:r>
              <a:rPr lang="ru-RU" sz="2400" smtClean="0"/>
              <a:t>	Это относится и к случаю нескольких переменных. Например, если </a:t>
            </a:r>
            <a:r>
              <a:rPr lang="en-US" sz="2400" i="1" smtClean="0"/>
              <a:t>X </a:t>
            </a:r>
            <a:r>
              <a:rPr lang="ru-RU" sz="2400" smtClean="0"/>
              <a:t>и </a:t>
            </a:r>
            <a:r>
              <a:rPr lang="en-US" sz="2400" i="1" smtClean="0"/>
              <a:t>Y </a:t>
            </a:r>
            <a:r>
              <a:rPr lang="ru-RU" sz="2400" smtClean="0"/>
              <a:t>— множества вершин, то</a:t>
            </a:r>
          </a:p>
          <a:p>
            <a:pPr>
              <a:lnSpc>
                <a:spcPct val="80000"/>
              </a:lnSpc>
              <a:buFont typeface="Arial" charset="0"/>
              <a:buNone/>
            </a:pPr>
            <a:r>
              <a:rPr lang="ru-RU" sz="2000" smtClean="0"/>
              <a:t>			</a:t>
            </a:r>
            <a:r>
              <a:rPr lang="en-US" sz="2800" i="1" smtClean="0"/>
              <a:t>f</a:t>
            </a:r>
            <a:r>
              <a:rPr lang="ru-RU" sz="2800" smtClean="0"/>
              <a:t>(</a:t>
            </a:r>
            <a:r>
              <a:rPr lang="en-US" sz="2800" i="1" smtClean="0"/>
              <a:t>X,Y</a:t>
            </a:r>
            <a:r>
              <a:rPr lang="ru-RU" sz="2800" smtClean="0"/>
              <a:t>)</a:t>
            </a:r>
            <a:r>
              <a:rPr lang="en-US" sz="2800" i="1" smtClean="0"/>
              <a:t> =</a:t>
            </a:r>
            <a:r>
              <a:rPr lang="ru-RU" sz="2800" i="1" smtClean="0"/>
              <a:t> </a:t>
            </a:r>
            <a:r>
              <a:rPr lang="en-US" sz="2800" smtClean="0"/>
              <a:t>∑</a:t>
            </a:r>
            <a:r>
              <a:rPr lang="en-US" sz="2800" i="1" baseline="-25000" smtClean="0"/>
              <a:t>x</a:t>
            </a:r>
            <a:r>
              <a:rPr lang="en-US" sz="2800" baseline="-25000" smtClean="0">
                <a:sym typeface="Symbol" pitchFamily="18" charset="2"/>
              </a:rPr>
              <a:t>X </a:t>
            </a:r>
            <a:r>
              <a:rPr lang="en-US" sz="2800" smtClean="0"/>
              <a:t>∑</a:t>
            </a:r>
            <a:r>
              <a:rPr lang="en-US" sz="2800" i="1" baseline="-25000" smtClean="0"/>
              <a:t>y</a:t>
            </a:r>
            <a:r>
              <a:rPr lang="en-US" sz="2800" baseline="-25000" smtClean="0">
                <a:sym typeface="Symbol" pitchFamily="18" charset="2"/>
              </a:rPr>
              <a:t>Y</a:t>
            </a:r>
            <a:r>
              <a:rPr lang="ru-RU" sz="2800" smtClean="0"/>
              <a:t> </a:t>
            </a:r>
            <a:r>
              <a:rPr lang="en-US" sz="2800" i="1" smtClean="0"/>
              <a:t>f</a:t>
            </a:r>
            <a:r>
              <a:rPr lang="ru-RU" sz="2800" smtClean="0"/>
              <a:t>(</a:t>
            </a:r>
            <a:r>
              <a:rPr lang="en-US" sz="2800" i="1" smtClean="0"/>
              <a:t>x</a:t>
            </a:r>
            <a:r>
              <a:rPr lang="ru-RU" sz="2800" i="1" smtClean="0"/>
              <a:t>,</a:t>
            </a:r>
            <a:r>
              <a:rPr lang="en-US" sz="2800" i="1" smtClean="0"/>
              <a:t>y</a:t>
            </a:r>
            <a:r>
              <a:rPr lang="ru-RU" sz="2800" smtClean="0"/>
              <a:t>)</a:t>
            </a:r>
            <a:endParaRPr lang="en-US" sz="2800" smtClean="0"/>
          </a:p>
          <a:p>
            <a:pPr>
              <a:lnSpc>
                <a:spcPct val="80000"/>
              </a:lnSpc>
              <a:buFont typeface="Arial" charset="0"/>
              <a:buNone/>
            </a:pPr>
            <a:endParaRPr lang="ru-RU" sz="2800" smtClean="0"/>
          </a:p>
          <a:p>
            <a:pPr>
              <a:lnSpc>
                <a:spcPct val="80000"/>
              </a:lnSpc>
              <a:buFont typeface="Arial" charset="0"/>
              <a:buNone/>
            </a:pPr>
            <a:r>
              <a:rPr lang="ru-RU" sz="2400" smtClean="0"/>
              <a:t>В этих обозначениях закон сохранения потока запишется как </a:t>
            </a:r>
            <a:r>
              <a:rPr lang="en-US" sz="2400" i="1" smtClean="0"/>
              <a:t>f</a:t>
            </a:r>
            <a:r>
              <a:rPr lang="ru-RU" sz="2400" smtClean="0"/>
              <a:t>(</a:t>
            </a:r>
            <a:r>
              <a:rPr lang="en-US" sz="2400" i="1" smtClean="0"/>
              <a:t>u</a:t>
            </a:r>
            <a:r>
              <a:rPr lang="ru-RU" sz="2400" i="1" smtClean="0"/>
              <a:t>,</a:t>
            </a:r>
            <a:r>
              <a:rPr lang="en-US" sz="2400" i="1" smtClean="0"/>
              <a:t>V</a:t>
            </a:r>
            <a:r>
              <a:rPr lang="ru-RU" sz="2400" smtClean="0"/>
              <a:t>) = 0 для всех </a:t>
            </a:r>
            <a:r>
              <a:rPr lang="ru-RU" sz="2400" i="1" smtClean="0"/>
              <a:t>и </a:t>
            </a:r>
            <a:r>
              <a:rPr lang="en-US" sz="2800" smtClean="0">
                <a:sym typeface="Symbol" pitchFamily="18" charset="2"/>
              </a:rPr>
              <a:t></a:t>
            </a:r>
            <a:r>
              <a:rPr lang="ru-RU" sz="2400" smtClean="0"/>
              <a:t> </a:t>
            </a:r>
            <a:r>
              <a:rPr lang="en-US" sz="2400" i="1" smtClean="0"/>
              <a:t>V</a:t>
            </a:r>
            <a:r>
              <a:rPr lang="ru-RU" sz="2400" i="1" smtClean="0"/>
              <a:t> </a:t>
            </a:r>
            <a:r>
              <a:rPr lang="en-US" sz="2400" i="1" smtClean="0"/>
              <a:t>–</a:t>
            </a:r>
            <a:r>
              <a:rPr lang="ru-RU" sz="2400" i="1" smtClean="0"/>
              <a:t> </a:t>
            </a:r>
            <a:r>
              <a:rPr lang="ru-RU" sz="2400" smtClean="0"/>
              <a:t>{</a:t>
            </a:r>
            <a:r>
              <a:rPr lang="en-US" sz="2400" i="1" smtClean="0"/>
              <a:t>s</a:t>
            </a:r>
            <a:r>
              <a:rPr lang="ru-RU" sz="2400" i="1" smtClean="0"/>
              <a:t>,</a:t>
            </a:r>
            <a:r>
              <a:rPr lang="en-US" sz="2400" i="1" smtClean="0"/>
              <a:t>t</a:t>
            </a:r>
            <a:r>
              <a:rPr lang="ru-RU" sz="2400" smtClean="0"/>
              <a:t>}</a:t>
            </a:r>
            <a:r>
              <a:rPr lang="ru-RU" sz="2400" i="1" smtClean="0"/>
              <a:t>. </a:t>
            </a:r>
          </a:p>
          <a:p>
            <a:pPr>
              <a:lnSpc>
                <a:spcPct val="80000"/>
              </a:lnSpc>
              <a:buFont typeface="Arial" charset="0"/>
              <a:buNone/>
            </a:pPr>
            <a:endParaRPr lang="ru-RU" sz="2400" smtClean="0"/>
          </a:p>
          <a:p>
            <a:pPr>
              <a:lnSpc>
                <a:spcPct val="80000"/>
              </a:lnSpc>
              <a:buFont typeface="Arial" charset="0"/>
              <a:buNone/>
            </a:pPr>
            <a:r>
              <a:rPr lang="ru-RU" sz="2400" smtClean="0"/>
              <a:t>Кроме того, в неявных суммах мы опускаем фигурные скобки</a:t>
            </a:r>
            <a:r>
              <a:rPr lang="ru-RU" sz="2400" i="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354">
                                            <p:txEl>
                                              <p:pRg st="0" end="0"/>
                                            </p:txEl>
                                          </p:spTgt>
                                        </p:tgtEl>
                                        <p:attrNameLst>
                                          <p:attrName>style.visibility</p:attrName>
                                        </p:attrNameLst>
                                      </p:cBhvr>
                                      <p:to>
                                        <p:strVal val="visible"/>
                                      </p:to>
                                    </p:set>
                                    <p:anim calcmode="lin" valueType="num">
                                      <p:cBhvr additive="base">
                                        <p:cTn id="7" dur="500" fill="hold"/>
                                        <p:tgtEl>
                                          <p:spTgt spid="1003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35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0354">
                                            <p:txEl>
                                              <p:pRg st="1" end="1"/>
                                            </p:txEl>
                                          </p:spTgt>
                                        </p:tgtEl>
                                        <p:attrNameLst>
                                          <p:attrName>style.visibility</p:attrName>
                                        </p:attrNameLst>
                                      </p:cBhvr>
                                      <p:to>
                                        <p:strVal val="visible"/>
                                      </p:to>
                                    </p:set>
                                    <p:anim calcmode="lin" valueType="num">
                                      <p:cBhvr additive="base">
                                        <p:cTn id="11" dur="500" fill="hold"/>
                                        <p:tgtEl>
                                          <p:spTgt spid="10035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035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0354">
                                            <p:txEl>
                                              <p:pRg st="2" end="2"/>
                                            </p:txEl>
                                          </p:spTgt>
                                        </p:tgtEl>
                                        <p:attrNameLst>
                                          <p:attrName>style.visibility</p:attrName>
                                        </p:attrNameLst>
                                      </p:cBhvr>
                                      <p:to>
                                        <p:strVal val="visible"/>
                                      </p:to>
                                    </p:set>
                                    <p:anim calcmode="lin" valueType="num">
                                      <p:cBhvr additive="base">
                                        <p:cTn id="15" dur="500" fill="hold"/>
                                        <p:tgtEl>
                                          <p:spTgt spid="10035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035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0354">
                                            <p:txEl>
                                              <p:pRg st="4" end="4"/>
                                            </p:txEl>
                                          </p:spTgt>
                                        </p:tgtEl>
                                        <p:attrNameLst>
                                          <p:attrName>style.visibility</p:attrName>
                                        </p:attrNameLst>
                                      </p:cBhvr>
                                      <p:to>
                                        <p:strVal val="visible"/>
                                      </p:to>
                                    </p:set>
                                    <p:anim calcmode="lin" valueType="num">
                                      <p:cBhvr additive="base">
                                        <p:cTn id="21" dur="500" fill="hold"/>
                                        <p:tgtEl>
                                          <p:spTgt spid="10035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035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0354">
                                            <p:txEl>
                                              <p:pRg st="6" end="6"/>
                                            </p:txEl>
                                          </p:spTgt>
                                        </p:tgtEl>
                                        <p:attrNameLst>
                                          <p:attrName>style.visibility</p:attrName>
                                        </p:attrNameLst>
                                      </p:cBhvr>
                                      <p:to>
                                        <p:strVal val="visible"/>
                                      </p:to>
                                    </p:set>
                                    <p:anim calcmode="lin" valueType="num">
                                      <p:cBhvr additive="base">
                                        <p:cTn id="27" dur="500" fill="hold"/>
                                        <p:tgtEl>
                                          <p:spTgt spid="100354">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035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p:cNvSpPr>
          <p:nvPr>
            <p:ph type="title"/>
          </p:nvPr>
        </p:nvSpPr>
        <p:spPr>
          <a:xfrm>
            <a:off x="457200" y="274638"/>
            <a:ext cx="8229600" cy="633412"/>
          </a:xfrm>
        </p:spPr>
        <p:txBody>
          <a:bodyPr/>
          <a:lstStyle/>
          <a:p>
            <a:pPr algn="l"/>
            <a:r>
              <a:rPr lang="ru-RU" sz="3200" b="1" smtClean="0"/>
              <a:t>Лемма</a:t>
            </a:r>
            <a:r>
              <a:rPr lang="en-US" sz="3200" b="1" smtClean="0"/>
              <a:t> 1</a:t>
            </a:r>
            <a:endParaRPr lang="ru-RU" sz="3200" b="1" smtClean="0"/>
          </a:p>
        </p:txBody>
      </p:sp>
      <p:sp>
        <p:nvSpPr>
          <p:cNvPr id="102402" name="Rectangle 3"/>
          <p:cNvSpPr>
            <a:spLocks noGrp="1"/>
          </p:cNvSpPr>
          <p:nvPr>
            <p:ph type="body" idx="1"/>
          </p:nvPr>
        </p:nvSpPr>
        <p:spPr>
          <a:xfrm>
            <a:off x="395288" y="981075"/>
            <a:ext cx="8229600" cy="4824413"/>
          </a:xfrm>
        </p:spPr>
        <p:txBody>
          <a:bodyPr/>
          <a:lstStyle/>
          <a:p>
            <a:pPr>
              <a:lnSpc>
                <a:spcPct val="80000"/>
              </a:lnSpc>
              <a:buFont typeface="Arial" charset="0"/>
              <a:buNone/>
            </a:pPr>
            <a:r>
              <a:rPr lang="ru-RU" sz="2400" smtClean="0"/>
              <a:t>Пусть </a:t>
            </a:r>
            <a:r>
              <a:rPr lang="en-US" sz="2400" i="1" smtClean="0"/>
              <a:t>f</a:t>
            </a:r>
            <a:r>
              <a:rPr lang="ru-RU" sz="2400" smtClean="0"/>
              <a:t> — поток в сети </a:t>
            </a:r>
            <a:r>
              <a:rPr lang="en-US" sz="2400" i="1" smtClean="0"/>
              <a:t>G </a:t>
            </a:r>
            <a:r>
              <a:rPr lang="ru-RU" sz="2400" smtClean="0"/>
              <a:t>= </a:t>
            </a:r>
            <a:r>
              <a:rPr lang="ru-RU" sz="2400" i="1" smtClean="0"/>
              <a:t>(</a:t>
            </a:r>
            <a:r>
              <a:rPr lang="en-US" sz="2400" i="1" smtClean="0"/>
              <a:t>V</a:t>
            </a:r>
            <a:r>
              <a:rPr lang="ru-RU" sz="2400" i="1" smtClean="0"/>
              <a:t>,</a:t>
            </a:r>
            <a:r>
              <a:rPr lang="en-US" sz="2400" i="1" smtClean="0"/>
              <a:t>E</a:t>
            </a:r>
            <a:r>
              <a:rPr lang="ru-RU" sz="2400" i="1" smtClean="0"/>
              <a:t>). </a:t>
            </a:r>
            <a:endParaRPr lang="en-US" sz="2400" i="1" smtClean="0"/>
          </a:p>
          <a:p>
            <a:pPr>
              <a:lnSpc>
                <a:spcPct val="80000"/>
              </a:lnSpc>
              <a:buFont typeface="Arial" charset="0"/>
              <a:buNone/>
            </a:pPr>
            <a:endParaRPr lang="en-US" sz="2400" smtClean="0"/>
          </a:p>
          <a:p>
            <a:pPr>
              <a:lnSpc>
                <a:spcPct val="80000"/>
              </a:lnSpc>
              <a:buFont typeface="Arial" charset="0"/>
              <a:buNone/>
            </a:pPr>
            <a:r>
              <a:rPr lang="ru-RU" sz="2400" smtClean="0"/>
              <a:t>Тогда для любого </a:t>
            </a:r>
            <a:r>
              <a:rPr lang="en-US" sz="2400" i="1" smtClean="0"/>
              <a:t>X </a:t>
            </a:r>
            <a:r>
              <a:rPr lang="ru-RU" sz="2400" smtClean="0">
                <a:sym typeface="Symbol" pitchFamily="18" charset="2"/>
              </a:rPr>
              <a:t></a:t>
            </a:r>
            <a:r>
              <a:rPr lang="ru-RU" sz="2400" smtClean="0"/>
              <a:t> </a:t>
            </a:r>
            <a:r>
              <a:rPr lang="en-US" sz="2400" i="1" smtClean="0"/>
              <a:t>V </a:t>
            </a:r>
            <a:r>
              <a:rPr lang="ru-RU" sz="2400" smtClean="0"/>
              <a:t>выполнено</a:t>
            </a:r>
            <a:r>
              <a:rPr lang="en-US" sz="2400" smtClean="0"/>
              <a:t> </a:t>
            </a:r>
          </a:p>
          <a:p>
            <a:pPr>
              <a:lnSpc>
                <a:spcPct val="80000"/>
              </a:lnSpc>
              <a:buFont typeface="Arial" charset="0"/>
              <a:buNone/>
            </a:pPr>
            <a:r>
              <a:rPr lang="en-US" sz="2400" i="1" smtClean="0"/>
              <a:t>		f</a:t>
            </a:r>
            <a:r>
              <a:rPr lang="ru-RU" sz="2400" smtClean="0"/>
              <a:t>(</a:t>
            </a:r>
            <a:r>
              <a:rPr lang="en-US" sz="2400" i="1" smtClean="0"/>
              <a:t>X,X</a:t>
            </a:r>
            <a:r>
              <a:rPr lang="ru-RU" sz="2400" smtClean="0"/>
              <a:t>)</a:t>
            </a:r>
            <a:r>
              <a:rPr lang="en-US" sz="2400" i="1" smtClean="0"/>
              <a:t> = </a:t>
            </a:r>
            <a:r>
              <a:rPr lang="en-US" sz="2400" smtClean="0"/>
              <a:t>0.</a:t>
            </a:r>
          </a:p>
          <a:p>
            <a:pPr>
              <a:lnSpc>
                <a:spcPct val="80000"/>
              </a:lnSpc>
              <a:buFont typeface="Arial" charset="0"/>
              <a:buNone/>
            </a:pPr>
            <a:endParaRPr lang="en-US" sz="2400" smtClean="0"/>
          </a:p>
          <a:p>
            <a:pPr>
              <a:lnSpc>
                <a:spcPct val="80000"/>
              </a:lnSpc>
              <a:buFont typeface="Arial" charset="0"/>
              <a:buNone/>
            </a:pPr>
            <a:r>
              <a:rPr lang="ru-RU" sz="2400" smtClean="0"/>
              <a:t>Для любых </a:t>
            </a:r>
            <a:r>
              <a:rPr lang="en-US" sz="2400" i="1" smtClean="0"/>
              <a:t>X</a:t>
            </a:r>
            <a:r>
              <a:rPr lang="ru-RU" sz="2400" i="1" smtClean="0"/>
              <a:t>, </a:t>
            </a:r>
            <a:r>
              <a:rPr lang="en-US" sz="2400" i="1" smtClean="0"/>
              <a:t>Y </a:t>
            </a:r>
            <a:r>
              <a:rPr lang="ru-RU" sz="2400" smtClean="0">
                <a:sym typeface="Symbol" pitchFamily="18" charset="2"/>
              </a:rPr>
              <a:t></a:t>
            </a:r>
            <a:r>
              <a:rPr lang="ru-RU" sz="2400" smtClean="0"/>
              <a:t> </a:t>
            </a:r>
            <a:r>
              <a:rPr lang="en-US" sz="2400" i="1" smtClean="0"/>
              <a:t>V </a:t>
            </a:r>
            <a:r>
              <a:rPr lang="ru-RU" sz="2400" smtClean="0"/>
              <a:t>выполнено</a:t>
            </a:r>
            <a:endParaRPr lang="en-US" sz="2400" smtClean="0"/>
          </a:p>
          <a:p>
            <a:pPr>
              <a:lnSpc>
                <a:spcPct val="80000"/>
              </a:lnSpc>
              <a:buFont typeface="Arial" charset="0"/>
              <a:buNone/>
            </a:pPr>
            <a:r>
              <a:rPr lang="en-US" sz="2400" i="1" smtClean="0"/>
              <a:t>		f</a:t>
            </a:r>
            <a:r>
              <a:rPr lang="ru-RU" sz="2400" smtClean="0"/>
              <a:t>(</a:t>
            </a:r>
            <a:r>
              <a:rPr lang="en-US" sz="2400" i="1" smtClean="0"/>
              <a:t>X,Y</a:t>
            </a:r>
            <a:r>
              <a:rPr lang="ru-RU" sz="2400" smtClean="0"/>
              <a:t>)</a:t>
            </a:r>
            <a:r>
              <a:rPr lang="en-US" sz="2400" smtClean="0"/>
              <a:t> </a:t>
            </a:r>
            <a:r>
              <a:rPr lang="en-US" sz="2400" i="1" smtClean="0"/>
              <a:t>= – f</a:t>
            </a:r>
            <a:r>
              <a:rPr lang="ru-RU" sz="2400" smtClean="0"/>
              <a:t>(</a:t>
            </a:r>
            <a:r>
              <a:rPr lang="en-US" sz="2400" i="1" smtClean="0"/>
              <a:t>Y,X</a:t>
            </a:r>
            <a:r>
              <a:rPr lang="ru-RU" sz="2400" smtClean="0"/>
              <a:t>)</a:t>
            </a:r>
            <a:r>
              <a:rPr lang="en-US" sz="2400" i="1" smtClean="0"/>
              <a:t>.</a:t>
            </a:r>
          </a:p>
          <a:p>
            <a:pPr>
              <a:lnSpc>
                <a:spcPct val="80000"/>
              </a:lnSpc>
              <a:buFont typeface="Arial" charset="0"/>
              <a:buNone/>
            </a:pPr>
            <a:endParaRPr lang="en-US" sz="2400" smtClean="0"/>
          </a:p>
          <a:p>
            <a:pPr>
              <a:lnSpc>
                <a:spcPct val="80000"/>
              </a:lnSpc>
              <a:buFont typeface="Arial" charset="0"/>
              <a:buNone/>
            </a:pPr>
            <a:r>
              <a:rPr lang="ru-RU" sz="2400" smtClean="0"/>
              <a:t>Для любых</a:t>
            </a:r>
            <a:r>
              <a:rPr lang="ru-RU" sz="2400" i="1" smtClean="0"/>
              <a:t> </a:t>
            </a:r>
            <a:r>
              <a:rPr lang="en-US" sz="2400" i="1" smtClean="0"/>
              <a:t>X</a:t>
            </a:r>
            <a:r>
              <a:rPr lang="ru-RU" sz="2400" i="1" smtClean="0"/>
              <a:t>, </a:t>
            </a:r>
            <a:r>
              <a:rPr lang="en-US" sz="2400" i="1" smtClean="0"/>
              <a:t>Y</a:t>
            </a:r>
            <a:r>
              <a:rPr lang="ru-RU" sz="2400" i="1" smtClean="0"/>
              <a:t>, </a:t>
            </a:r>
            <a:r>
              <a:rPr lang="en-US" sz="2400" i="1" smtClean="0"/>
              <a:t>Z </a:t>
            </a:r>
            <a:r>
              <a:rPr lang="ru-RU" sz="2400" smtClean="0">
                <a:sym typeface="Symbol" pitchFamily="18" charset="2"/>
              </a:rPr>
              <a:t></a:t>
            </a:r>
            <a:r>
              <a:rPr lang="ru-RU" sz="2400" i="1" smtClean="0"/>
              <a:t> </a:t>
            </a:r>
            <a:r>
              <a:rPr lang="en-US" sz="2400" i="1" smtClean="0"/>
              <a:t>V </a:t>
            </a:r>
            <a:r>
              <a:rPr lang="ru-RU" sz="2400" smtClean="0"/>
              <a:t>из</a:t>
            </a:r>
            <a:r>
              <a:rPr lang="ru-RU" sz="2400" i="1" smtClean="0"/>
              <a:t> </a:t>
            </a:r>
            <a:r>
              <a:rPr lang="en-US" sz="2400" i="1" smtClean="0"/>
              <a:t>X </a:t>
            </a:r>
            <a:r>
              <a:rPr lang="ru-RU" sz="2400" i="1" smtClean="0"/>
              <a:t>∩</a:t>
            </a:r>
            <a:r>
              <a:rPr lang="ru-RU" sz="2400" smtClean="0"/>
              <a:t> </a:t>
            </a:r>
            <a:r>
              <a:rPr lang="en-US" sz="2400" i="1" smtClean="0"/>
              <a:t>Y</a:t>
            </a:r>
            <a:r>
              <a:rPr lang="ru-RU" sz="2400" i="1" smtClean="0"/>
              <a:t> = </a:t>
            </a:r>
            <a:r>
              <a:rPr lang="en-US" sz="2400" smtClean="0"/>
              <a:t>ø</a:t>
            </a:r>
            <a:r>
              <a:rPr lang="ru-RU" sz="2400" i="1" smtClean="0"/>
              <a:t> </a:t>
            </a:r>
            <a:r>
              <a:rPr lang="ru-RU" sz="2400" smtClean="0"/>
              <a:t>следует</a:t>
            </a:r>
            <a:endParaRPr lang="en-US" sz="2400" smtClean="0"/>
          </a:p>
          <a:p>
            <a:pPr>
              <a:lnSpc>
                <a:spcPct val="80000"/>
              </a:lnSpc>
              <a:buFont typeface="Arial" charset="0"/>
              <a:buNone/>
            </a:pPr>
            <a:r>
              <a:rPr lang="en-US" sz="2400" i="1" smtClean="0"/>
              <a:t>		f</a:t>
            </a:r>
            <a:r>
              <a:rPr lang="ru-RU" sz="2400" smtClean="0"/>
              <a:t>(</a:t>
            </a:r>
            <a:r>
              <a:rPr lang="en-US" sz="2400" i="1" smtClean="0"/>
              <a:t>XUY</a:t>
            </a:r>
            <a:r>
              <a:rPr lang="ru-RU" sz="2400" i="1" smtClean="0"/>
              <a:t>,</a:t>
            </a:r>
            <a:r>
              <a:rPr lang="en-US" sz="2400" i="1" smtClean="0"/>
              <a:t> Z</a:t>
            </a:r>
            <a:r>
              <a:rPr lang="ru-RU" sz="2400" smtClean="0"/>
              <a:t>)</a:t>
            </a:r>
            <a:r>
              <a:rPr lang="ru-RU" sz="2400" i="1" smtClean="0"/>
              <a:t> = </a:t>
            </a:r>
            <a:r>
              <a:rPr lang="en-US" sz="2400" i="1" smtClean="0"/>
              <a:t>f</a:t>
            </a:r>
            <a:r>
              <a:rPr lang="ru-RU" sz="2400" smtClean="0"/>
              <a:t>(</a:t>
            </a:r>
            <a:r>
              <a:rPr lang="en-US" sz="2400" i="1" smtClean="0"/>
              <a:t>X</a:t>
            </a:r>
            <a:r>
              <a:rPr lang="ru-RU" sz="2400" i="1" smtClean="0"/>
              <a:t>, </a:t>
            </a:r>
            <a:r>
              <a:rPr lang="en-US" sz="2400" i="1" smtClean="0"/>
              <a:t>Z</a:t>
            </a:r>
            <a:r>
              <a:rPr lang="ru-RU" sz="2400" smtClean="0"/>
              <a:t>)</a:t>
            </a:r>
            <a:r>
              <a:rPr lang="ru-RU" sz="2400" i="1" smtClean="0"/>
              <a:t> + </a:t>
            </a:r>
            <a:r>
              <a:rPr lang="en-US" sz="2400" i="1" smtClean="0"/>
              <a:t>f</a:t>
            </a:r>
            <a:r>
              <a:rPr lang="ru-RU" sz="2400" smtClean="0"/>
              <a:t>(</a:t>
            </a:r>
            <a:r>
              <a:rPr lang="ru-RU" sz="2400" i="1" smtClean="0"/>
              <a:t>У, </a:t>
            </a:r>
            <a:r>
              <a:rPr lang="en-US" sz="2400" i="1" smtClean="0"/>
              <a:t>Z</a:t>
            </a:r>
            <a:r>
              <a:rPr lang="ru-RU" sz="2400" smtClean="0"/>
              <a:t>)</a:t>
            </a:r>
            <a:r>
              <a:rPr lang="ru-RU" sz="2400" i="1" smtClean="0"/>
              <a:t> и</a:t>
            </a:r>
            <a:endParaRPr lang="en-US" sz="2400" i="1" smtClean="0"/>
          </a:p>
          <a:p>
            <a:pPr>
              <a:lnSpc>
                <a:spcPct val="80000"/>
              </a:lnSpc>
              <a:buFont typeface="Arial" charset="0"/>
              <a:buNone/>
            </a:pPr>
            <a:r>
              <a:rPr lang="en-US" sz="2400" i="1" smtClean="0"/>
              <a:t>		f</a:t>
            </a:r>
            <a:r>
              <a:rPr lang="en-US" sz="2400" smtClean="0"/>
              <a:t>(</a:t>
            </a:r>
            <a:r>
              <a:rPr lang="en-US" sz="2400" i="1" smtClean="0"/>
              <a:t>Z, XUY</a:t>
            </a:r>
            <a:r>
              <a:rPr lang="en-US" sz="2400" smtClean="0"/>
              <a:t>)</a:t>
            </a:r>
            <a:r>
              <a:rPr lang="en-US" sz="2400" i="1" smtClean="0"/>
              <a:t> = f(Z, X</a:t>
            </a:r>
            <a:r>
              <a:rPr lang="en-US" sz="2400" smtClean="0"/>
              <a:t>) </a:t>
            </a:r>
            <a:r>
              <a:rPr lang="en-US" sz="2400" i="1" smtClean="0"/>
              <a:t>+ f</a:t>
            </a:r>
            <a:r>
              <a:rPr lang="en-US" sz="2400" smtClean="0"/>
              <a:t>(</a:t>
            </a:r>
            <a:r>
              <a:rPr lang="en-US" sz="2400" i="1" smtClean="0"/>
              <a:t>Z,Y</a:t>
            </a:r>
            <a:r>
              <a:rPr lang="en-US" sz="2400" smtClean="0"/>
              <a:t>)</a:t>
            </a:r>
            <a:r>
              <a:rPr lang="en-US" sz="2400" i="1" smtClean="0"/>
              <a:t>.</a:t>
            </a:r>
            <a:endParaRPr lang="ru-RU" sz="24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02">
                                            <p:txEl>
                                              <p:pRg st="0" end="0"/>
                                            </p:txEl>
                                          </p:spTgt>
                                        </p:tgtEl>
                                        <p:attrNameLst>
                                          <p:attrName>style.visibility</p:attrName>
                                        </p:attrNameLst>
                                      </p:cBhvr>
                                      <p:to>
                                        <p:strVal val="visible"/>
                                      </p:to>
                                    </p:set>
                                    <p:anim calcmode="lin" valueType="num">
                                      <p:cBhvr additive="base">
                                        <p:cTn id="7" dur="500" fill="hold"/>
                                        <p:tgtEl>
                                          <p:spTgt spid="10240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402">
                                            <p:txEl>
                                              <p:pRg st="2" end="2"/>
                                            </p:txEl>
                                          </p:spTgt>
                                        </p:tgtEl>
                                        <p:attrNameLst>
                                          <p:attrName>style.visibility</p:attrName>
                                        </p:attrNameLst>
                                      </p:cBhvr>
                                      <p:to>
                                        <p:strVal val="visible"/>
                                      </p:to>
                                    </p:set>
                                    <p:anim calcmode="lin" valueType="num">
                                      <p:cBhvr additive="base">
                                        <p:cTn id="13" dur="500" fill="hold"/>
                                        <p:tgtEl>
                                          <p:spTgt spid="10240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0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2402">
                                            <p:txEl>
                                              <p:pRg st="3" end="3"/>
                                            </p:txEl>
                                          </p:spTgt>
                                        </p:tgtEl>
                                        <p:attrNameLst>
                                          <p:attrName>style.visibility</p:attrName>
                                        </p:attrNameLst>
                                      </p:cBhvr>
                                      <p:to>
                                        <p:strVal val="visible"/>
                                      </p:to>
                                    </p:set>
                                    <p:anim calcmode="lin" valueType="num">
                                      <p:cBhvr additive="base">
                                        <p:cTn id="17" dur="500" fill="hold"/>
                                        <p:tgtEl>
                                          <p:spTgt spid="10240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240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2402">
                                            <p:txEl>
                                              <p:pRg st="5" end="5"/>
                                            </p:txEl>
                                          </p:spTgt>
                                        </p:tgtEl>
                                        <p:attrNameLst>
                                          <p:attrName>style.visibility</p:attrName>
                                        </p:attrNameLst>
                                      </p:cBhvr>
                                      <p:to>
                                        <p:strVal val="visible"/>
                                      </p:to>
                                    </p:set>
                                    <p:anim calcmode="lin" valueType="num">
                                      <p:cBhvr additive="base">
                                        <p:cTn id="23" dur="500" fill="hold"/>
                                        <p:tgtEl>
                                          <p:spTgt spid="10240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2402">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2402">
                                            <p:txEl>
                                              <p:pRg st="6" end="6"/>
                                            </p:txEl>
                                          </p:spTgt>
                                        </p:tgtEl>
                                        <p:attrNameLst>
                                          <p:attrName>style.visibility</p:attrName>
                                        </p:attrNameLst>
                                      </p:cBhvr>
                                      <p:to>
                                        <p:strVal val="visible"/>
                                      </p:to>
                                    </p:set>
                                    <p:anim calcmode="lin" valueType="num">
                                      <p:cBhvr additive="base">
                                        <p:cTn id="27" dur="500" fill="hold"/>
                                        <p:tgtEl>
                                          <p:spTgt spid="102402">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240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2402">
                                            <p:txEl>
                                              <p:pRg st="8" end="8"/>
                                            </p:txEl>
                                          </p:spTgt>
                                        </p:tgtEl>
                                        <p:attrNameLst>
                                          <p:attrName>style.visibility</p:attrName>
                                        </p:attrNameLst>
                                      </p:cBhvr>
                                      <p:to>
                                        <p:strVal val="visible"/>
                                      </p:to>
                                    </p:set>
                                    <p:anim calcmode="lin" valueType="num">
                                      <p:cBhvr additive="base">
                                        <p:cTn id="33" dur="500" fill="hold"/>
                                        <p:tgtEl>
                                          <p:spTgt spid="102402">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2402">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2402">
                                            <p:txEl>
                                              <p:pRg st="9" end="9"/>
                                            </p:txEl>
                                          </p:spTgt>
                                        </p:tgtEl>
                                        <p:attrNameLst>
                                          <p:attrName>style.visibility</p:attrName>
                                        </p:attrNameLst>
                                      </p:cBhvr>
                                      <p:to>
                                        <p:strVal val="visible"/>
                                      </p:to>
                                    </p:set>
                                    <p:anim calcmode="lin" valueType="num">
                                      <p:cBhvr additive="base">
                                        <p:cTn id="37" dur="500" fill="hold"/>
                                        <p:tgtEl>
                                          <p:spTgt spid="102402">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2402">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02402">
                                            <p:txEl>
                                              <p:pRg st="10" end="10"/>
                                            </p:txEl>
                                          </p:spTgt>
                                        </p:tgtEl>
                                        <p:attrNameLst>
                                          <p:attrName>style.visibility</p:attrName>
                                        </p:attrNameLst>
                                      </p:cBhvr>
                                      <p:to>
                                        <p:strVal val="visible"/>
                                      </p:to>
                                    </p:set>
                                    <p:anim calcmode="lin" valueType="num">
                                      <p:cBhvr additive="base">
                                        <p:cTn id="41" dur="500" fill="hold"/>
                                        <p:tgtEl>
                                          <p:spTgt spid="102402">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240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39" name="Rectangle 2"/>
          <p:cNvSpPr>
            <a:spLocks noGrp="1"/>
          </p:cNvSpPr>
          <p:nvPr>
            <p:ph type="title"/>
          </p:nvPr>
        </p:nvSpPr>
        <p:spPr>
          <a:xfrm>
            <a:off x="323850" y="0"/>
            <a:ext cx="8229600" cy="633413"/>
          </a:xfrm>
        </p:spPr>
        <p:txBody>
          <a:bodyPr/>
          <a:lstStyle/>
          <a:p>
            <a:pPr algn="l"/>
            <a:r>
              <a:rPr lang="ru-RU" sz="2800" b="1" smtClean="0"/>
              <a:t>Остаточные сети</a:t>
            </a:r>
          </a:p>
        </p:txBody>
      </p:sp>
      <p:sp>
        <p:nvSpPr>
          <p:cNvPr id="38929" name="Rectangle 3"/>
          <p:cNvSpPr>
            <a:spLocks noGrp="1"/>
          </p:cNvSpPr>
          <p:nvPr>
            <p:ph type="body" idx="1"/>
          </p:nvPr>
        </p:nvSpPr>
        <p:spPr>
          <a:xfrm>
            <a:off x="0" y="620713"/>
            <a:ext cx="8893175" cy="5976937"/>
          </a:xfrm>
        </p:spPr>
        <p:txBody>
          <a:bodyPr/>
          <a:lstStyle/>
          <a:p>
            <a:pPr>
              <a:lnSpc>
                <a:spcPct val="80000"/>
              </a:lnSpc>
              <a:buFont typeface="Arial" charset="0"/>
              <a:buNone/>
            </a:pPr>
            <a:r>
              <a:rPr lang="ru-RU" sz="2400" smtClean="0"/>
              <a:t>Пусть дана сеть </a:t>
            </a:r>
            <a:r>
              <a:rPr lang="en-US" sz="2400" i="1" smtClean="0"/>
              <a:t>G </a:t>
            </a:r>
            <a:r>
              <a:rPr lang="ru-RU" sz="2400" smtClean="0"/>
              <a:t>= </a:t>
            </a:r>
            <a:r>
              <a:rPr lang="ru-RU" sz="2400" i="1" smtClean="0"/>
              <a:t>(</a:t>
            </a:r>
            <a:r>
              <a:rPr lang="en-US" sz="2400" i="1" smtClean="0"/>
              <a:t>V</a:t>
            </a:r>
            <a:r>
              <a:rPr lang="ru-RU" sz="2400" i="1" smtClean="0"/>
              <a:t>, Е) </a:t>
            </a:r>
            <a:r>
              <a:rPr lang="en-US" sz="2400" smtClean="0"/>
              <a:t> </a:t>
            </a:r>
            <a:r>
              <a:rPr lang="ru-RU" sz="2400" smtClean="0"/>
              <a:t>с истоком </a:t>
            </a:r>
            <a:r>
              <a:rPr lang="en-US" sz="2400" i="1" smtClean="0"/>
              <a:t>s </a:t>
            </a:r>
            <a:r>
              <a:rPr lang="ru-RU" sz="2400" smtClean="0"/>
              <a:t>и стоком </a:t>
            </a:r>
            <a:r>
              <a:rPr lang="en-US" sz="2400" i="1" smtClean="0"/>
              <a:t>t</a:t>
            </a:r>
            <a:r>
              <a:rPr lang="ru-RU" sz="2400" i="1" smtClean="0"/>
              <a:t>. </a:t>
            </a:r>
            <a:r>
              <a:rPr lang="ru-RU" sz="2400" smtClean="0"/>
              <a:t>Пусть </a:t>
            </a:r>
            <a:r>
              <a:rPr lang="en-US" sz="2400" i="1" smtClean="0"/>
              <a:t>f </a:t>
            </a:r>
            <a:r>
              <a:rPr lang="ru-RU" sz="2400" smtClean="0"/>
              <a:t>— поток в</a:t>
            </a:r>
            <a:endParaRPr lang="en-US" sz="2400" smtClean="0"/>
          </a:p>
          <a:p>
            <a:pPr>
              <a:lnSpc>
                <a:spcPct val="80000"/>
              </a:lnSpc>
              <a:buFont typeface="Arial" charset="0"/>
              <a:buNone/>
            </a:pPr>
            <a:r>
              <a:rPr lang="ru-RU" sz="2400" smtClean="0"/>
              <a:t>этой сети. Для любой пары вершин </a:t>
            </a:r>
            <a:r>
              <a:rPr lang="ru-RU" sz="2400" i="1" smtClean="0"/>
              <a:t>и </a:t>
            </a:r>
            <a:r>
              <a:rPr lang="ru-RU" sz="2400" smtClean="0"/>
              <a:t>и</a:t>
            </a:r>
            <a:r>
              <a:rPr lang="ru-RU" sz="2400" i="1" smtClean="0"/>
              <a:t> </a:t>
            </a:r>
            <a:r>
              <a:rPr lang="en-US" sz="2400" i="1" smtClean="0"/>
              <a:t>v</a:t>
            </a:r>
            <a:r>
              <a:rPr lang="ru-RU" sz="2400" i="1" smtClean="0"/>
              <a:t> </a:t>
            </a:r>
            <a:r>
              <a:rPr lang="ru-RU" sz="2400" smtClean="0"/>
              <a:t>определяется</a:t>
            </a:r>
            <a:r>
              <a:rPr lang="ru-RU" sz="2400" i="1" smtClean="0"/>
              <a:t> </a:t>
            </a:r>
            <a:r>
              <a:rPr lang="ru-RU" sz="2400" i="1" smtClean="0">
                <a:solidFill>
                  <a:schemeClr val="hlink"/>
                </a:solidFill>
              </a:rPr>
              <a:t>остаточная</a:t>
            </a:r>
            <a:r>
              <a:rPr lang="ru-RU" sz="2400" i="1" smtClean="0"/>
              <a:t> </a:t>
            </a:r>
            <a:r>
              <a:rPr lang="ru-RU" sz="2400" i="1" smtClean="0">
                <a:solidFill>
                  <a:schemeClr val="hlink"/>
                </a:solidFill>
              </a:rPr>
              <a:t>пропускная</a:t>
            </a:r>
            <a:r>
              <a:rPr lang="ru-RU" sz="2400" i="1" smtClean="0"/>
              <a:t> </a:t>
            </a:r>
            <a:r>
              <a:rPr lang="ru-RU" sz="2400" i="1" smtClean="0">
                <a:solidFill>
                  <a:schemeClr val="hlink"/>
                </a:solidFill>
              </a:rPr>
              <a:t>способность</a:t>
            </a:r>
            <a:r>
              <a:rPr lang="ru-RU" sz="2400" i="1" smtClean="0"/>
              <a:t> </a:t>
            </a:r>
            <a:r>
              <a:rPr lang="ru-RU" sz="2400" smtClean="0"/>
              <a:t> из </a:t>
            </a:r>
            <a:r>
              <a:rPr lang="ru-RU" sz="2400" i="1" smtClean="0"/>
              <a:t>и</a:t>
            </a:r>
            <a:r>
              <a:rPr lang="ru-RU" sz="2400" smtClean="0"/>
              <a:t> в </a:t>
            </a:r>
            <a:r>
              <a:rPr lang="en-US" sz="2400" i="1" smtClean="0"/>
              <a:t>v:</a:t>
            </a:r>
            <a:r>
              <a:rPr lang="ru-RU" sz="2400" smtClean="0"/>
              <a:t> </a:t>
            </a:r>
            <a:endParaRPr lang="en-US" sz="2400" smtClean="0"/>
          </a:p>
          <a:p>
            <a:pPr>
              <a:lnSpc>
                <a:spcPct val="80000"/>
              </a:lnSpc>
              <a:buFont typeface="Arial" charset="0"/>
              <a:buNone/>
            </a:pPr>
            <a:r>
              <a:rPr lang="en-US" sz="2400" i="1" smtClean="0"/>
              <a:t>				c</a:t>
            </a:r>
            <a:r>
              <a:rPr lang="en-US" sz="2400" i="1" baseline="-25000" smtClean="0"/>
              <a:t>f </a:t>
            </a:r>
            <a:r>
              <a:rPr lang="en-US" sz="2400" smtClean="0"/>
              <a:t>(</a:t>
            </a:r>
            <a:r>
              <a:rPr lang="en-US" sz="2400" i="1" smtClean="0"/>
              <a:t>u,v</a:t>
            </a:r>
            <a:r>
              <a:rPr lang="en-US" sz="2400" smtClean="0"/>
              <a:t>)</a:t>
            </a:r>
            <a:r>
              <a:rPr lang="en-US" sz="2400" i="1" smtClean="0"/>
              <a:t> = c</a:t>
            </a:r>
            <a:r>
              <a:rPr lang="en-US" sz="2400" smtClean="0"/>
              <a:t>(</a:t>
            </a:r>
            <a:r>
              <a:rPr lang="en-US" sz="2400" i="1" smtClean="0"/>
              <a:t>u,v</a:t>
            </a:r>
            <a:r>
              <a:rPr lang="en-US" sz="2400" smtClean="0"/>
              <a:t>) – </a:t>
            </a:r>
            <a:r>
              <a:rPr lang="en-US" sz="2400" i="1" smtClean="0"/>
              <a:t>f </a:t>
            </a:r>
            <a:r>
              <a:rPr lang="en-US" sz="2400" smtClean="0"/>
              <a:t>(</a:t>
            </a:r>
            <a:r>
              <a:rPr lang="en-US" sz="2400" i="1" smtClean="0"/>
              <a:t>u,v</a:t>
            </a:r>
            <a:r>
              <a:rPr lang="en-US" sz="2400" smtClean="0"/>
              <a:t>)</a:t>
            </a:r>
            <a:r>
              <a:rPr lang="en-US" sz="2400" i="1" smtClean="0"/>
              <a:t>.</a:t>
            </a:r>
            <a:r>
              <a:rPr lang="en-US" sz="2400" smtClean="0"/>
              <a:t> </a:t>
            </a:r>
          </a:p>
          <a:p>
            <a:pPr>
              <a:lnSpc>
                <a:spcPct val="80000"/>
              </a:lnSpc>
              <a:buFont typeface="Arial" charset="0"/>
              <a:buNone/>
            </a:pPr>
            <a:r>
              <a:rPr lang="ru-RU" sz="2400" smtClean="0"/>
              <a:t>Она определяет, сколько ещё потока можно направить из </a:t>
            </a:r>
            <a:r>
              <a:rPr lang="ru-RU" sz="2400" i="1" smtClean="0"/>
              <a:t>и </a:t>
            </a:r>
            <a:r>
              <a:rPr lang="ru-RU" sz="2400" smtClean="0"/>
              <a:t>в </a:t>
            </a:r>
            <a:r>
              <a:rPr lang="en-US" sz="2400" i="1" smtClean="0"/>
              <a:t>v</a:t>
            </a:r>
            <a:r>
              <a:rPr lang="en-US" sz="2400" smtClean="0"/>
              <a:t>.</a:t>
            </a:r>
          </a:p>
          <a:p>
            <a:pPr>
              <a:lnSpc>
                <a:spcPct val="80000"/>
              </a:lnSpc>
              <a:buFont typeface="Arial" charset="0"/>
              <a:buNone/>
            </a:pPr>
            <a:r>
              <a:rPr lang="ru-RU" sz="2400" smtClean="0"/>
              <a:t>Например, если </a:t>
            </a:r>
            <a:r>
              <a:rPr lang="en-US" sz="2400" i="1" smtClean="0"/>
              <a:t>c</a:t>
            </a:r>
            <a:r>
              <a:rPr lang="ru-RU" sz="2400" smtClean="0"/>
              <a:t>(</a:t>
            </a:r>
            <a:r>
              <a:rPr lang="en-US" sz="2400" i="1" smtClean="0"/>
              <a:t>u</a:t>
            </a:r>
            <a:r>
              <a:rPr lang="ru-RU" sz="2400" i="1" smtClean="0"/>
              <a:t>,</a:t>
            </a:r>
            <a:r>
              <a:rPr lang="en-US" sz="2400" i="1" smtClean="0"/>
              <a:t>v</a:t>
            </a:r>
            <a:r>
              <a:rPr lang="ru-RU" sz="2400" smtClean="0"/>
              <a:t>)</a:t>
            </a:r>
            <a:r>
              <a:rPr lang="ru-RU" sz="2400" i="1" smtClean="0"/>
              <a:t> = </a:t>
            </a:r>
            <a:r>
              <a:rPr lang="ru-RU" sz="2400" smtClean="0"/>
              <a:t>16, </a:t>
            </a:r>
            <a:r>
              <a:rPr lang="en-US" sz="2400" smtClean="0"/>
              <a:t>a </a:t>
            </a:r>
            <a:r>
              <a:rPr lang="en-US" sz="2400" i="1" smtClean="0"/>
              <a:t>f</a:t>
            </a:r>
            <a:r>
              <a:rPr lang="ru-RU" sz="2400" smtClean="0"/>
              <a:t>(</a:t>
            </a:r>
            <a:r>
              <a:rPr lang="en-US" sz="2400" i="1" smtClean="0"/>
              <a:t>u</a:t>
            </a:r>
            <a:r>
              <a:rPr lang="ru-RU" sz="2400" i="1" smtClean="0"/>
              <a:t>,</a:t>
            </a:r>
            <a:r>
              <a:rPr lang="en-US" sz="2400" i="1" smtClean="0"/>
              <a:t>v</a:t>
            </a:r>
            <a:r>
              <a:rPr lang="ru-RU" sz="2400" smtClean="0"/>
              <a:t>)</a:t>
            </a:r>
            <a:r>
              <a:rPr lang="ru-RU" sz="2400" i="1" smtClean="0"/>
              <a:t> = </a:t>
            </a:r>
            <a:r>
              <a:rPr lang="ru-RU" sz="2400" smtClean="0"/>
              <a:t>11 то мы можем переслать</a:t>
            </a:r>
            <a:endParaRPr lang="en-US" sz="2400" smtClean="0"/>
          </a:p>
          <a:p>
            <a:pPr>
              <a:lnSpc>
                <a:spcPct val="80000"/>
              </a:lnSpc>
              <a:buFont typeface="Arial" charset="0"/>
              <a:buNone/>
            </a:pPr>
            <a:r>
              <a:rPr lang="ru-RU" sz="2400" smtClean="0"/>
              <a:t>ещё </a:t>
            </a:r>
            <a:r>
              <a:rPr lang="en-US" sz="2400" i="1" smtClean="0"/>
              <a:t>c</a:t>
            </a:r>
            <a:r>
              <a:rPr lang="en-US" sz="2400" i="1" baseline="-25000" smtClean="0"/>
              <a:t>f</a:t>
            </a:r>
            <a:r>
              <a:rPr lang="ru-RU" sz="2400" i="1" smtClean="0"/>
              <a:t> </a:t>
            </a:r>
            <a:r>
              <a:rPr lang="ru-RU" sz="2400" smtClean="0"/>
              <a:t>(</a:t>
            </a:r>
            <a:r>
              <a:rPr lang="ru-RU" sz="2400" i="1" smtClean="0"/>
              <a:t>и, </a:t>
            </a:r>
            <a:r>
              <a:rPr lang="en-US" sz="2400" i="1" smtClean="0"/>
              <a:t>v</a:t>
            </a:r>
            <a:r>
              <a:rPr lang="ru-RU" sz="2400" smtClean="0"/>
              <a:t>)</a:t>
            </a:r>
            <a:r>
              <a:rPr lang="ru-RU" sz="2400" i="1" smtClean="0"/>
              <a:t> = </a:t>
            </a:r>
            <a:r>
              <a:rPr lang="ru-RU" sz="2400" smtClean="0"/>
              <a:t>5 единиц по ребру (</a:t>
            </a:r>
            <a:r>
              <a:rPr lang="ru-RU" sz="2400" i="1" smtClean="0"/>
              <a:t>и, </a:t>
            </a:r>
            <a:r>
              <a:rPr lang="en-US" sz="2400" i="1" smtClean="0"/>
              <a:t>v</a:t>
            </a:r>
            <a:r>
              <a:rPr lang="ru-RU" sz="2400" smtClean="0"/>
              <a:t>)</a:t>
            </a:r>
            <a:r>
              <a:rPr lang="ru-RU" sz="2400" i="1" smtClean="0"/>
              <a:t>. </a:t>
            </a:r>
            <a:endParaRPr lang="en-US" sz="2400" i="1" smtClean="0"/>
          </a:p>
          <a:p>
            <a:pPr>
              <a:lnSpc>
                <a:spcPct val="80000"/>
              </a:lnSpc>
              <a:buFont typeface="Arial" charset="0"/>
              <a:buNone/>
            </a:pPr>
            <a:r>
              <a:rPr lang="ru-RU" sz="2400" smtClean="0"/>
              <a:t>Остаточная пропускная способность </a:t>
            </a:r>
            <a:r>
              <a:rPr lang="en-US" sz="2400" i="1" smtClean="0"/>
              <a:t>c</a:t>
            </a:r>
            <a:r>
              <a:rPr lang="en-US" sz="2400" i="1" baseline="-25000" smtClean="0"/>
              <a:t>f</a:t>
            </a:r>
            <a:r>
              <a:rPr lang="ru-RU" sz="2400" i="1" smtClean="0"/>
              <a:t> </a:t>
            </a:r>
            <a:r>
              <a:rPr lang="ru-RU" sz="2400" smtClean="0"/>
              <a:t>(</a:t>
            </a:r>
            <a:r>
              <a:rPr lang="ru-RU" sz="2400" i="1" smtClean="0"/>
              <a:t>и, </a:t>
            </a:r>
            <a:r>
              <a:rPr lang="en-US" sz="2400" i="1" smtClean="0"/>
              <a:t>v</a:t>
            </a:r>
            <a:r>
              <a:rPr lang="ru-RU" sz="2400" smtClean="0"/>
              <a:t>) может </a:t>
            </a:r>
            <a:endParaRPr lang="en-US" sz="2400" smtClean="0"/>
          </a:p>
          <a:p>
            <a:pPr>
              <a:lnSpc>
                <a:spcPct val="80000"/>
              </a:lnSpc>
              <a:buFont typeface="Arial" charset="0"/>
              <a:buNone/>
            </a:pPr>
            <a:r>
              <a:rPr lang="ru-RU" sz="2400" smtClean="0"/>
              <a:t>превосходить</a:t>
            </a:r>
            <a:r>
              <a:rPr lang="en-US" sz="2400" smtClean="0"/>
              <a:t> </a:t>
            </a:r>
            <a:r>
              <a:rPr lang="ru-RU" sz="2400" i="1" smtClean="0"/>
              <a:t>с</a:t>
            </a:r>
            <a:r>
              <a:rPr lang="ru-RU" sz="2400" smtClean="0"/>
              <a:t>(</a:t>
            </a:r>
            <a:r>
              <a:rPr lang="ru-RU" sz="2400" i="1" smtClean="0"/>
              <a:t>и, </a:t>
            </a:r>
            <a:r>
              <a:rPr lang="en-US" sz="2400" i="1" smtClean="0"/>
              <a:t>v</a:t>
            </a:r>
            <a:r>
              <a:rPr lang="ru-RU" sz="2400" smtClean="0"/>
              <a:t>)</a:t>
            </a:r>
            <a:r>
              <a:rPr lang="ru-RU" sz="2400" i="1" smtClean="0"/>
              <a:t>, </a:t>
            </a:r>
            <a:r>
              <a:rPr lang="ru-RU" sz="2400" smtClean="0"/>
              <a:t>если в данный момент поток </a:t>
            </a:r>
            <a:r>
              <a:rPr lang="en-US" sz="2400" i="1" smtClean="0"/>
              <a:t>f</a:t>
            </a:r>
            <a:r>
              <a:rPr lang="ru-RU" sz="2400" smtClean="0"/>
              <a:t>(и, </a:t>
            </a:r>
            <a:r>
              <a:rPr lang="en-US" sz="2400" i="1" smtClean="0"/>
              <a:t>v</a:t>
            </a:r>
            <a:r>
              <a:rPr lang="ru-RU" sz="2400" smtClean="0"/>
              <a:t>)</a:t>
            </a:r>
            <a:r>
              <a:rPr lang="ru-RU" sz="2400" i="1" smtClean="0"/>
              <a:t> </a:t>
            </a:r>
            <a:endParaRPr lang="en-US" sz="2400" i="1" smtClean="0"/>
          </a:p>
          <a:p>
            <a:pPr>
              <a:lnSpc>
                <a:spcPct val="80000"/>
              </a:lnSpc>
              <a:buFont typeface="Arial" charset="0"/>
              <a:buNone/>
            </a:pPr>
            <a:r>
              <a:rPr lang="ru-RU" sz="2400" smtClean="0"/>
              <a:t>отрицателен. </a:t>
            </a:r>
            <a:endParaRPr lang="en-US" sz="2400" smtClean="0"/>
          </a:p>
          <a:p>
            <a:pPr>
              <a:lnSpc>
                <a:spcPct val="80000"/>
              </a:lnSpc>
              <a:buFont typeface="Arial" charset="0"/>
              <a:buNone/>
            </a:pPr>
            <a:r>
              <a:rPr lang="ru-RU" sz="2400" smtClean="0"/>
              <a:t>Например, если </a:t>
            </a:r>
            <a:r>
              <a:rPr lang="ru-RU" sz="2400" i="1" smtClean="0"/>
              <a:t>с</a:t>
            </a:r>
            <a:r>
              <a:rPr lang="ru-RU" sz="2400" smtClean="0"/>
              <a:t>(</a:t>
            </a:r>
            <a:r>
              <a:rPr lang="ru-RU" sz="2400" i="1" smtClean="0"/>
              <a:t>и, </a:t>
            </a:r>
            <a:r>
              <a:rPr lang="en-US" sz="2400" i="1" smtClean="0"/>
              <a:t>v</a:t>
            </a:r>
            <a:r>
              <a:rPr lang="ru-RU" sz="2400" smtClean="0"/>
              <a:t>)</a:t>
            </a:r>
            <a:r>
              <a:rPr lang="ru-RU" sz="2400" i="1" smtClean="0"/>
              <a:t> </a:t>
            </a:r>
            <a:r>
              <a:rPr lang="ru-RU" sz="2400" smtClean="0"/>
              <a:t>= 16, а </a:t>
            </a:r>
            <a:r>
              <a:rPr lang="en-US" sz="2400" i="1" smtClean="0"/>
              <a:t>f</a:t>
            </a:r>
            <a:r>
              <a:rPr lang="ru-RU" sz="2400" smtClean="0"/>
              <a:t>(</a:t>
            </a:r>
            <a:r>
              <a:rPr lang="ru-RU" sz="2400" i="1" smtClean="0"/>
              <a:t>и</a:t>
            </a:r>
            <a:r>
              <a:rPr lang="ru-RU" sz="2400" smtClean="0"/>
              <a:t>, </a:t>
            </a:r>
            <a:r>
              <a:rPr lang="en-US" sz="2400" i="1" smtClean="0"/>
              <a:t>v</a:t>
            </a:r>
            <a:r>
              <a:rPr lang="ru-RU" sz="2400" smtClean="0"/>
              <a:t>)</a:t>
            </a:r>
            <a:r>
              <a:rPr lang="ru-RU" sz="2400" i="1" smtClean="0"/>
              <a:t> </a:t>
            </a:r>
            <a:r>
              <a:rPr lang="ru-RU" sz="2400" smtClean="0"/>
              <a:t>= —4, то </a:t>
            </a:r>
            <a:r>
              <a:rPr lang="en-US" sz="2400" b="1" i="1" smtClean="0">
                <a:solidFill>
                  <a:schemeClr val="hlink"/>
                </a:solidFill>
              </a:rPr>
              <a:t>c</a:t>
            </a:r>
            <a:r>
              <a:rPr lang="en-US" sz="2400" b="1" i="1" baseline="-25000" smtClean="0">
                <a:solidFill>
                  <a:schemeClr val="hlink"/>
                </a:solidFill>
              </a:rPr>
              <a:t>f </a:t>
            </a:r>
            <a:r>
              <a:rPr lang="ru-RU" sz="2400" b="1" smtClean="0">
                <a:solidFill>
                  <a:schemeClr val="hlink"/>
                </a:solidFill>
              </a:rPr>
              <a:t>(</a:t>
            </a:r>
            <a:r>
              <a:rPr lang="en-US" sz="2400" b="1" i="1" smtClean="0">
                <a:solidFill>
                  <a:schemeClr val="hlink"/>
                </a:solidFill>
              </a:rPr>
              <a:t>u</a:t>
            </a:r>
            <a:r>
              <a:rPr lang="ru-RU" sz="2400" b="1" i="1" smtClean="0">
                <a:solidFill>
                  <a:schemeClr val="hlink"/>
                </a:solidFill>
              </a:rPr>
              <a:t>,</a:t>
            </a:r>
            <a:r>
              <a:rPr lang="en-US" sz="2400" b="1" i="1" smtClean="0">
                <a:solidFill>
                  <a:schemeClr val="hlink"/>
                </a:solidFill>
              </a:rPr>
              <a:t>v</a:t>
            </a:r>
            <a:r>
              <a:rPr lang="ru-RU" sz="2400" b="1" smtClean="0">
                <a:solidFill>
                  <a:schemeClr val="hlink"/>
                </a:solidFill>
              </a:rPr>
              <a:t>)</a:t>
            </a:r>
            <a:r>
              <a:rPr lang="ru-RU" sz="2400" b="1" i="1" smtClean="0">
                <a:solidFill>
                  <a:schemeClr val="hlink"/>
                </a:solidFill>
              </a:rPr>
              <a:t> </a:t>
            </a:r>
            <a:r>
              <a:rPr lang="ru-RU" sz="2400" b="1" smtClean="0">
                <a:solidFill>
                  <a:schemeClr val="hlink"/>
                </a:solidFill>
              </a:rPr>
              <a:t>= 20</a:t>
            </a:r>
            <a:r>
              <a:rPr lang="ru-RU" sz="2400" smtClean="0"/>
              <a:t>. </a:t>
            </a:r>
            <a:endParaRPr lang="en-US" sz="2400" smtClean="0"/>
          </a:p>
          <a:p>
            <a:pPr>
              <a:lnSpc>
                <a:spcPct val="80000"/>
              </a:lnSpc>
              <a:buFont typeface="Arial" charset="0"/>
              <a:buNone/>
            </a:pPr>
            <a:r>
              <a:rPr lang="ru-RU" sz="2400" smtClean="0"/>
              <a:t>Мы можем увеличить поток на 4, отменив встречный поток,</a:t>
            </a:r>
            <a:endParaRPr lang="en-US" sz="2400" smtClean="0"/>
          </a:p>
          <a:p>
            <a:pPr>
              <a:lnSpc>
                <a:spcPct val="80000"/>
              </a:lnSpc>
              <a:buFont typeface="Arial" charset="0"/>
              <a:buNone/>
            </a:pPr>
            <a:r>
              <a:rPr lang="ru-RU" sz="2400" smtClean="0"/>
              <a:t> и</a:t>
            </a:r>
            <a:r>
              <a:rPr lang="en-US" sz="2400" smtClean="0"/>
              <a:t> </a:t>
            </a:r>
            <a:r>
              <a:rPr lang="ru-RU" sz="2400" smtClean="0"/>
              <a:t>ещё отправить 16 единиц, не превышая  пропускной </a:t>
            </a:r>
            <a:endParaRPr lang="en-US" sz="2400" smtClean="0"/>
          </a:p>
          <a:p>
            <a:pPr>
              <a:lnSpc>
                <a:spcPct val="80000"/>
              </a:lnSpc>
              <a:buFont typeface="Arial" charset="0"/>
              <a:buNone/>
            </a:pPr>
            <a:r>
              <a:rPr lang="en-US" sz="2400" smtClean="0"/>
              <a:t>c</a:t>
            </a:r>
            <a:r>
              <a:rPr lang="ru-RU" sz="2400" smtClean="0"/>
              <a:t>пособности</a:t>
            </a:r>
            <a:r>
              <a:rPr lang="en-US" sz="2400" smtClean="0"/>
              <a:t> </a:t>
            </a:r>
            <a:r>
              <a:rPr lang="ru-RU" sz="2400" smtClean="0"/>
              <a:t>ребра (</a:t>
            </a:r>
            <a:r>
              <a:rPr lang="ru-RU" sz="2400" i="1" smtClean="0"/>
              <a:t>и, </a:t>
            </a:r>
            <a:r>
              <a:rPr lang="en-US" sz="2400" i="1" smtClean="0"/>
              <a:t>v</a:t>
            </a:r>
            <a:r>
              <a:rPr lang="ru-RU" sz="2400" smtClean="0"/>
              <a:t>)</a:t>
            </a:r>
            <a:r>
              <a:rPr lang="ru-RU" sz="2400" i="1" smtClean="0"/>
              <a:t>.</a:t>
            </a:r>
            <a:r>
              <a:rPr lang="ru-RU" sz="2400" smtClean="0"/>
              <a:t> </a:t>
            </a:r>
            <a:endParaRPr lang="en-US" sz="2400" smtClean="0"/>
          </a:p>
          <a:p>
            <a:pPr>
              <a:lnSpc>
                <a:spcPct val="80000"/>
              </a:lnSpc>
              <a:buFont typeface="Arial" charset="0"/>
              <a:buNone/>
            </a:pPr>
            <a:r>
              <a:rPr lang="ru-RU" sz="2400" smtClean="0">
                <a:solidFill>
                  <a:schemeClr val="folHlink"/>
                </a:solidFill>
              </a:rPr>
              <a:t>Неформально говоря, остаточная сеть состоит из тех рёбер, поток</a:t>
            </a:r>
          </a:p>
          <a:p>
            <a:pPr>
              <a:lnSpc>
                <a:spcPct val="80000"/>
              </a:lnSpc>
              <a:buFont typeface="Arial" charset="0"/>
              <a:buNone/>
            </a:pPr>
            <a:r>
              <a:rPr lang="ru-RU" sz="2400" smtClean="0">
                <a:solidFill>
                  <a:schemeClr val="folHlink"/>
                </a:solidFill>
              </a:rPr>
              <a:t>по которым можно увеличить.</a:t>
            </a:r>
            <a:r>
              <a:rPr lang="ru-RU" sz="2400" smtClean="0">
                <a:solidFill>
                  <a:schemeClr val="hlink"/>
                </a:solidFill>
              </a:rPr>
              <a:t> </a:t>
            </a:r>
            <a:endParaRPr lang="en-US" sz="2400" smtClean="0">
              <a:solidFill>
                <a:schemeClr val="hlink"/>
              </a:solidFill>
            </a:endParaRPr>
          </a:p>
          <a:p>
            <a:pPr>
              <a:lnSpc>
                <a:spcPct val="80000"/>
              </a:lnSpc>
              <a:buFont typeface="Arial" charset="0"/>
              <a:buNone/>
            </a:pPr>
            <a:endParaRPr lang="ru-RU" sz="2400" smtClean="0">
              <a:solidFill>
                <a:schemeClr val="hlink"/>
              </a:solidFill>
            </a:endParaRPr>
          </a:p>
        </p:txBody>
      </p:sp>
      <p:grpSp>
        <p:nvGrpSpPr>
          <p:cNvPr id="38941" name="Group 27"/>
          <p:cNvGrpSpPr>
            <a:grpSpLocks/>
          </p:cNvGrpSpPr>
          <p:nvPr/>
        </p:nvGrpSpPr>
        <p:grpSpPr bwMode="auto">
          <a:xfrm>
            <a:off x="8029575" y="2852738"/>
            <a:ext cx="612775" cy="1941512"/>
            <a:chOff x="5058" y="1797"/>
            <a:chExt cx="386" cy="1223"/>
          </a:xfrm>
        </p:grpSpPr>
        <p:graphicFrame>
          <p:nvGraphicFramePr>
            <p:cNvPr id="38919" name="Object 7"/>
            <p:cNvGraphicFramePr>
              <a:graphicFrameLocks noChangeAspect="1"/>
            </p:cNvGraphicFramePr>
            <p:nvPr/>
          </p:nvGraphicFramePr>
          <p:xfrm>
            <a:off x="5174" y="1797"/>
            <a:ext cx="225" cy="368"/>
          </p:xfrm>
          <a:graphic>
            <a:graphicData uri="http://schemas.openxmlformats.org/presentationml/2006/ole">
              <p:oleObj spid="_x0000_s38919" name="Equation" r:id="rId4" imgW="139680" imgH="228600" progId="">
                <p:embed/>
              </p:oleObj>
            </a:graphicData>
          </a:graphic>
        </p:graphicFrame>
        <p:graphicFrame>
          <p:nvGraphicFramePr>
            <p:cNvPr id="38924" name="Object 12"/>
            <p:cNvGraphicFramePr>
              <a:graphicFrameLocks noChangeAspect="1"/>
            </p:cNvGraphicFramePr>
            <p:nvPr/>
          </p:nvGraphicFramePr>
          <p:xfrm>
            <a:off x="5184" y="1797"/>
            <a:ext cx="226" cy="368"/>
          </p:xfrm>
          <a:graphic>
            <a:graphicData uri="http://schemas.openxmlformats.org/presentationml/2006/ole">
              <p:oleObj spid="_x0000_s38924" name="Equation" r:id="rId5" imgW="139680" imgH="228600" progId="">
                <p:embed/>
              </p:oleObj>
            </a:graphicData>
          </a:graphic>
        </p:graphicFrame>
        <p:cxnSp>
          <p:nvCxnSpPr>
            <p:cNvPr id="49" name="Прямая со стрелкой 48"/>
            <p:cNvCxnSpPr/>
            <p:nvPr/>
          </p:nvCxnSpPr>
          <p:spPr>
            <a:xfrm rot="16200000" flipH="1">
              <a:off x="5014" y="2430"/>
              <a:ext cx="5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8943" name="TextBox 52"/>
            <p:cNvSpPr txBox="1">
              <a:spLocks noChangeArrowheads="1"/>
            </p:cNvSpPr>
            <p:nvPr/>
          </p:nvSpPr>
          <p:spPr bwMode="auto">
            <a:xfrm rot="-5400000">
              <a:off x="4942" y="2292"/>
              <a:ext cx="463" cy="231"/>
            </a:xfrm>
            <a:prstGeom prst="rect">
              <a:avLst/>
            </a:prstGeom>
            <a:noFill/>
            <a:ln w="9525">
              <a:noFill/>
              <a:miter lim="800000"/>
              <a:headEnd/>
              <a:tailEnd/>
            </a:ln>
          </p:spPr>
          <p:txBody>
            <a:bodyPr wrap="none">
              <a:spAutoFit/>
            </a:bodyPr>
            <a:lstStyle/>
            <a:p>
              <a:r>
                <a:rPr lang="en-US" sz="1800" baseline="0"/>
                <a:t>–4/16</a:t>
              </a:r>
              <a:endParaRPr lang="ru-RU" sz="1800" baseline="0"/>
            </a:p>
          </p:txBody>
        </p:sp>
        <p:sp>
          <p:nvSpPr>
            <p:cNvPr id="55" name="Овал 54"/>
            <p:cNvSpPr/>
            <p:nvPr/>
          </p:nvSpPr>
          <p:spPr>
            <a:xfrm>
              <a:off x="5129" y="184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38925" name="Object 13"/>
            <p:cNvGraphicFramePr>
              <a:graphicFrameLocks noChangeAspect="1"/>
            </p:cNvGraphicFramePr>
            <p:nvPr/>
          </p:nvGraphicFramePr>
          <p:xfrm>
            <a:off x="5164" y="2652"/>
            <a:ext cx="225" cy="368"/>
          </p:xfrm>
          <a:graphic>
            <a:graphicData uri="http://schemas.openxmlformats.org/presentationml/2006/ole">
              <p:oleObj spid="_x0000_s38925" name="Equation" r:id="rId6" imgW="139680" imgH="228600" progId="">
                <p:embed/>
              </p:oleObj>
            </a:graphicData>
          </a:graphic>
        </p:graphicFrame>
        <p:sp>
          <p:nvSpPr>
            <p:cNvPr id="58" name="Овал 57"/>
            <p:cNvSpPr/>
            <p:nvPr/>
          </p:nvSpPr>
          <p:spPr>
            <a:xfrm>
              <a:off x="5119" y="269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graphicFrame>
          <p:nvGraphicFramePr>
            <p:cNvPr id="38927" name="Object 15"/>
            <p:cNvGraphicFramePr>
              <a:graphicFrameLocks noChangeAspect="1"/>
            </p:cNvGraphicFramePr>
            <p:nvPr/>
          </p:nvGraphicFramePr>
          <p:xfrm>
            <a:off x="5164" y="2652"/>
            <a:ext cx="247" cy="368"/>
          </p:xfrm>
          <a:graphic>
            <a:graphicData uri="http://schemas.openxmlformats.org/presentationml/2006/ole">
              <p:oleObj spid="_x0000_s38927" name="Equation" r:id="rId7" imgW="152280" imgH="228600" progId="">
                <p:embed/>
              </p:oleObj>
            </a:graphicData>
          </a:graphic>
        </p:graphicFrame>
        <p:graphicFrame>
          <p:nvGraphicFramePr>
            <p:cNvPr id="38938" name="Object 26"/>
            <p:cNvGraphicFramePr>
              <a:graphicFrameLocks noChangeAspect="1"/>
            </p:cNvGraphicFramePr>
            <p:nvPr/>
          </p:nvGraphicFramePr>
          <p:xfrm>
            <a:off x="5193" y="1797"/>
            <a:ext cx="225" cy="368"/>
          </p:xfrm>
          <a:graphic>
            <a:graphicData uri="http://schemas.openxmlformats.org/presentationml/2006/ole">
              <p:oleObj spid="_x0000_s38938" name="Equation" r:id="rId8" imgW="139680" imgH="228600"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929">
                                            <p:txEl>
                                              <p:pRg st="0" end="0"/>
                                            </p:txEl>
                                          </p:spTgt>
                                        </p:tgtEl>
                                        <p:attrNameLst>
                                          <p:attrName>style.visibility</p:attrName>
                                        </p:attrNameLst>
                                      </p:cBhvr>
                                      <p:to>
                                        <p:strVal val="visible"/>
                                      </p:to>
                                    </p:set>
                                    <p:anim calcmode="lin" valueType="num">
                                      <p:cBhvr additive="base">
                                        <p:cTn id="7" dur="500" fill="hold"/>
                                        <p:tgtEl>
                                          <p:spTgt spid="389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92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8929">
                                            <p:txEl>
                                              <p:pRg st="1" end="1"/>
                                            </p:txEl>
                                          </p:spTgt>
                                        </p:tgtEl>
                                        <p:attrNameLst>
                                          <p:attrName>style.visibility</p:attrName>
                                        </p:attrNameLst>
                                      </p:cBhvr>
                                      <p:to>
                                        <p:strVal val="visible"/>
                                      </p:to>
                                    </p:set>
                                    <p:anim calcmode="lin" valueType="num">
                                      <p:cBhvr additive="base">
                                        <p:cTn id="11" dur="500" fill="hold"/>
                                        <p:tgtEl>
                                          <p:spTgt spid="3892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92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929">
                                            <p:txEl>
                                              <p:pRg st="2" end="2"/>
                                            </p:txEl>
                                          </p:spTgt>
                                        </p:tgtEl>
                                        <p:attrNameLst>
                                          <p:attrName>style.visibility</p:attrName>
                                        </p:attrNameLst>
                                      </p:cBhvr>
                                      <p:to>
                                        <p:strVal val="visible"/>
                                      </p:to>
                                    </p:set>
                                    <p:anim calcmode="lin" valueType="num">
                                      <p:cBhvr additive="base">
                                        <p:cTn id="15" dur="500" fill="hold"/>
                                        <p:tgtEl>
                                          <p:spTgt spid="3892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89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8929">
                                            <p:txEl>
                                              <p:pRg st="3" end="3"/>
                                            </p:txEl>
                                          </p:spTgt>
                                        </p:tgtEl>
                                        <p:attrNameLst>
                                          <p:attrName>style.visibility</p:attrName>
                                        </p:attrNameLst>
                                      </p:cBhvr>
                                      <p:to>
                                        <p:strVal val="visible"/>
                                      </p:to>
                                    </p:set>
                                    <p:anim calcmode="lin" valueType="num">
                                      <p:cBhvr additive="base">
                                        <p:cTn id="21" dur="500" fill="hold"/>
                                        <p:tgtEl>
                                          <p:spTgt spid="3892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892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8929">
                                            <p:txEl>
                                              <p:pRg st="4" end="4"/>
                                            </p:txEl>
                                          </p:spTgt>
                                        </p:tgtEl>
                                        <p:attrNameLst>
                                          <p:attrName>style.visibility</p:attrName>
                                        </p:attrNameLst>
                                      </p:cBhvr>
                                      <p:to>
                                        <p:strVal val="visible"/>
                                      </p:to>
                                    </p:set>
                                    <p:anim calcmode="lin" valueType="num">
                                      <p:cBhvr additive="base">
                                        <p:cTn id="27" dur="500" fill="hold"/>
                                        <p:tgtEl>
                                          <p:spTgt spid="3892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8929">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8929">
                                            <p:txEl>
                                              <p:pRg st="5" end="5"/>
                                            </p:txEl>
                                          </p:spTgt>
                                        </p:tgtEl>
                                        <p:attrNameLst>
                                          <p:attrName>style.visibility</p:attrName>
                                        </p:attrNameLst>
                                      </p:cBhvr>
                                      <p:to>
                                        <p:strVal val="visible"/>
                                      </p:to>
                                    </p:set>
                                    <p:anim calcmode="lin" valueType="num">
                                      <p:cBhvr additive="base">
                                        <p:cTn id="31" dur="500" fill="hold"/>
                                        <p:tgtEl>
                                          <p:spTgt spid="3892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892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8929">
                                            <p:txEl>
                                              <p:pRg st="6" end="6"/>
                                            </p:txEl>
                                          </p:spTgt>
                                        </p:tgtEl>
                                        <p:attrNameLst>
                                          <p:attrName>style.visibility</p:attrName>
                                        </p:attrNameLst>
                                      </p:cBhvr>
                                      <p:to>
                                        <p:strVal val="visible"/>
                                      </p:to>
                                    </p:set>
                                    <p:anim calcmode="lin" valueType="num">
                                      <p:cBhvr additive="base">
                                        <p:cTn id="37" dur="500" fill="hold"/>
                                        <p:tgtEl>
                                          <p:spTgt spid="3892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8929">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8929">
                                            <p:txEl>
                                              <p:pRg st="7" end="7"/>
                                            </p:txEl>
                                          </p:spTgt>
                                        </p:tgtEl>
                                        <p:attrNameLst>
                                          <p:attrName>style.visibility</p:attrName>
                                        </p:attrNameLst>
                                      </p:cBhvr>
                                      <p:to>
                                        <p:strVal val="visible"/>
                                      </p:to>
                                    </p:set>
                                    <p:anim calcmode="lin" valueType="num">
                                      <p:cBhvr additive="base">
                                        <p:cTn id="41" dur="500" fill="hold"/>
                                        <p:tgtEl>
                                          <p:spTgt spid="38929">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8929">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8929">
                                            <p:txEl>
                                              <p:pRg st="8" end="8"/>
                                            </p:txEl>
                                          </p:spTgt>
                                        </p:tgtEl>
                                        <p:attrNameLst>
                                          <p:attrName>style.visibility</p:attrName>
                                        </p:attrNameLst>
                                      </p:cBhvr>
                                      <p:to>
                                        <p:strVal val="visible"/>
                                      </p:to>
                                    </p:set>
                                    <p:anim calcmode="lin" valueType="num">
                                      <p:cBhvr additive="base">
                                        <p:cTn id="45" dur="500" fill="hold"/>
                                        <p:tgtEl>
                                          <p:spTgt spid="38929">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892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8929">
                                            <p:txEl>
                                              <p:pRg st="9" end="9"/>
                                            </p:txEl>
                                          </p:spTgt>
                                        </p:tgtEl>
                                        <p:attrNameLst>
                                          <p:attrName>style.visibility</p:attrName>
                                        </p:attrNameLst>
                                      </p:cBhvr>
                                      <p:to>
                                        <p:strVal val="visible"/>
                                      </p:to>
                                    </p:set>
                                    <p:anim calcmode="lin" valueType="num">
                                      <p:cBhvr additive="base">
                                        <p:cTn id="51" dur="500" fill="hold"/>
                                        <p:tgtEl>
                                          <p:spTgt spid="38929">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892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8941"/>
                                        </p:tgtEl>
                                        <p:attrNameLst>
                                          <p:attrName>style.visibility</p:attrName>
                                        </p:attrNameLst>
                                      </p:cBhvr>
                                      <p:to>
                                        <p:strVal val="visible"/>
                                      </p:to>
                                    </p:set>
                                    <p:anim calcmode="lin" valueType="num">
                                      <p:cBhvr additive="base">
                                        <p:cTn id="57" dur="500" fill="hold"/>
                                        <p:tgtEl>
                                          <p:spTgt spid="38941"/>
                                        </p:tgtEl>
                                        <p:attrNameLst>
                                          <p:attrName>ppt_x</p:attrName>
                                        </p:attrNameLst>
                                      </p:cBhvr>
                                      <p:tavLst>
                                        <p:tav tm="0">
                                          <p:val>
                                            <p:strVal val="#ppt_x"/>
                                          </p:val>
                                        </p:tav>
                                        <p:tav tm="100000">
                                          <p:val>
                                            <p:strVal val="#ppt_x"/>
                                          </p:val>
                                        </p:tav>
                                      </p:tavLst>
                                    </p:anim>
                                    <p:anim calcmode="lin" valueType="num">
                                      <p:cBhvr additive="base">
                                        <p:cTn id="58" dur="500" fill="hold"/>
                                        <p:tgtEl>
                                          <p:spTgt spid="3894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8929">
                                            <p:txEl>
                                              <p:pRg st="10" end="10"/>
                                            </p:txEl>
                                          </p:spTgt>
                                        </p:tgtEl>
                                        <p:attrNameLst>
                                          <p:attrName>style.visibility</p:attrName>
                                        </p:attrNameLst>
                                      </p:cBhvr>
                                      <p:to>
                                        <p:strVal val="visible"/>
                                      </p:to>
                                    </p:set>
                                    <p:anim calcmode="lin" valueType="num">
                                      <p:cBhvr additive="base">
                                        <p:cTn id="63" dur="500" fill="hold"/>
                                        <p:tgtEl>
                                          <p:spTgt spid="38929">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8929">
                                            <p:txEl>
                                              <p:pRg st="10" end="10"/>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8929">
                                            <p:txEl>
                                              <p:pRg st="11" end="11"/>
                                            </p:txEl>
                                          </p:spTgt>
                                        </p:tgtEl>
                                        <p:attrNameLst>
                                          <p:attrName>style.visibility</p:attrName>
                                        </p:attrNameLst>
                                      </p:cBhvr>
                                      <p:to>
                                        <p:strVal val="visible"/>
                                      </p:to>
                                    </p:set>
                                    <p:anim calcmode="lin" valueType="num">
                                      <p:cBhvr additive="base">
                                        <p:cTn id="67" dur="500" fill="hold"/>
                                        <p:tgtEl>
                                          <p:spTgt spid="38929">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8929">
                                            <p:txEl>
                                              <p:pRg st="11" end="11"/>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8929">
                                            <p:txEl>
                                              <p:pRg st="12" end="12"/>
                                            </p:txEl>
                                          </p:spTgt>
                                        </p:tgtEl>
                                        <p:attrNameLst>
                                          <p:attrName>style.visibility</p:attrName>
                                        </p:attrNameLst>
                                      </p:cBhvr>
                                      <p:to>
                                        <p:strVal val="visible"/>
                                      </p:to>
                                    </p:set>
                                    <p:anim calcmode="lin" valueType="num">
                                      <p:cBhvr additive="base">
                                        <p:cTn id="71" dur="500" fill="hold"/>
                                        <p:tgtEl>
                                          <p:spTgt spid="38929">
                                            <p:txEl>
                                              <p:pRg st="12" end="1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8929">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38929">
                                            <p:txEl>
                                              <p:pRg st="13" end="13"/>
                                            </p:txEl>
                                          </p:spTgt>
                                        </p:tgtEl>
                                        <p:attrNameLst>
                                          <p:attrName>style.visibility</p:attrName>
                                        </p:attrNameLst>
                                      </p:cBhvr>
                                      <p:to>
                                        <p:strVal val="visible"/>
                                      </p:to>
                                    </p:set>
                                    <p:anim calcmode="lin" valueType="num">
                                      <p:cBhvr additive="base">
                                        <p:cTn id="77" dur="500" fill="hold"/>
                                        <p:tgtEl>
                                          <p:spTgt spid="38929">
                                            <p:txEl>
                                              <p:pRg st="13" end="1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8929">
                                            <p:txEl>
                                              <p:pRg st="13" end="13"/>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38929">
                                            <p:txEl>
                                              <p:pRg st="14" end="14"/>
                                            </p:txEl>
                                          </p:spTgt>
                                        </p:tgtEl>
                                        <p:attrNameLst>
                                          <p:attrName>style.visibility</p:attrName>
                                        </p:attrNameLst>
                                      </p:cBhvr>
                                      <p:to>
                                        <p:strVal val="visible"/>
                                      </p:to>
                                    </p:set>
                                    <p:anim calcmode="lin" valueType="num">
                                      <p:cBhvr additive="base">
                                        <p:cTn id="81" dur="500" fill="hold"/>
                                        <p:tgtEl>
                                          <p:spTgt spid="38929">
                                            <p:txEl>
                                              <p:pRg st="14" end="14"/>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8929">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p:cNvSpPr>
          <p:nvPr>
            <p:ph type="title"/>
          </p:nvPr>
        </p:nvSpPr>
        <p:spPr>
          <a:xfrm>
            <a:off x="457200" y="274638"/>
            <a:ext cx="8229600" cy="561975"/>
          </a:xfrm>
        </p:spPr>
        <p:txBody>
          <a:bodyPr/>
          <a:lstStyle/>
          <a:p>
            <a:pPr algn="l"/>
            <a:r>
              <a:rPr lang="ru-RU" sz="2400" b="1" smtClean="0"/>
              <a:t>Определение</a:t>
            </a:r>
          </a:p>
        </p:txBody>
      </p:sp>
      <p:sp>
        <p:nvSpPr>
          <p:cNvPr id="106498" name="Rectangle 3"/>
          <p:cNvSpPr>
            <a:spLocks noGrp="1"/>
          </p:cNvSpPr>
          <p:nvPr>
            <p:ph type="body" idx="1"/>
          </p:nvPr>
        </p:nvSpPr>
        <p:spPr>
          <a:xfrm>
            <a:off x="323850" y="836613"/>
            <a:ext cx="8569325" cy="5545137"/>
          </a:xfrm>
        </p:spPr>
        <p:txBody>
          <a:bodyPr/>
          <a:lstStyle/>
          <a:p>
            <a:pPr>
              <a:lnSpc>
                <a:spcPct val="90000"/>
              </a:lnSpc>
              <a:buFont typeface="Arial" charset="0"/>
              <a:buNone/>
            </a:pPr>
            <a:r>
              <a:rPr lang="ru-RU" sz="2400" smtClean="0"/>
              <a:t>Сеть </a:t>
            </a:r>
            <a:r>
              <a:rPr lang="en-US" sz="2400" i="1" smtClean="0"/>
              <a:t>G</a:t>
            </a:r>
            <a:r>
              <a:rPr lang="en-US" sz="2400" i="1" baseline="-25000" smtClean="0"/>
              <a:t>f</a:t>
            </a:r>
            <a:r>
              <a:rPr lang="ru-RU" sz="2400" i="1" smtClean="0"/>
              <a:t> = </a:t>
            </a:r>
            <a:r>
              <a:rPr lang="ru-RU" sz="2400" smtClean="0"/>
              <a:t>(</a:t>
            </a:r>
            <a:r>
              <a:rPr lang="en-US" sz="2400" i="1" smtClean="0"/>
              <a:t>V</a:t>
            </a:r>
            <a:r>
              <a:rPr lang="ru-RU" sz="2400" i="1" smtClean="0"/>
              <a:t>, </a:t>
            </a:r>
            <a:r>
              <a:rPr lang="en-US" sz="2400" i="1" smtClean="0"/>
              <a:t>E</a:t>
            </a:r>
            <a:r>
              <a:rPr lang="en-US" sz="2400" i="1" baseline="-25000" smtClean="0"/>
              <a:t>f </a:t>
            </a:r>
            <a:r>
              <a:rPr lang="en-US" sz="2400" smtClean="0"/>
              <a:t>)</a:t>
            </a:r>
            <a:r>
              <a:rPr lang="ru-RU" sz="2400" smtClean="0"/>
              <a:t>,</a:t>
            </a:r>
            <a:r>
              <a:rPr lang="ru-RU" sz="2400" i="1" smtClean="0"/>
              <a:t> </a:t>
            </a:r>
            <a:r>
              <a:rPr lang="ru-RU" sz="2400" smtClean="0"/>
              <a:t>где</a:t>
            </a:r>
            <a:endParaRPr lang="en-US" sz="2400" i="1" smtClean="0"/>
          </a:p>
          <a:p>
            <a:pPr>
              <a:lnSpc>
                <a:spcPct val="90000"/>
              </a:lnSpc>
              <a:buFont typeface="Arial" charset="0"/>
              <a:buNone/>
            </a:pPr>
            <a:r>
              <a:rPr lang="en-US" sz="2400" i="1" smtClean="0"/>
              <a:t>		E</a:t>
            </a:r>
            <a:r>
              <a:rPr lang="en-US" sz="2400" i="1" baseline="-25000" smtClean="0"/>
              <a:t>f</a:t>
            </a:r>
            <a:r>
              <a:rPr lang="ru-RU" sz="2400" i="1" smtClean="0"/>
              <a:t> = </a:t>
            </a:r>
            <a:r>
              <a:rPr lang="ru-RU" sz="2400" smtClean="0"/>
              <a:t>{</a:t>
            </a:r>
            <a:r>
              <a:rPr lang="en-US" sz="2400" smtClean="0"/>
              <a:t> </a:t>
            </a:r>
            <a:r>
              <a:rPr lang="ru-RU" sz="2400" smtClean="0"/>
              <a:t>(</a:t>
            </a:r>
            <a:r>
              <a:rPr lang="en-US" sz="2400" i="1" smtClean="0"/>
              <a:t>u,v</a:t>
            </a:r>
            <a:r>
              <a:rPr lang="ru-RU" sz="2400" smtClean="0"/>
              <a:t>)</a:t>
            </a:r>
            <a:r>
              <a:rPr lang="ru-RU" sz="2400" i="1" smtClean="0"/>
              <a:t> </a:t>
            </a:r>
            <a:r>
              <a:rPr lang="en-US" sz="2800" smtClean="0">
                <a:sym typeface="Symbol" pitchFamily="18" charset="2"/>
              </a:rPr>
              <a:t></a:t>
            </a:r>
            <a:r>
              <a:rPr lang="en-US" sz="2400" i="1" smtClean="0"/>
              <a:t> V x V</a:t>
            </a:r>
            <a:r>
              <a:rPr lang="ru-RU" sz="2400" i="1" smtClean="0"/>
              <a:t>: </a:t>
            </a:r>
            <a:r>
              <a:rPr lang="en-US" sz="2400" i="1" smtClean="0"/>
              <a:t>c</a:t>
            </a:r>
            <a:r>
              <a:rPr lang="en-US" sz="2400" i="1" baseline="-25000" smtClean="0"/>
              <a:t>f </a:t>
            </a:r>
            <a:r>
              <a:rPr lang="ru-RU" sz="2400" smtClean="0"/>
              <a:t>(</a:t>
            </a:r>
            <a:r>
              <a:rPr lang="en-US" sz="2400" i="1" smtClean="0"/>
              <a:t>u</a:t>
            </a:r>
            <a:r>
              <a:rPr lang="ru-RU" sz="2400" i="1" smtClean="0"/>
              <a:t>, </a:t>
            </a:r>
            <a:r>
              <a:rPr lang="en-US" sz="2400" i="1" smtClean="0"/>
              <a:t>v</a:t>
            </a:r>
            <a:r>
              <a:rPr lang="ru-RU" sz="2400" smtClean="0"/>
              <a:t>)</a:t>
            </a:r>
            <a:r>
              <a:rPr lang="ru-RU" sz="2400" i="1" smtClean="0"/>
              <a:t> &gt; </a:t>
            </a:r>
            <a:r>
              <a:rPr lang="ru-RU" sz="2400" smtClean="0"/>
              <a:t>0</a:t>
            </a:r>
            <a:r>
              <a:rPr lang="en-US" sz="2400" smtClean="0"/>
              <a:t> </a:t>
            </a:r>
            <a:r>
              <a:rPr lang="ru-RU" sz="2400" smtClean="0"/>
              <a:t>}</a:t>
            </a:r>
          </a:p>
          <a:p>
            <a:pPr>
              <a:lnSpc>
                <a:spcPct val="90000"/>
              </a:lnSpc>
              <a:buFont typeface="Arial" charset="0"/>
              <a:buNone/>
            </a:pPr>
            <a:r>
              <a:rPr lang="ru-RU" sz="2400" smtClean="0"/>
              <a:t>назовём </a:t>
            </a:r>
            <a:r>
              <a:rPr lang="ru-RU" sz="2400" i="1" smtClean="0">
                <a:solidFill>
                  <a:schemeClr val="hlink"/>
                </a:solidFill>
              </a:rPr>
              <a:t>остаточной сетью</a:t>
            </a:r>
            <a:r>
              <a:rPr lang="ru-RU" sz="2400" i="1" smtClean="0"/>
              <a:t> </a:t>
            </a:r>
            <a:r>
              <a:rPr lang="ru-RU" sz="2400" smtClean="0"/>
              <a:t> сети </a:t>
            </a:r>
            <a:r>
              <a:rPr lang="en-US" sz="2400" i="1" smtClean="0"/>
              <a:t>G</a:t>
            </a:r>
            <a:r>
              <a:rPr lang="ru-RU" sz="2400" i="1" smtClean="0"/>
              <a:t>,</a:t>
            </a:r>
            <a:r>
              <a:rPr lang="en-US" sz="2400" i="1" smtClean="0"/>
              <a:t> </a:t>
            </a:r>
            <a:r>
              <a:rPr lang="ru-RU" sz="2400" smtClean="0"/>
              <a:t>порождённой потоком </a:t>
            </a:r>
            <a:r>
              <a:rPr lang="en-US" sz="2400" i="1" smtClean="0"/>
              <a:t>f</a:t>
            </a:r>
            <a:r>
              <a:rPr lang="ru-RU" sz="2400" smtClean="0"/>
              <a:t>. </a:t>
            </a:r>
            <a:endParaRPr lang="en-US" sz="2400" smtClean="0"/>
          </a:p>
          <a:p>
            <a:pPr>
              <a:lnSpc>
                <a:spcPct val="90000"/>
              </a:lnSpc>
              <a:buFont typeface="Arial" charset="0"/>
              <a:buNone/>
            </a:pPr>
            <a:r>
              <a:rPr lang="ru-RU" sz="2400" smtClean="0"/>
              <a:t>Её рёбра, называемые </a:t>
            </a:r>
            <a:r>
              <a:rPr lang="ru-RU" sz="2400" i="1" smtClean="0">
                <a:solidFill>
                  <a:schemeClr val="hlink"/>
                </a:solidFill>
              </a:rPr>
              <a:t>остаточными</a:t>
            </a:r>
            <a:r>
              <a:rPr lang="ru-RU" sz="2400" i="1" smtClean="0"/>
              <a:t> </a:t>
            </a:r>
            <a:r>
              <a:rPr lang="ru-RU" sz="2400" smtClean="0"/>
              <a:t>рёбрами</a:t>
            </a:r>
            <a:r>
              <a:rPr lang="en-US" sz="2400" i="1" smtClean="0"/>
              <a:t>, </a:t>
            </a:r>
            <a:r>
              <a:rPr lang="ru-RU" sz="2400" smtClean="0"/>
              <a:t>допускают</a:t>
            </a:r>
            <a:endParaRPr lang="en-US" sz="2400" smtClean="0"/>
          </a:p>
          <a:p>
            <a:pPr>
              <a:lnSpc>
                <a:spcPct val="90000"/>
              </a:lnSpc>
              <a:buFont typeface="Arial" charset="0"/>
              <a:buNone/>
            </a:pPr>
            <a:r>
              <a:rPr lang="ru-RU" sz="2400" smtClean="0"/>
              <a:t>положительный поток. </a:t>
            </a:r>
            <a:endParaRPr lang="en-US" sz="2400" smtClean="0"/>
          </a:p>
          <a:p>
            <a:pPr>
              <a:lnSpc>
                <a:spcPct val="90000"/>
              </a:lnSpc>
              <a:buFont typeface="Arial" charset="0"/>
              <a:buNone/>
            </a:pPr>
            <a:r>
              <a:rPr lang="ru-RU" sz="2400" smtClean="0"/>
              <a:t>Заметим, что остаточное ребро (</a:t>
            </a:r>
            <a:r>
              <a:rPr lang="ru-RU" sz="2400" i="1" smtClean="0"/>
              <a:t>и,</a:t>
            </a:r>
            <a:r>
              <a:rPr lang="en-US" sz="2400" i="1" smtClean="0"/>
              <a:t>v</a:t>
            </a:r>
            <a:r>
              <a:rPr lang="ru-RU" sz="2400" smtClean="0"/>
              <a:t>) не</a:t>
            </a:r>
            <a:r>
              <a:rPr lang="en-US" sz="2400" smtClean="0"/>
              <a:t> </a:t>
            </a:r>
            <a:r>
              <a:rPr lang="ru-RU" sz="2400" smtClean="0"/>
              <a:t>обязано быть ребром</a:t>
            </a:r>
            <a:endParaRPr lang="en-US" sz="2400" smtClean="0"/>
          </a:p>
          <a:p>
            <a:pPr>
              <a:lnSpc>
                <a:spcPct val="90000"/>
              </a:lnSpc>
              <a:buFont typeface="Arial" charset="0"/>
              <a:buNone/>
            </a:pPr>
            <a:r>
              <a:rPr lang="ru-RU" sz="2400" smtClean="0"/>
              <a:t>сети </a:t>
            </a:r>
            <a:r>
              <a:rPr lang="en-US" sz="2400" i="1" smtClean="0"/>
              <a:t>G,</a:t>
            </a:r>
            <a:r>
              <a:rPr lang="ru-RU" sz="2400" smtClean="0"/>
              <a:t> может оказаться, что </a:t>
            </a:r>
            <a:r>
              <a:rPr lang="en-US" sz="2400" i="1" smtClean="0"/>
              <a:t>E</a:t>
            </a:r>
            <a:r>
              <a:rPr lang="en-US" sz="2400" i="1" baseline="-25000" smtClean="0"/>
              <a:t>f</a:t>
            </a:r>
            <a:r>
              <a:rPr lang="en-US" sz="2400" i="1" smtClean="0"/>
              <a:t> </a:t>
            </a:r>
            <a:r>
              <a:rPr lang="ru-RU" sz="2400" smtClean="0">
                <a:sym typeface="Symbol" pitchFamily="18" charset="2"/>
              </a:rPr>
              <a:t></a:t>
            </a:r>
            <a:r>
              <a:rPr lang="ru-RU" sz="2400" smtClean="0"/>
              <a:t> </a:t>
            </a:r>
            <a:r>
              <a:rPr lang="ru-RU" sz="2400" i="1" smtClean="0"/>
              <a:t>Е</a:t>
            </a:r>
            <a:r>
              <a:rPr lang="en-US" sz="2400" i="1" smtClean="0"/>
              <a:t>.</a:t>
            </a:r>
          </a:p>
          <a:p>
            <a:pPr>
              <a:lnSpc>
                <a:spcPct val="90000"/>
              </a:lnSpc>
              <a:buFont typeface="Arial" charset="0"/>
              <a:buNone/>
            </a:pPr>
            <a:r>
              <a:rPr lang="ru-RU" sz="2400" smtClean="0"/>
              <a:t>Такое ребро из </a:t>
            </a:r>
            <a:r>
              <a:rPr lang="ru-RU" sz="2400" i="1" smtClean="0"/>
              <a:t>и </a:t>
            </a:r>
            <a:r>
              <a:rPr lang="ru-RU" sz="2400" smtClean="0"/>
              <a:t>в </a:t>
            </a:r>
            <a:r>
              <a:rPr lang="en-US" sz="2400" i="1" smtClean="0"/>
              <a:t>v </a:t>
            </a:r>
            <a:r>
              <a:rPr lang="ru-RU" sz="2400" smtClean="0"/>
              <a:t>появляется, когда </a:t>
            </a:r>
            <a:r>
              <a:rPr lang="en-US" sz="2400" i="1" smtClean="0"/>
              <a:t>f</a:t>
            </a:r>
            <a:r>
              <a:rPr lang="ru-RU" sz="2400" smtClean="0"/>
              <a:t>(и, </a:t>
            </a:r>
            <a:r>
              <a:rPr lang="en-US" sz="2400" i="1" smtClean="0"/>
              <a:t>v</a:t>
            </a:r>
            <a:r>
              <a:rPr lang="ru-RU" sz="2400" i="1" smtClean="0"/>
              <a:t>) </a:t>
            </a:r>
            <a:r>
              <a:rPr lang="ru-RU" sz="2400" smtClean="0"/>
              <a:t>&lt; 0, то есть когда</a:t>
            </a:r>
            <a:endParaRPr lang="en-US" sz="2400" smtClean="0"/>
          </a:p>
          <a:p>
            <a:pPr>
              <a:lnSpc>
                <a:spcPct val="90000"/>
              </a:lnSpc>
              <a:buFont typeface="Arial" charset="0"/>
              <a:buNone/>
            </a:pPr>
            <a:r>
              <a:rPr lang="ru-RU" sz="2400" smtClean="0"/>
              <a:t>имеется имеется поток вещества в обратном направлении </a:t>
            </a:r>
            <a:endParaRPr lang="en-US" sz="2400" smtClean="0"/>
          </a:p>
          <a:p>
            <a:pPr>
              <a:lnSpc>
                <a:spcPct val="90000"/>
              </a:lnSpc>
              <a:buFont typeface="Arial" charset="0"/>
              <a:buNone/>
            </a:pPr>
            <a:r>
              <a:rPr lang="ru-RU" sz="2400" smtClean="0"/>
              <a:t>(по</a:t>
            </a:r>
            <a:r>
              <a:rPr lang="en-US" sz="2400" smtClean="0"/>
              <a:t> </a:t>
            </a:r>
            <a:r>
              <a:rPr lang="ru-RU" sz="2400" smtClean="0"/>
              <a:t> ребру (</a:t>
            </a:r>
            <a:r>
              <a:rPr lang="en-US" sz="2400" i="1" smtClean="0"/>
              <a:t>v</a:t>
            </a:r>
            <a:r>
              <a:rPr lang="ru-RU" sz="2400" i="1" smtClean="0"/>
              <a:t>, и</a:t>
            </a:r>
            <a:r>
              <a:rPr lang="ru-RU" sz="2400" smtClean="0"/>
              <a:t>))</a:t>
            </a:r>
            <a:r>
              <a:rPr lang="ru-RU" sz="2400" i="1" smtClean="0"/>
              <a:t> </a:t>
            </a:r>
            <a:r>
              <a:rPr lang="ru-RU" sz="2400" smtClean="0"/>
              <a:t>— ведь этот поток можно уменьшить. </a:t>
            </a:r>
            <a:endParaRPr lang="en-US" sz="2400" smtClean="0"/>
          </a:p>
          <a:p>
            <a:pPr>
              <a:lnSpc>
                <a:spcPct val="90000"/>
              </a:lnSpc>
              <a:buFont typeface="Arial" charset="0"/>
              <a:buNone/>
            </a:pPr>
            <a:r>
              <a:rPr lang="ru-RU" sz="2400" smtClean="0"/>
              <a:t>Если ребро (</a:t>
            </a:r>
            <a:r>
              <a:rPr lang="ru-RU" sz="2400" i="1" smtClean="0"/>
              <a:t>и, </a:t>
            </a:r>
            <a:r>
              <a:rPr lang="en-US" sz="2400" i="1" smtClean="0"/>
              <a:t>v</a:t>
            </a:r>
            <a:r>
              <a:rPr lang="ru-RU" sz="2400" smtClean="0"/>
              <a:t>) принадлежит остаточной сети, то хотя бы одно</a:t>
            </a:r>
            <a:endParaRPr lang="en-US" sz="2400" smtClean="0"/>
          </a:p>
          <a:p>
            <a:pPr>
              <a:lnSpc>
                <a:spcPct val="90000"/>
              </a:lnSpc>
              <a:buFont typeface="Arial" charset="0"/>
              <a:buNone/>
            </a:pPr>
            <a:r>
              <a:rPr lang="ru-RU" sz="2400" smtClean="0"/>
              <a:t>из рёбер</a:t>
            </a:r>
            <a:r>
              <a:rPr lang="en-US" sz="2400" smtClean="0"/>
              <a:t> </a:t>
            </a:r>
            <a:r>
              <a:rPr lang="ru-RU" sz="2400" smtClean="0"/>
              <a:t>(</a:t>
            </a:r>
            <a:r>
              <a:rPr lang="ru-RU" sz="2400" i="1" smtClean="0"/>
              <a:t>и</a:t>
            </a:r>
            <a:r>
              <a:rPr lang="ru-RU" sz="2400" smtClean="0"/>
              <a:t>, </a:t>
            </a:r>
            <a:r>
              <a:rPr lang="en-US" sz="2400" i="1" smtClean="0"/>
              <a:t>v</a:t>
            </a:r>
            <a:r>
              <a:rPr lang="ru-RU" sz="2400" smtClean="0"/>
              <a:t>) и (</a:t>
            </a:r>
            <a:r>
              <a:rPr lang="en-US" sz="2400" i="1" smtClean="0"/>
              <a:t>v</a:t>
            </a:r>
            <a:r>
              <a:rPr lang="ru-RU" sz="2400" i="1" smtClean="0"/>
              <a:t>, и</a:t>
            </a:r>
            <a:r>
              <a:rPr lang="ru-RU" sz="2400" smtClean="0"/>
              <a:t>)</a:t>
            </a:r>
            <a:r>
              <a:rPr lang="ru-RU" sz="2400" i="1" smtClean="0"/>
              <a:t> </a:t>
            </a:r>
            <a:r>
              <a:rPr lang="ru-RU" sz="2400" smtClean="0"/>
              <a:t>было в исходной сети.</a:t>
            </a:r>
          </a:p>
          <a:p>
            <a:pPr>
              <a:lnSpc>
                <a:spcPct val="90000"/>
              </a:lnSpc>
              <a:buFont typeface="Arial" charset="0"/>
              <a:buNone/>
            </a:pPr>
            <a:r>
              <a:rPr lang="en-US" sz="2400" smtClean="0"/>
              <a:t>		</a:t>
            </a:r>
            <a:r>
              <a:rPr lang="ru-RU" sz="2400" smtClean="0"/>
              <a:t>Получаем оценку </a:t>
            </a:r>
            <a:r>
              <a:rPr lang="en-US" sz="2400" i="1" smtClean="0">
                <a:solidFill>
                  <a:schemeClr val="hlink"/>
                </a:solidFill>
              </a:rPr>
              <a:t>E</a:t>
            </a:r>
            <a:r>
              <a:rPr lang="en-US" sz="2400" i="1" baseline="-25000" smtClean="0">
                <a:solidFill>
                  <a:schemeClr val="hlink"/>
                </a:solidFill>
              </a:rPr>
              <a:t>f</a:t>
            </a:r>
            <a:r>
              <a:rPr lang="ru-RU" sz="2400" i="1" smtClean="0">
                <a:solidFill>
                  <a:schemeClr val="hlink"/>
                </a:solidFill>
              </a:rPr>
              <a:t> </a:t>
            </a:r>
            <a:r>
              <a:rPr lang="en-US" sz="2400" i="1" smtClean="0">
                <a:solidFill>
                  <a:schemeClr val="hlink"/>
                </a:solidFill>
              </a:rPr>
              <a:t>≤ </a:t>
            </a:r>
            <a:r>
              <a:rPr lang="en-US" sz="2400" smtClean="0">
                <a:solidFill>
                  <a:schemeClr val="hlink"/>
                </a:solidFill>
              </a:rPr>
              <a:t>2 </a:t>
            </a:r>
            <a:r>
              <a:rPr lang="en-US" sz="2400" i="1" smtClean="0">
                <a:solidFill>
                  <a:schemeClr val="hlink"/>
                </a:solidFill>
              </a:rPr>
              <a:t>E</a:t>
            </a:r>
            <a:r>
              <a:rPr lang="en-US" sz="2400" i="1" smtClean="0"/>
              <a:t>.</a:t>
            </a:r>
            <a:endParaRPr lang="ru-RU" sz="24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6498">
                                            <p:txEl>
                                              <p:pRg st="0" end="0"/>
                                            </p:txEl>
                                          </p:spTgt>
                                        </p:tgtEl>
                                        <p:attrNameLst>
                                          <p:attrName>style.visibility</p:attrName>
                                        </p:attrNameLst>
                                      </p:cBhvr>
                                      <p:to>
                                        <p:strVal val="visible"/>
                                      </p:to>
                                    </p:set>
                                    <p:anim calcmode="lin" valueType="num">
                                      <p:cBhvr additive="base">
                                        <p:cTn id="7" dur="500" fill="hold"/>
                                        <p:tgtEl>
                                          <p:spTgt spid="1064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649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6498">
                                            <p:txEl>
                                              <p:pRg st="1" end="1"/>
                                            </p:txEl>
                                          </p:spTgt>
                                        </p:tgtEl>
                                        <p:attrNameLst>
                                          <p:attrName>style.visibility</p:attrName>
                                        </p:attrNameLst>
                                      </p:cBhvr>
                                      <p:to>
                                        <p:strVal val="visible"/>
                                      </p:to>
                                    </p:set>
                                    <p:anim calcmode="lin" valueType="num">
                                      <p:cBhvr additive="base">
                                        <p:cTn id="11" dur="500" fill="hold"/>
                                        <p:tgtEl>
                                          <p:spTgt spid="10649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649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6498">
                                            <p:txEl>
                                              <p:pRg st="2" end="2"/>
                                            </p:txEl>
                                          </p:spTgt>
                                        </p:tgtEl>
                                        <p:attrNameLst>
                                          <p:attrName>style.visibility</p:attrName>
                                        </p:attrNameLst>
                                      </p:cBhvr>
                                      <p:to>
                                        <p:strVal val="visible"/>
                                      </p:to>
                                    </p:set>
                                    <p:anim calcmode="lin" valueType="num">
                                      <p:cBhvr additive="base">
                                        <p:cTn id="15" dur="500" fill="hold"/>
                                        <p:tgtEl>
                                          <p:spTgt spid="10649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649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6498">
                                            <p:txEl>
                                              <p:pRg st="3" end="3"/>
                                            </p:txEl>
                                          </p:spTgt>
                                        </p:tgtEl>
                                        <p:attrNameLst>
                                          <p:attrName>style.visibility</p:attrName>
                                        </p:attrNameLst>
                                      </p:cBhvr>
                                      <p:to>
                                        <p:strVal val="visible"/>
                                      </p:to>
                                    </p:set>
                                    <p:anim calcmode="lin" valueType="num">
                                      <p:cBhvr additive="base">
                                        <p:cTn id="19" dur="500" fill="hold"/>
                                        <p:tgtEl>
                                          <p:spTgt spid="10649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649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6498">
                                            <p:txEl>
                                              <p:pRg st="4" end="4"/>
                                            </p:txEl>
                                          </p:spTgt>
                                        </p:tgtEl>
                                        <p:attrNameLst>
                                          <p:attrName>style.visibility</p:attrName>
                                        </p:attrNameLst>
                                      </p:cBhvr>
                                      <p:to>
                                        <p:strVal val="visible"/>
                                      </p:to>
                                    </p:set>
                                    <p:anim calcmode="lin" valueType="num">
                                      <p:cBhvr additive="base">
                                        <p:cTn id="23" dur="500" fill="hold"/>
                                        <p:tgtEl>
                                          <p:spTgt spid="10649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649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6498">
                                            <p:txEl>
                                              <p:pRg st="5" end="5"/>
                                            </p:txEl>
                                          </p:spTgt>
                                        </p:tgtEl>
                                        <p:attrNameLst>
                                          <p:attrName>style.visibility</p:attrName>
                                        </p:attrNameLst>
                                      </p:cBhvr>
                                      <p:to>
                                        <p:strVal val="visible"/>
                                      </p:to>
                                    </p:set>
                                    <p:anim calcmode="lin" valueType="num">
                                      <p:cBhvr additive="base">
                                        <p:cTn id="29" dur="500" fill="hold"/>
                                        <p:tgtEl>
                                          <p:spTgt spid="106498">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6498">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6498">
                                            <p:txEl>
                                              <p:pRg st="6" end="6"/>
                                            </p:txEl>
                                          </p:spTgt>
                                        </p:tgtEl>
                                        <p:attrNameLst>
                                          <p:attrName>style.visibility</p:attrName>
                                        </p:attrNameLst>
                                      </p:cBhvr>
                                      <p:to>
                                        <p:strVal val="visible"/>
                                      </p:to>
                                    </p:set>
                                    <p:anim calcmode="lin" valueType="num">
                                      <p:cBhvr additive="base">
                                        <p:cTn id="33" dur="500" fill="hold"/>
                                        <p:tgtEl>
                                          <p:spTgt spid="106498">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649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06498">
                                            <p:txEl>
                                              <p:pRg st="7" end="7"/>
                                            </p:txEl>
                                          </p:spTgt>
                                        </p:tgtEl>
                                        <p:attrNameLst>
                                          <p:attrName>style.visibility</p:attrName>
                                        </p:attrNameLst>
                                      </p:cBhvr>
                                      <p:to>
                                        <p:strVal val="visible"/>
                                      </p:to>
                                    </p:set>
                                    <p:anim calcmode="lin" valueType="num">
                                      <p:cBhvr additive="base">
                                        <p:cTn id="39" dur="500" fill="hold"/>
                                        <p:tgtEl>
                                          <p:spTgt spid="106498">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6498">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6498">
                                            <p:txEl>
                                              <p:pRg st="8" end="8"/>
                                            </p:txEl>
                                          </p:spTgt>
                                        </p:tgtEl>
                                        <p:attrNameLst>
                                          <p:attrName>style.visibility</p:attrName>
                                        </p:attrNameLst>
                                      </p:cBhvr>
                                      <p:to>
                                        <p:strVal val="visible"/>
                                      </p:to>
                                    </p:set>
                                    <p:anim calcmode="lin" valueType="num">
                                      <p:cBhvr additive="base">
                                        <p:cTn id="43" dur="500" fill="hold"/>
                                        <p:tgtEl>
                                          <p:spTgt spid="106498">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6498">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06498">
                                            <p:txEl>
                                              <p:pRg st="9" end="9"/>
                                            </p:txEl>
                                          </p:spTgt>
                                        </p:tgtEl>
                                        <p:attrNameLst>
                                          <p:attrName>style.visibility</p:attrName>
                                        </p:attrNameLst>
                                      </p:cBhvr>
                                      <p:to>
                                        <p:strVal val="visible"/>
                                      </p:to>
                                    </p:set>
                                    <p:anim calcmode="lin" valueType="num">
                                      <p:cBhvr additive="base">
                                        <p:cTn id="47" dur="500" fill="hold"/>
                                        <p:tgtEl>
                                          <p:spTgt spid="106498">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0649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06498">
                                            <p:txEl>
                                              <p:pRg st="10" end="10"/>
                                            </p:txEl>
                                          </p:spTgt>
                                        </p:tgtEl>
                                        <p:attrNameLst>
                                          <p:attrName>style.visibility</p:attrName>
                                        </p:attrNameLst>
                                      </p:cBhvr>
                                      <p:to>
                                        <p:strVal val="visible"/>
                                      </p:to>
                                    </p:set>
                                    <p:anim calcmode="lin" valueType="num">
                                      <p:cBhvr additive="base">
                                        <p:cTn id="53" dur="500" fill="hold"/>
                                        <p:tgtEl>
                                          <p:spTgt spid="106498">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06498">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06498">
                                            <p:txEl>
                                              <p:pRg st="11" end="11"/>
                                            </p:txEl>
                                          </p:spTgt>
                                        </p:tgtEl>
                                        <p:attrNameLst>
                                          <p:attrName>style.visibility</p:attrName>
                                        </p:attrNameLst>
                                      </p:cBhvr>
                                      <p:to>
                                        <p:strVal val="visible"/>
                                      </p:to>
                                    </p:set>
                                    <p:anim calcmode="lin" valueType="num">
                                      <p:cBhvr additive="base">
                                        <p:cTn id="57" dur="500" fill="hold"/>
                                        <p:tgtEl>
                                          <p:spTgt spid="106498">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06498">
                                            <p:txEl>
                                              <p:pRg st="11" end="11"/>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06498">
                                            <p:txEl>
                                              <p:pRg st="12" end="12"/>
                                            </p:txEl>
                                          </p:spTgt>
                                        </p:tgtEl>
                                        <p:attrNameLst>
                                          <p:attrName>style.visibility</p:attrName>
                                        </p:attrNameLst>
                                      </p:cBhvr>
                                      <p:to>
                                        <p:strVal val="visible"/>
                                      </p:to>
                                    </p:set>
                                    <p:anim calcmode="lin" valueType="num">
                                      <p:cBhvr additive="base">
                                        <p:cTn id="61" dur="500" fill="hold"/>
                                        <p:tgtEl>
                                          <p:spTgt spid="106498">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6498">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129" name="Object 121"/>
          <p:cNvGraphicFramePr>
            <a:graphicFrameLocks noChangeAspect="1"/>
          </p:cNvGraphicFramePr>
          <p:nvPr>
            <p:ph sz="quarter" idx="4294967295"/>
          </p:nvPr>
        </p:nvGraphicFramePr>
        <p:xfrm>
          <a:off x="2400300" y="4918075"/>
          <a:ext cx="152400" cy="228600"/>
        </p:xfrm>
        <a:graphic>
          <a:graphicData uri="http://schemas.openxmlformats.org/presentationml/2006/ole">
            <p:oleObj spid="_x0000_s43129" name="Equation" r:id="rId4" imgW="152280" imgH="228600" progId="">
              <p:embed/>
            </p:oleObj>
          </a:graphicData>
        </a:graphic>
      </p:graphicFrame>
      <p:sp>
        <p:nvSpPr>
          <p:cNvPr id="43140" name="Rectangle 2"/>
          <p:cNvSpPr>
            <a:spLocks noGrp="1"/>
          </p:cNvSpPr>
          <p:nvPr>
            <p:ph type="title"/>
          </p:nvPr>
        </p:nvSpPr>
        <p:spPr>
          <a:xfrm>
            <a:off x="395288" y="260350"/>
            <a:ext cx="3671887" cy="561975"/>
          </a:xfrm>
        </p:spPr>
        <p:txBody>
          <a:bodyPr/>
          <a:lstStyle/>
          <a:p>
            <a:pPr algn="l"/>
            <a:r>
              <a:rPr lang="en-US" sz="2400" b="1" smtClean="0"/>
              <a:t>   </a:t>
            </a:r>
            <a:r>
              <a:rPr lang="ru-RU" sz="2400" b="1" smtClean="0"/>
              <a:t>Пример</a:t>
            </a:r>
            <a:r>
              <a:rPr lang="en-US" sz="2400" b="1" smtClean="0"/>
              <a:t> </a:t>
            </a:r>
            <a:r>
              <a:rPr lang="ru-RU" sz="2400" b="1" smtClean="0"/>
              <a:t>остаточной сети</a:t>
            </a:r>
          </a:p>
        </p:txBody>
      </p:sp>
      <p:sp>
        <p:nvSpPr>
          <p:cNvPr id="43141" name="Rectangle 3"/>
          <p:cNvSpPr>
            <a:spLocks noGrp="1"/>
          </p:cNvSpPr>
          <p:nvPr>
            <p:ph type="body" idx="1"/>
          </p:nvPr>
        </p:nvSpPr>
        <p:spPr>
          <a:xfrm>
            <a:off x="179388" y="2997200"/>
            <a:ext cx="8964612" cy="3382963"/>
          </a:xfrm>
        </p:spPr>
        <p:txBody>
          <a:bodyPr/>
          <a:lstStyle/>
          <a:p>
            <a:pPr>
              <a:lnSpc>
                <a:spcPct val="80000"/>
              </a:lnSpc>
              <a:buFont typeface="Arial" charset="0"/>
              <a:buNone/>
            </a:pPr>
            <a:endParaRPr lang="en-US" sz="800" i="1" baseline="-25000" dirty="0" smtClean="0">
              <a:solidFill>
                <a:srgbClr val="EC5C22"/>
              </a:solidFill>
            </a:endParaRPr>
          </a:p>
          <a:p>
            <a:pPr>
              <a:lnSpc>
                <a:spcPct val="80000"/>
              </a:lnSpc>
              <a:buFont typeface="Arial" charset="0"/>
              <a:buNone/>
            </a:pPr>
            <a:r>
              <a:rPr lang="ru-RU" sz="2000" dirty="0" smtClean="0"/>
              <a:t>На рис. а) изображен поток </a:t>
            </a:r>
            <a:r>
              <a:rPr lang="en-US" sz="2000" i="1" dirty="0" smtClean="0"/>
              <a:t>f</a:t>
            </a:r>
            <a:r>
              <a:rPr lang="ru-RU" sz="2000" i="1" dirty="0" smtClean="0"/>
              <a:t> </a:t>
            </a:r>
            <a:r>
              <a:rPr lang="ru-RU" sz="2000" dirty="0" smtClean="0"/>
              <a:t>в сети </a:t>
            </a:r>
            <a:r>
              <a:rPr lang="en-US" sz="2000" i="1" dirty="0" smtClean="0"/>
              <a:t>G</a:t>
            </a:r>
            <a:r>
              <a:rPr lang="ru-RU" sz="2000" dirty="0" smtClean="0"/>
              <a:t>, на рис. б)  – остаточная сеть </a:t>
            </a:r>
            <a:r>
              <a:rPr lang="en-US" sz="2000" i="1" dirty="0" err="1" smtClean="0"/>
              <a:t>G</a:t>
            </a:r>
            <a:r>
              <a:rPr lang="en-US" sz="2000" i="1" baseline="-25000" dirty="0" err="1" smtClean="0"/>
              <a:t>f</a:t>
            </a:r>
            <a:endParaRPr lang="ru-RU" sz="2000" i="1" baseline="-25000" dirty="0" smtClean="0"/>
          </a:p>
          <a:p>
            <a:pPr>
              <a:lnSpc>
                <a:spcPct val="80000"/>
              </a:lnSpc>
              <a:buFont typeface="Arial" charset="0"/>
              <a:buNone/>
            </a:pPr>
            <a:r>
              <a:rPr lang="ru-RU" sz="2000" dirty="0" smtClean="0"/>
              <a:t>и выделен путь </a:t>
            </a:r>
            <a:r>
              <a:rPr lang="en-US" sz="2000" i="1" dirty="0" smtClean="0"/>
              <a:t>p</a:t>
            </a:r>
            <a:r>
              <a:rPr lang="ru-RU" sz="2000" i="1" dirty="0" smtClean="0"/>
              <a:t>, </a:t>
            </a:r>
            <a:r>
              <a:rPr lang="ru-RU" sz="2000" dirty="0" smtClean="0"/>
              <a:t>по которому можно еще пропустить 4 единицы. </a:t>
            </a:r>
          </a:p>
          <a:p>
            <a:pPr>
              <a:lnSpc>
                <a:spcPct val="80000"/>
              </a:lnSpc>
              <a:buFont typeface="Arial" charset="0"/>
              <a:buNone/>
            </a:pPr>
            <a:r>
              <a:rPr lang="ru-RU" sz="2000" dirty="0" smtClean="0"/>
              <a:t>Рёбер</a:t>
            </a:r>
            <a:r>
              <a:rPr lang="ru-RU" sz="2000" i="1" dirty="0" smtClean="0"/>
              <a:t> </a:t>
            </a:r>
            <a:r>
              <a:rPr lang="ru-RU" sz="2000" dirty="0" smtClean="0"/>
              <a:t>(</a:t>
            </a:r>
            <a:r>
              <a:rPr lang="en-US" sz="2000" i="1" dirty="0" smtClean="0"/>
              <a:t>v</a:t>
            </a:r>
            <a:r>
              <a:rPr lang="en-US" sz="2000" baseline="-25000" dirty="0" smtClean="0"/>
              <a:t>1</a:t>
            </a:r>
            <a:r>
              <a:rPr lang="ru-RU" sz="2000" i="1" dirty="0" smtClean="0"/>
              <a:t>, </a:t>
            </a:r>
            <a:r>
              <a:rPr lang="en-US" sz="2000" i="1" dirty="0" smtClean="0"/>
              <a:t>s</a:t>
            </a:r>
            <a:r>
              <a:rPr lang="ru-RU" sz="2000" dirty="0" smtClean="0"/>
              <a:t>)</a:t>
            </a:r>
            <a:r>
              <a:rPr lang="ru-RU" sz="2000" i="1" dirty="0" smtClean="0"/>
              <a:t> </a:t>
            </a:r>
            <a:r>
              <a:rPr lang="ru-RU" sz="2000" dirty="0" smtClean="0"/>
              <a:t>и</a:t>
            </a:r>
            <a:r>
              <a:rPr lang="ru-RU" sz="2000" i="1" dirty="0" smtClean="0"/>
              <a:t> </a:t>
            </a:r>
            <a:r>
              <a:rPr lang="en-US" sz="2000" dirty="0" smtClean="0"/>
              <a:t>(</a:t>
            </a:r>
            <a:r>
              <a:rPr lang="en-US" sz="2000" i="1" dirty="0" smtClean="0"/>
              <a:t>v</a:t>
            </a:r>
            <a:r>
              <a:rPr lang="ru-RU" sz="2000" i="1" baseline="-25000" dirty="0" smtClean="0"/>
              <a:t>2</a:t>
            </a:r>
            <a:r>
              <a:rPr lang="ru-RU" sz="2000" i="1" dirty="0" smtClean="0"/>
              <a:t>,</a:t>
            </a:r>
            <a:r>
              <a:rPr lang="en-US" sz="2000" i="1" dirty="0" smtClean="0"/>
              <a:t>v</a:t>
            </a:r>
            <a:r>
              <a:rPr lang="en-US" sz="2000" baseline="-25000" dirty="0" smtClean="0"/>
              <a:t>3</a:t>
            </a:r>
            <a:r>
              <a:rPr lang="ru-RU" sz="2000" dirty="0" smtClean="0"/>
              <a:t>)</a:t>
            </a:r>
            <a:r>
              <a:rPr lang="ru-RU" sz="2000" i="1" dirty="0" smtClean="0"/>
              <a:t> </a:t>
            </a:r>
            <a:r>
              <a:rPr lang="ru-RU" sz="2000" dirty="0" smtClean="0"/>
              <a:t>не было в исходной сети. </a:t>
            </a:r>
            <a:endParaRPr lang="en-US" sz="2000" dirty="0" smtClean="0"/>
          </a:p>
          <a:p>
            <a:pPr>
              <a:lnSpc>
                <a:spcPct val="80000"/>
              </a:lnSpc>
              <a:buFont typeface="Arial" charset="0"/>
              <a:buNone/>
            </a:pPr>
            <a:endParaRPr lang="ru-RU" sz="2000" dirty="0" smtClean="0"/>
          </a:p>
          <a:p>
            <a:pPr>
              <a:lnSpc>
                <a:spcPct val="80000"/>
              </a:lnSpc>
              <a:buFont typeface="Arial" charset="0"/>
              <a:buNone/>
            </a:pPr>
            <a:r>
              <a:rPr lang="en-US" sz="2400" i="1" dirty="0" smtClean="0"/>
              <a:t>                c</a:t>
            </a:r>
            <a:r>
              <a:rPr lang="en-US" sz="2400" dirty="0" smtClean="0"/>
              <a:t>(</a:t>
            </a:r>
            <a:r>
              <a:rPr lang="en-US" sz="2400" i="1" dirty="0" smtClean="0"/>
              <a:t>v</a:t>
            </a:r>
            <a:r>
              <a:rPr lang="en-US" sz="2400" baseline="-25000" dirty="0" smtClean="0"/>
              <a:t>1</a:t>
            </a:r>
            <a:r>
              <a:rPr lang="en-US" sz="2400" dirty="0" smtClean="0"/>
              <a:t>, </a:t>
            </a:r>
            <a:r>
              <a:rPr lang="en-US" sz="2400" i="1" dirty="0" smtClean="0"/>
              <a:t>v</a:t>
            </a:r>
            <a:r>
              <a:rPr lang="en-US" sz="2400" baseline="-25000" dirty="0" smtClean="0"/>
              <a:t>2</a:t>
            </a:r>
            <a:r>
              <a:rPr lang="en-US" sz="2400" dirty="0" smtClean="0"/>
              <a:t>) = 10;  </a:t>
            </a:r>
            <a:r>
              <a:rPr lang="en-US" sz="2400" i="1" dirty="0" smtClean="0"/>
              <a:t>c</a:t>
            </a:r>
            <a:r>
              <a:rPr lang="en-US" sz="2400" dirty="0" smtClean="0"/>
              <a:t>(</a:t>
            </a:r>
            <a:r>
              <a:rPr lang="en-US" sz="2400" i="1" dirty="0" smtClean="0"/>
              <a:t>v</a:t>
            </a:r>
            <a:r>
              <a:rPr lang="en-US" sz="2400" baseline="-25000" dirty="0" smtClean="0"/>
              <a:t>2</a:t>
            </a:r>
            <a:r>
              <a:rPr lang="en-US" sz="2400" dirty="0" smtClean="0"/>
              <a:t>, </a:t>
            </a:r>
            <a:r>
              <a:rPr lang="en-US" sz="2400" i="1" dirty="0" smtClean="0"/>
              <a:t>v</a:t>
            </a:r>
            <a:r>
              <a:rPr lang="en-US" sz="2400" baseline="-25000" dirty="0" smtClean="0"/>
              <a:t>1</a:t>
            </a:r>
            <a:r>
              <a:rPr lang="en-US" sz="2400" dirty="0" smtClean="0"/>
              <a:t>) = 4;  </a:t>
            </a:r>
            <a:r>
              <a:rPr lang="en-US" sz="2400" i="1" dirty="0" smtClean="0"/>
              <a:t>f</a:t>
            </a:r>
            <a:r>
              <a:rPr lang="en-US" sz="2400" dirty="0" smtClean="0"/>
              <a:t>(</a:t>
            </a:r>
            <a:r>
              <a:rPr lang="en-US" sz="2400" i="1" dirty="0" smtClean="0"/>
              <a:t>v</a:t>
            </a:r>
            <a:r>
              <a:rPr lang="en-US" sz="2400" baseline="-25000" dirty="0" smtClean="0"/>
              <a:t>2</a:t>
            </a:r>
            <a:r>
              <a:rPr lang="en-US" sz="2400" dirty="0" smtClean="0"/>
              <a:t>, </a:t>
            </a:r>
            <a:r>
              <a:rPr lang="en-US" sz="2400" i="1" dirty="0" smtClean="0"/>
              <a:t>v</a:t>
            </a:r>
            <a:r>
              <a:rPr lang="en-US" sz="2400" baseline="-25000" dirty="0" smtClean="0"/>
              <a:t>1</a:t>
            </a:r>
            <a:r>
              <a:rPr lang="en-US" sz="2400" dirty="0" smtClean="0"/>
              <a:t>) = 1; </a:t>
            </a:r>
          </a:p>
          <a:p>
            <a:pPr>
              <a:lnSpc>
                <a:spcPct val="80000"/>
              </a:lnSpc>
              <a:buFont typeface="Arial" charset="0"/>
              <a:buNone/>
            </a:pPr>
            <a:r>
              <a:rPr lang="en-US" sz="2400" i="1" dirty="0" smtClean="0"/>
              <a:t>                </a:t>
            </a:r>
            <a:r>
              <a:rPr lang="en-US" sz="2400" i="1" dirty="0" err="1" smtClean="0"/>
              <a:t>c</a:t>
            </a:r>
            <a:r>
              <a:rPr lang="en-US" sz="2400" i="1" baseline="-25000" dirty="0" err="1" smtClean="0"/>
              <a:t>f</a:t>
            </a:r>
            <a:r>
              <a:rPr lang="en-US" sz="2400" dirty="0" smtClean="0"/>
              <a:t>(</a:t>
            </a:r>
            <a:r>
              <a:rPr lang="en-US" sz="2400" i="1" dirty="0" smtClean="0"/>
              <a:t>v</a:t>
            </a:r>
            <a:r>
              <a:rPr lang="en-US" sz="2400" baseline="-25000" dirty="0" smtClean="0"/>
              <a:t>2</a:t>
            </a:r>
            <a:r>
              <a:rPr lang="en-US" sz="2400" dirty="0" smtClean="0"/>
              <a:t>, </a:t>
            </a:r>
            <a:r>
              <a:rPr lang="en-US" sz="2400" i="1" dirty="0" smtClean="0"/>
              <a:t>v</a:t>
            </a:r>
            <a:r>
              <a:rPr lang="en-US" sz="2400" baseline="-25000" dirty="0" smtClean="0"/>
              <a:t>1</a:t>
            </a:r>
            <a:r>
              <a:rPr lang="en-US" sz="2400" dirty="0" smtClean="0"/>
              <a:t>)= 4 – 1= 3; </a:t>
            </a:r>
            <a:r>
              <a:rPr lang="en-US" sz="2400" i="1" dirty="0" err="1" smtClean="0"/>
              <a:t>c</a:t>
            </a:r>
            <a:r>
              <a:rPr lang="en-US" sz="2400" i="1" baseline="-25000" dirty="0" err="1" smtClean="0"/>
              <a:t>f</a:t>
            </a:r>
            <a:r>
              <a:rPr lang="en-US" sz="2400" i="1" baseline="-25000" dirty="0" smtClean="0"/>
              <a:t> </a:t>
            </a:r>
            <a:r>
              <a:rPr lang="en-US" sz="2400" dirty="0" smtClean="0"/>
              <a:t>(</a:t>
            </a:r>
            <a:r>
              <a:rPr lang="en-US" sz="2400" i="1" dirty="0" smtClean="0"/>
              <a:t>v</a:t>
            </a:r>
            <a:r>
              <a:rPr lang="en-US" sz="2400" baseline="-25000" dirty="0" smtClean="0"/>
              <a:t>1</a:t>
            </a:r>
            <a:r>
              <a:rPr lang="en-US" sz="2400" dirty="0" smtClean="0"/>
              <a:t>, </a:t>
            </a:r>
            <a:r>
              <a:rPr lang="en-US" sz="2400" i="1" dirty="0" smtClean="0"/>
              <a:t>v</a:t>
            </a:r>
            <a:r>
              <a:rPr lang="en-US" sz="2400" baseline="-25000" dirty="0" smtClean="0"/>
              <a:t>2</a:t>
            </a:r>
            <a:r>
              <a:rPr lang="en-US" sz="2400" dirty="0" smtClean="0"/>
              <a:t>) = 10 – (-1) = 11;  </a:t>
            </a:r>
          </a:p>
          <a:p>
            <a:pPr>
              <a:lnSpc>
                <a:spcPct val="80000"/>
              </a:lnSpc>
              <a:buFont typeface="Arial" charset="0"/>
              <a:buNone/>
            </a:pPr>
            <a:r>
              <a:rPr lang="en-US" sz="2400" dirty="0" smtClean="0"/>
              <a:t>   </a:t>
            </a:r>
          </a:p>
          <a:p>
            <a:pPr>
              <a:lnSpc>
                <a:spcPct val="80000"/>
              </a:lnSpc>
              <a:buFont typeface="Arial" charset="0"/>
              <a:buNone/>
            </a:pPr>
            <a:r>
              <a:rPr lang="en-US" sz="2400" i="1" dirty="0" smtClean="0"/>
              <a:t>                c</a:t>
            </a:r>
            <a:r>
              <a:rPr lang="en-US" sz="2400" dirty="0" smtClean="0"/>
              <a:t>(</a:t>
            </a:r>
            <a:r>
              <a:rPr lang="en-US" sz="2400" i="1" dirty="0" smtClean="0"/>
              <a:t>v</a:t>
            </a:r>
            <a:r>
              <a:rPr lang="en-US" sz="2400" baseline="-25000" dirty="0" smtClean="0"/>
              <a:t>3</a:t>
            </a:r>
            <a:r>
              <a:rPr lang="en-US" sz="2400" dirty="0" smtClean="0"/>
              <a:t>, </a:t>
            </a:r>
            <a:r>
              <a:rPr lang="en-US" sz="2400" i="1" dirty="0" smtClean="0"/>
              <a:t>v</a:t>
            </a:r>
            <a:r>
              <a:rPr lang="en-US" sz="2400" baseline="-25000" dirty="0" smtClean="0"/>
              <a:t>2</a:t>
            </a:r>
            <a:r>
              <a:rPr lang="en-US" sz="2400" dirty="0" smtClean="0"/>
              <a:t>) = 9; </a:t>
            </a:r>
            <a:r>
              <a:rPr lang="en-US" sz="2400" i="1" dirty="0" smtClean="0"/>
              <a:t>c</a:t>
            </a:r>
            <a:r>
              <a:rPr lang="en-US" sz="2400" dirty="0" smtClean="0"/>
              <a:t>(</a:t>
            </a:r>
            <a:r>
              <a:rPr lang="en-US" sz="2400" i="1" dirty="0" smtClean="0"/>
              <a:t>v</a:t>
            </a:r>
            <a:r>
              <a:rPr lang="en-US" sz="2400" baseline="-25000" dirty="0" smtClean="0"/>
              <a:t>2</a:t>
            </a:r>
            <a:r>
              <a:rPr lang="en-US" sz="2400" dirty="0" smtClean="0"/>
              <a:t>, </a:t>
            </a:r>
            <a:r>
              <a:rPr lang="en-US" sz="2400" i="1" dirty="0" smtClean="0"/>
              <a:t>v</a:t>
            </a:r>
            <a:r>
              <a:rPr lang="en-US" sz="2400" baseline="-25000" dirty="0" smtClean="0"/>
              <a:t>3</a:t>
            </a:r>
            <a:r>
              <a:rPr lang="en-US" sz="2400" dirty="0" smtClean="0"/>
              <a:t>) = 0;  </a:t>
            </a:r>
            <a:r>
              <a:rPr lang="en-US" sz="2400" i="1" dirty="0" smtClean="0"/>
              <a:t>f</a:t>
            </a:r>
            <a:r>
              <a:rPr lang="en-US" sz="2400" dirty="0" smtClean="0"/>
              <a:t>(</a:t>
            </a:r>
            <a:r>
              <a:rPr lang="en-US" sz="2400" i="1" dirty="0" smtClean="0"/>
              <a:t>v</a:t>
            </a:r>
            <a:r>
              <a:rPr lang="en-US" sz="2400" baseline="-25000" dirty="0" smtClean="0"/>
              <a:t>3</a:t>
            </a:r>
            <a:r>
              <a:rPr lang="en-US" sz="2400" dirty="0" smtClean="0"/>
              <a:t>, </a:t>
            </a:r>
            <a:r>
              <a:rPr lang="en-US" sz="2400" i="1" dirty="0" smtClean="0"/>
              <a:t>v</a:t>
            </a:r>
            <a:r>
              <a:rPr lang="en-US" sz="2400" baseline="-25000" dirty="0" smtClean="0"/>
              <a:t>2</a:t>
            </a:r>
            <a:r>
              <a:rPr lang="en-US" sz="2400" dirty="0" smtClean="0"/>
              <a:t>) = 4;</a:t>
            </a:r>
          </a:p>
          <a:p>
            <a:pPr>
              <a:lnSpc>
                <a:spcPct val="80000"/>
              </a:lnSpc>
              <a:buFont typeface="Arial" charset="0"/>
              <a:buNone/>
            </a:pPr>
            <a:r>
              <a:rPr lang="en-US" sz="2400" i="1" dirty="0" smtClean="0"/>
              <a:t>                </a:t>
            </a:r>
            <a:r>
              <a:rPr lang="en-US" sz="2400" i="1" dirty="0" err="1" smtClean="0"/>
              <a:t>c</a:t>
            </a:r>
            <a:r>
              <a:rPr lang="en-US" sz="2400" i="1" baseline="-25000" dirty="0" err="1" smtClean="0"/>
              <a:t>f</a:t>
            </a:r>
            <a:r>
              <a:rPr lang="en-US" sz="2400" dirty="0" smtClean="0"/>
              <a:t>(</a:t>
            </a:r>
            <a:r>
              <a:rPr lang="en-US" sz="2400" i="1" dirty="0" smtClean="0"/>
              <a:t>v</a:t>
            </a:r>
            <a:r>
              <a:rPr lang="en-US" sz="2400" baseline="-25000" dirty="0" smtClean="0"/>
              <a:t>3</a:t>
            </a:r>
            <a:r>
              <a:rPr lang="en-US" sz="2400" dirty="0" smtClean="0"/>
              <a:t>, </a:t>
            </a:r>
            <a:r>
              <a:rPr lang="en-US" sz="2400" i="1" dirty="0" smtClean="0"/>
              <a:t>v</a:t>
            </a:r>
            <a:r>
              <a:rPr lang="en-US" sz="2400" baseline="-25000" dirty="0" smtClean="0"/>
              <a:t>2</a:t>
            </a:r>
            <a:r>
              <a:rPr lang="en-US" sz="2400" dirty="0" smtClean="0"/>
              <a:t>) = 9 – 4 = 5; </a:t>
            </a:r>
            <a:r>
              <a:rPr lang="en-US" sz="2400" i="1" dirty="0" err="1" smtClean="0"/>
              <a:t>c</a:t>
            </a:r>
            <a:r>
              <a:rPr lang="en-US" sz="2400" i="1" baseline="-25000" dirty="0" err="1" smtClean="0"/>
              <a:t>f</a:t>
            </a:r>
            <a:r>
              <a:rPr lang="en-US" sz="2400" i="1" baseline="-25000" dirty="0" smtClean="0"/>
              <a:t> </a:t>
            </a:r>
            <a:r>
              <a:rPr lang="en-US" sz="2400" dirty="0" smtClean="0"/>
              <a:t>(</a:t>
            </a:r>
            <a:r>
              <a:rPr lang="en-US" sz="2400" i="1" dirty="0" smtClean="0"/>
              <a:t>v</a:t>
            </a:r>
            <a:r>
              <a:rPr lang="en-US" sz="2400" baseline="-25000" dirty="0" smtClean="0"/>
              <a:t>2</a:t>
            </a:r>
            <a:r>
              <a:rPr lang="en-US" sz="2400" dirty="0" smtClean="0"/>
              <a:t>, </a:t>
            </a:r>
            <a:r>
              <a:rPr lang="en-US" sz="2400" i="1" dirty="0" smtClean="0"/>
              <a:t>v</a:t>
            </a:r>
            <a:r>
              <a:rPr lang="en-US" sz="2400" baseline="-25000" dirty="0" smtClean="0"/>
              <a:t>3</a:t>
            </a:r>
            <a:r>
              <a:rPr lang="en-US" sz="2400" dirty="0" smtClean="0"/>
              <a:t>) = 0 – (-4) = 4;</a:t>
            </a:r>
            <a:endParaRPr lang="ru-RU" sz="2400" dirty="0" smtClean="0"/>
          </a:p>
        </p:txBody>
      </p:sp>
      <p:grpSp>
        <p:nvGrpSpPr>
          <p:cNvPr id="43142" name="Group 201"/>
          <p:cNvGrpSpPr>
            <a:grpSpLocks/>
          </p:cNvGrpSpPr>
          <p:nvPr/>
        </p:nvGrpSpPr>
        <p:grpSpPr bwMode="auto">
          <a:xfrm>
            <a:off x="323850" y="981075"/>
            <a:ext cx="4103688" cy="1981200"/>
            <a:chOff x="204" y="618"/>
            <a:chExt cx="2585" cy="1248"/>
          </a:xfrm>
        </p:grpSpPr>
        <p:sp>
          <p:nvSpPr>
            <p:cNvPr id="19" name="Овал 18"/>
            <p:cNvSpPr/>
            <p:nvPr/>
          </p:nvSpPr>
          <p:spPr>
            <a:xfrm>
              <a:off x="204" y="1027"/>
              <a:ext cx="262" cy="26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20" name="Овал 19"/>
            <p:cNvSpPr/>
            <p:nvPr/>
          </p:nvSpPr>
          <p:spPr>
            <a:xfrm>
              <a:off x="2527" y="1027"/>
              <a:ext cx="262" cy="26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21" name="Овал 16"/>
            <p:cNvSpPr/>
            <p:nvPr/>
          </p:nvSpPr>
          <p:spPr>
            <a:xfrm>
              <a:off x="1703" y="655"/>
              <a:ext cx="262" cy="26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 name="Овал 17"/>
            <p:cNvSpPr/>
            <p:nvPr/>
          </p:nvSpPr>
          <p:spPr>
            <a:xfrm>
              <a:off x="991" y="655"/>
              <a:ext cx="262" cy="26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3" name="Прямая со стрелкой 22"/>
            <p:cNvCxnSpPr/>
            <p:nvPr/>
          </p:nvCxnSpPr>
          <p:spPr>
            <a:xfrm>
              <a:off x="1253" y="785"/>
              <a:ext cx="45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6200000" flipH="1">
              <a:off x="880" y="1139"/>
              <a:ext cx="44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Овал 24"/>
            <p:cNvSpPr/>
            <p:nvPr/>
          </p:nvSpPr>
          <p:spPr>
            <a:xfrm>
              <a:off x="1703" y="1343"/>
              <a:ext cx="262" cy="26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6" name="Овал 25"/>
            <p:cNvSpPr/>
            <p:nvPr/>
          </p:nvSpPr>
          <p:spPr>
            <a:xfrm>
              <a:off x="991" y="1343"/>
              <a:ext cx="262" cy="26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7" name="Прямая со стрелкой 12"/>
            <p:cNvCxnSpPr/>
            <p:nvPr/>
          </p:nvCxnSpPr>
          <p:spPr>
            <a:xfrm>
              <a:off x="1253" y="1436"/>
              <a:ext cx="48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Прямая со стрелкой 13"/>
            <p:cNvCxnSpPr>
              <a:stCxn id="25" idx="0"/>
            </p:cNvCxnSpPr>
            <p:nvPr/>
          </p:nvCxnSpPr>
          <p:spPr>
            <a:xfrm rot="5400000" flipH="1" flipV="1">
              <a:off x="1620" y="1129"/>
              <a:ext cx="42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a:stCxn id="25" idx="6"/>
              <a:endCxn id="20" idx="3"/>
            </p:cNvCxnSpPr>
            <p:nvPr/>
          </p:nvCxnSpPr>
          <p:spPr>
            <a:xfrm flipV="1">
              <a:off x="1965" y="1249"/>
              <a:ext cx="600" cy="2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Прямая со стрелкой 29"/>
            <p:cNvCxnSpPr>
              <a:endCxn id="20" idx="1"/>
            </p:cNvCxnSpPr>
            <p:nvPr/>
          </p:nvCxnSpPr>
          <p:spPr>
            <a:xfrm>
              <a:off x="1965" y="785"/>
              <a:ext cx="600" cy="2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Прямая со стрелкой 30"/>
            <p:cNvCxnSpPr>
              <a:endCxn id="26" idx="7"/>
            </p:cNvCxnSpPr>
            <p:nvPr/>
          </p:nvCxnSpPr>
          <p:spPr>
            <a:xfrm rot="5400000">
              <a:off x="1226" y="866"/>
              <a:ext cx="504" cy="5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43027" name="Object 19"/>
            <p:cNvGraphicFramePr>
              <a:graphicFrameLocks noChangeAspect="1"/>
            </p:cNvGraphicFramePr>
            <p:nvPr/>
          </p:nvGraphicFramePr>
          <p:xfrm>
            <a:off x="1028" y="618"/>
            <a:ext cx="188" cy="304"/>
          </p:xfrm>
          <a:graphic>
            <a:graphicData uri="http://schemas.openxmlformats.org/presentationml/2006/ole">
              <p:oleObj spid="_x0000_s43027" name="Equation" r:id="rId5" imgW="139680" imgH="228600" progId="">
                <p:embed/>
              </p:oleObj>
            </a:graphicData>
          </a:graphic>
        </p:graphicFrame>
        <p:graphicFrame>
          <p:nvGraphicFramePr>
            <p:cNvPr id="43028" name="Object 20"/>
            <p:cNvGraphicFramePr>
              <a:graphicFrameLocks noChangeAspect="1"/>
            </p:cNvGraphicFramePr>
            <p:nvPr/>
          </p:nvGraphicFramePr>
          <p:xfrm>
            <a:off x="1732" y="1324"/>
            <a:ext cx="204" cy="304"/>
          </p:xfrm>
          <a:graphic>
            <a:graphicData uri="http://schemas.openxmlformats.org/presentationml/2006/ole">
              <p:oleObj spid="_x0000_s43028" name="Equation" r:id="rId6" imgW="152280" imgH="228600" progId="">
                <p:embed/>
              </p:oleObj>
            </a:graphicData>
          </a:graphic>
        </p:graphicFrame>
        <p:graphicFrame>
          <p:nvGraphicFramePr>
            <p:cNvPr id="43029" name="Object 21"/>
            <p:cNvGraphicFramePr>
              <a:graphicFrameLocks noChangeAspect="1"/>
            </p:cNvGraphicFramePr>
            <p:nvPr/>
          </p:nvGraphicFramePr>
          <p:xfrm>
            <a:off x="1020" y="1324"/>
            <a:ext cx="205" cy="304"/>
          </p:xfrm>
          <a:graphic>
            <a:graphicData uri="http://schemas.openxmlformats.org/presentationml/2006/ole">
              <p:oleObj spid="_x0000_s43029" name="Equation" r:id="rId7" imgW="152280" imgH="228600" progId="">
                <p:embed/>
              </p:oleObj>
            </a:graphicData>
          </a:graphic>
        </p:graphicFrame>
        <p:graphicFrame>
          <p:nvGraphicFramePr>
            <p:cNvPr id="43030" name="Object 22"/>
            <p:cNvGraphicFramePr>
              <a:graphicFrameLocks noChangeAspect="1"/>
            </p:cNvGraphicFramePr>
            <p:nvPr/>
          </p:nvGraphicFramePr>
          <p:xfrm>
            <a:off x="1732" y="619"/>
            <a:ext cx="204" cy="303"/>
          </p:xfrm>
          <a:graphic>
            <a:graphicData uri="http://schemas.openxmlformats.org/presentationml/2006/ole">
              <p:oleObj spid="_x0000_s43030" name="Equation" r:id="rId8" imgW="152280" imgH="228600" progId="">
                <p:embed/>
              </p:oleObj>
            </a:graphicData>
          </a:graphic>
        </p:graphicFrame>
        <p:cxnSp>
          <p:nvCxnSpPr>
            <p:cNvPr id="36" name="Прямая со стрелкой 35"/>
            <p:cNvCxnSpPr>
              <a:stCxn id="19" idx="5"/>
              <a:endCxn id="26" idx="2"/>
            </p:cNvCxnSpPr>
            <p:nvPr/>
          </p:nvCxnSpPr>
          <p:spPr>
            <a:xfrm rot="16200000" flipH="1">
              <a:off x="598" y="1079"/>
              <a:ext cx="224" cy="5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Прямая со стрелкой 36"/>
            <p:cNvCxnSpPr/>
            <p:nvPr/>
          </p:nvCxnSpPr>
          <p:spPr>
            <a:xfrm rot="5400000" flipH="1" flipV="1">
              <a:off x="955" y="1138"/>
              <a:ext cx="446"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196" name="TextBox 37"/>
            <p:cNvSpPr txBox="1">
              <a:spLocks noChangeArrowheads="1"/>
            </p:cNvSpPr>
            <p:nvPr/>
          </p:nvSpPr>
          <p:spPr bwMode="auto">
            <a:xfrm rot="-1663100">
              <a:off x="489" y="751"/>
              <a:ext cx="464" cy="231"/>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43197" name="TextBox 38"/>
            <p:cNvSpPr txBox="1">
              <a:spLocks noChangeArrowheads="1"/>
            </p:cNvSpPr>
            <p:nvPr/>
          </p:nvSpPr>
          <p:spPr bwMode="auto">
            <a:xfrm>
              <a:off x="1328" y="618"/>
              <a:ext cx="464" cy="231"/>
            </a:xfrm>
            <a:prstGeom prst="rect">
              <a:avLst/>
            </a:prstGeom>
            <a:noFill/>
            <a:ln w="9525">
              <a:noFill/>
              <a:miter lim="800000"/>
              <a:headEnd/>
              <a:tailEnd/>
            </a:ln>
          </p:spPr>
          <p:txBody>
            <a:bodyPr wrap="none">
              <a:spAutoFit/>
            </a:bodyPr>
            <a:lstStyle/>
            <a:p>
              <a:r>
                <a:rPr lang="en-US" sz="1800" baseline="0"/>
                <a:t>12/12</a:t>
              </a:r>
              <a:endParaRPr lang="ru-RU" sz="1800" baseline="0"/>
            </a:p>
          </p:txBody>
        </p:sp>
        <p:sp>
          <p:nvSpPr>
            <p:cNvPr id="43198" name="TextBox 39"/>
            <p:cNvSpPr txBox="1">
              <a:spLocks noChangeArrowheads="1"/>
            </p:cNvSpPr>
            <p:nvPr/>
          </p:nvSpPr>
          <p:spPr bwMode="auto">
            <a:xfrm rot="1532242">
              <a:off x="2171" y="802"/>
              <a:ext cx="464" cy="231"/>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43199" name="TextBox 40"/>
            <p:cNvSpPr txBox="1">
              <a:spLocks noChangeArrowheads="1"/>
            </p:cNvSpPr>
            <p:nvPr/>
          </p:nvSpPr>
          <p:spPr bwMode="auto">
            <a:xfrm rot="1268659">
              <a:off x="477" y="1333"/>
              <a:ext cx="391" cy="231"/>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43200" name="TextBox 41"/>
            <p:cNvSpPr txBox="1">
              <a:spLocks noChangeArrowheads="1"/>
            </p:cNvSpPr>
            <p:nvPr/>
          </p:nvSpPr>
          <p:spPr bwMode="auto">
            <a:xfrm>
              <a:off x="1247" y="1434"/>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43201" name="TextBox 42"/>
            <p:cNvSpPr txBox="1">
              <a:spLocks noChangeArrowheads="1"/>
            </p:cNvSpPr>
            <p:nvPr/>
          </p:nvSpPr>
          <p:spPr bwMode="auto">
            <a:xfrm rot="-1120439">
              <a:off x="2228" y="1315"/>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43202" name="TextBox 43"/>
            <p:cNvSpPr txBox="1">
              <a:spLocks noChangeArrowheads="1"/>
            </p:cNvSpPr>
            <p:nvPr/>
          </p:nvSpPr>
          <p:spPr bwMode="auto">
            <a:xfrm rot="-5400000">
              <a:off x="1711" y="970"/>
              <a:ext cx="392" cy="231"/>
            </a:xfrm>
            <a:prstGeom prst="rect">
              <a:avLst/>
            </a:prstGeom>
            <a:noFill/>
            <a:ln w="9525">
              <a:noFill/>
              <a:miter lim="800000"/>
              <a:headEnd/>
              <a:tailEnd/>
            </a:ln>
          </p:spPr>
          <p:txBody>
            <a:bodyPr>
              <a:spAutoFit/>
            </a:bodyPr>
            <a:lstStyle/>
            <a:p>
              <a:r>
                <a:rPr lang="en-US" sz="1800" baseline="0"/>
                <a:t>7/7</a:t>
              </a:r>
              <a:endParaRPr lang="ru-RU" sz="1800" baseline="0"/>
            </a:p>
          </p:txBody>
        </p:sp>
        <p:sp>
          <p:nvSpPr>
            <p:cNvPr id="43203" name="TextBox 44"/>
            <p:cNvSpPr txBox="1">
              <a:spLocks noChangeArrowheads="1"/>
            </p:cNvSpPr>
            <p:nvPr/>
          </p:nvSpPr>
          <p:spPr bwMode="auto">
            <a:xfrm rot="-5400000">
              <a:off x="880" y="1017"/>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43204" name="TextBox 45"/>
            <p:cNvSpPr txBox="1">
              <a:spLocks noChangeArrowheads="1"/>
            </p:cNvSpPr>
            <p:nvPr/>
          </p:nvSpPr>
          <p:spPr bwMode="auto">
            <a:xfrm rot="-5400000">
              <a:off x="1121" y="1013"/>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43205" name="TextBox 46"/>
            <p:cNvSpPr txBox="1">
              <a:spLocks noChangeArrowheads="1"/>
            </p:cNvSpPr>
            <p:nvPr/>
          </p:nvSpPr>
          <p:spPr bwMode="auto">
            <a:xfrm rot="-3855072">
              <a:off x="1456" y="1014"/>
              <a:ext cx="318" cy="231"/>
            </a:xfrm>
            <a:prstGeom prst="rect">
              <a:avLst/>
            </a:prstGeom>
            <a:noFill/>
            <a:ln w="9525">
              <a:noFill/>
              <a:miter lim="800000"/>
              <a:headEnd/>
              <a:tailEnd/>
            </a:ln>
          </p:spPr>
          <p:txBody>
            <a:bodyPr wrap="none">
              <a:spAutoFit/>
            </a:bodyPr>
            <a:lstStyle/>
            <a:p>
              <a:r>
                <a:rPr lang="en-US" sz="1800" baseline="0"/>
                <a:t>4/9</a:t>
              </a:r>
              <a:endParaRPr lang="ru-RU" sz="1800" baseline="0"/>
            </a:p>
          </p:txBody>
        </p:sp>
        <p:sp>
          <p:nvSpPr>
            <p:cNvPr id="43206" name="TextBox 47"/>
            <p:cNvSpPr txBox="1">
              <a:spLocks noChangeArrowheads="1"/>
            </p:cNvSpPr>
            <p:nvPr/>
          </p:nvSpPr>
          <p:spPr bwMode="auto">
            <a:xfrm>
              <a:off x="1247" y="1616"/>
              <a:ext cx="356" cy="250"/>
            </a:xfrm>
            <a:prstGeom prst="rect">
              <a:avLst/>
            </a:prstGeom>
            <a:noFill/>
            <a:ln w="9525">
              <a:noFill/>
              <a:miter lim="800000"/>
              <a:headEnd/>
              <a:tailEnd/>
            </a:ln>
          </p:spPr>
          <p:txBody>
            <a:bodyPr>
              <a:spAutoFit/>
            </a:bodyPr>
            <a:lstStyle/>
            <a:p>
              <a:r>
                <a:rPr lang="ru-RU" sz="2000" baseline="0"/>
                <a:t>(а)</a:t>
              </a:r>
            </a:p>
          </p:txBody>
        </p:sp>
        <p:cxnSp>
          <p:nvCxnSpPr>
            <p:cNvPr id="8" name="Прямая со стрелкой 7"/>
            <p:cNvCxnSpPr/>
            <p:nvPr/>
          </p:nvCxnSpPr>
          <p:spPr>
            <a:xfrm flipV="1">
              <a:off x="429" y="785"/>
              <a:ext cx="562" cy="2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43143" name="Group 202"/>
          <p:cNvGrpSpPr>
            <a:grpSpLocks/>
          </p:cNvGrpSpPr>
          <p:nvPr/>
        </p:nvGrpSpPr>
        <p:grpSpPr bwMode="auto">
          <a:xfrm>
            <a:off x="4787900" y="836613"/>
            <a:ext cx="4176713" cy="2197100"/>
            <a:chOff x="3016" y="527"/>
            <a:chExt cx="2631" cy="1384"/>
          </a:xfrm>
        </p:grpSpPr>
        <p:graphicFrame>
          <p:nvGraphicFramePr>
            <p:cNvPr id="43126" name="Object 118"/>
            <p:cNvGraphicFramePr>
              <a:graphicFrameLocks noChangeAspect="1"/>
            </p:cNvGraphicFramePr>
            <p:nvPr/>
          </p:nvGraphicFramePr>
          <p:xfrm>
            <a:off x="3863" y="1344"/>
            <a:ext cx="156" cy="234"/>
          </p:xfrm>
          <a:graphic>
            <a:graphicData uri="http://schemas.openxmlformats.org/presentationml/2006/ole">
              <p:oleObj spid="_x0000_s43126" name="Equation" r:id="rId9" imgW="152280" imgH="228600" progId="">
                <p:embed/>
              </p:oleObj>
            </a:graphicData>
          </a:graphic>
        </p:graphicFrame>
        <p:sp>
          <p:nvSpPr>
            <p:cNvPr id="134" name="Овал 133"/>
            <p:cNvSpPr/>
            <p:nvPr/>
          </p:nvSpPr>
          <p:spPr>
            <a:xfrm>
              <a:off x="3016" y="998"/>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35" name="Овал 134"/>
            <p:cNvSpPr/>
            <p:nvPr/>
          </p:nvSpPr>
          <p:spPr>
            <a:xfrm>
              <a:off x="5380" y="998"/>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36" name="Овал 135"/>
            <p:cNvSpPr/>
            <p:nvPr/>
          </p:nvSpPr>
          <p:spPr>
            <a:xfrm>
              <a:off x="4541" y="605"/>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7" name="Овал 136"/>
            <p:cNvSpPr/>
            <p:nvPr/>
          </p:nvSpPr>
          <p:spPr>
            <a:xfrm>
              <a:off x="3817" y="605"/>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38" name="Прямая со стрелкой 137"/>
            <p:cNvCxnSpPr/>
            <p:nvPr/>
          </p:nvCxnSpPr>
          <p:spPr>
            <a:xfrm rot="16200000" flipH="1">
              <a:off x="3695" y="1116"/>
              <a:ext cx="47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9" name="Овал 138"/>
            <p:cNvSpPr/>
            <p:nvPr/>
          </p:nvSpPr>
          <p:spPr>
            <a:xfrm>
              <a:off x="4541" y="1331"/>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40" name="Овал 139"/>
            <p:cNvSpPr/>
            <p:nvPr/>
          </p:nvSpPr>
          <p:spPr>
            <a:xfrm>
              <a:off x="3817" y="1331"/>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ru-RU" sz="1800" i="1">
                <a:solidFill>
                  <a:schemeClr val="tx1"/>
                </a:solidFill>
              </a:endParaRPr>
            </a:p>
          </p:txBody>
        </p:sp>
        <p:cxnSp>
          <p:nvCxnSpPr>
            <p:cNvPr id="141" name="Прямая со стрелкой 140"/>
            <p:cNvCxnSpPr/>
            <p:nvPr/>
          </p:nvCxnSpPr>
          <p:spPr>
            <a:xfrm>
              <a:off x="4084" y="1429"/>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2" name="Прямая со стрелкой 141"/>
            <p:cNvCxnSpPr>
              <a:stCxn id="134" idx="7"/>
              <a:endCxn id="137" idx="2"/>
            </p:cNvCxnSpPr>
            <p:nvPr/>
          </p:nvCxnSpPr>
          <p:spPr>
            <a:xfrm rot="5400000" flipH="1" flipV="1">
              <a:off x="3383" y="604"/>
              <a:ext cx="295" cy="5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3" name="Прямая со стрелкой 142"/>
            <p:cNvCxnSpPr>
              <a:stCxn id="135" idx="2"/>
            </p:cNvCxnSpPr>
            <p:nvPr/>
          </p:nvCxnSpPr>
          <p:spPr>
            <a:xfrm rot="10800000" flipV="1">
              <a:off x="4808" y="1136"/>
              <a:ext cx="572" cy="3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4" name="Прямая со стрелкой 143"/>
            <p:cNvCxnSpPr>
              <a:stCxn id="136" idx="6"/>
              <a:endCxn id="135" idx="1"/>
            </p:cNvCxnSpPr>
            <p:nvPr/>
          </p:nvCxnSpPr>
          <p:spPr>
            <a:xfrm>
              <a:off x="4808" y="743"/>
              <a:ext cx="611" cy="29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5" name="Прямая со стрелкой 144"/>
            <p:cNvCxnSpPr/>
            <p:nvPr/>
          </p:nvCxnSpPr>
          <p:spPr>
            <a:xfrm rot="10800000" flipV="1">
              <a:off x="4046" y="841"/>
              <a:ext cx="571" cy="5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43060" name="Object 52"/>
            <p:cNvGraphicFramePr>
              <a:graphicFrameLocks noChangeAspect="1"/>
            </p:cNvGraphicFramePr>
            <p:nvPr/>
          </p:nvGraphicFramePr>
          <p:xfrm>
            <a:off x="3855" y="566"/>
            <a:ext cx="191" cy="321"/>
          </p:xfrm>
          <a:graphic>
            <a:graphicData uri="http://schemas.openxmlformats.org/presentationml/2006/ole">
              <p:oleObj spid="_x0000_s43060" name="Equation" r:id="rId10" imgW="139680" imgH="228600" progId="">
                <p:embed/>
              </p:oleObj>
            </a:graphicData>
          </a:graphic>
        </p:graphicFrame>
        <p:graphicFrame>
          <p:nvGraphicFramePr>
            <p:cNvPr id="43061" name="Object 53"/>
            <p:cNvGraphicFramePr>
              <a:graphicFrameLocks noChangeAspect="1"/>
            </p:cNvGraphicFramePr>
            <p:nvPr/>
          </p:nvGraphicFramePr>
          <p:xfrm>
            <a:off x="4558" y="572"/>
            <a:ext cx="207" cy="321"/>
          </p:xfrm>
          <a:graphic>
            <a:graphicData uri="http://schemas.openxmlformats.org/presentationml/2006/ole">
              <p:oleObj spid="_x0000_s43061" name="Equation" r:id="rId11" imgW="152280" imgH="228600" progId="">
                <p:embed/>
              </p:oleObj>
            </a:graphicData>
          </a:graphic>
        </p:graphicFrame>
        <p:cxnSp>
          <p:nvCxnSpPr>
            <p:cNvPr id="150" name="Прямая со стрелкой 149"/>
            <p:cNvCxnSpPr/>
            <p:nvPr/>
          </p:nvCxnSpPr>
          <p:spPr>
            <a:xfrm rot="16200000" flipH="1">
              <a:off x="3452" y="986"/>
              <a:ext cx="236" cy="57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1" name="Прямая со стрелкой 150"/>
            <p:cNvCxnSpPr/>
            <p:nvPr/>
          </p:nvCxnSpPr>
          <p:spPr>
            <a:xfrm rot="5400000" flipH="1" flipV="1">
              <a:off x="3752" y="1096"/>
              <a:ext cx="51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158" name="TextBox 151"/>
            <p:cNvSpPr txBox="1">
              <a:spLocks noChangeArrowheads="1"/>
            </p:cNvSpPr>
            <p:nvPr/>
          </p:nvSpPr>
          <p:spPr bwMode="auto">
            <a:xfrm rot="-1886544">
              <a:off x="3352" y="751"/>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43159" name="TextBox 152"/>
            <p:cNvSpPr txBox="1">
              <a:spLocks noChangeArrowheads="1"/>
            </p:cNvSpPr>
            <p:nvPr/>
          </p:nvSpPr>
          <p:spPr bwMode="auto">
            <a:xfrm>
              <a:off x="4198" y="527"/>
              <a:ext cx="224" cy="404"/>
            </a:xfrm>
            <a:prstGeom prst="rect">
              <a:avLst/>
            </a:prstGeom>
            <a:noFill/>
            <a:ln w="9525">
              <a:noFill/>
              <a:miter lim="800000"/>
              <a:headEnd/>
              <a:tailEnd/>
            </a:ln>
          </p:spPr>
          <p:txBody>
            <a:bodyPr>
              <a:spAutoFit/>
            </a:bodyPr>
            <a:lstStyle/>
            <a:p>
              <a:r>
                <a:rPr lang="en-US" sz="1800" baseline="0"/>
                <a:t>12</a:t>
              </a:r>
              <a:endParaRPr lang="ru-RU" sz="1800" baseline="0"/>
            </a:p>
          </p:txBody>
        </p:sp>
        <p:sp>
          <p:nvSpPr>
            <p:cNvPr id="43160" name="TextBox 153"/>
            <p:cNvSpPr txBox="1">
              <a:spLocks noChangeArrowheads="1"/>
            </p:cNvSpPr>
            <p:nvPr/>
          </p:nvSpPr>
          <p:spPr bwMode="auto">
            <a:xfrm rot="1266976">
              <a:off x="5068" y="722"/>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43161" name="TextBox 154"/>
            <p:cNvSpPr txBox="1">
              <a:spLocks noChangeArrowheads="1"/>
            </p:cNvSpPr>
            <p:nvPr/>
          </p:nvSpPr>
          <p:spPr bwMode="auto">
            <a:xfrm rot="1319846">
              <a:off x="3382" y="1294"/>
              <a:ext cx="189" cy="23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43162" name="TextBox 155"/>
            <p:cNvSpPr txBox="1">
              <a:spLocks noChangeArrowheads="1"/>
            </p:cNvSpPr>
            <p:nvPr/>
          </p:nvSpPr>
          <p:spPr bwMode="auto">
            <a:xfrm>
              <a:off x="4195" y="1525"/>
              <a:ext cx="318" cy="231"/>
            </a:xfrm>
            <a:prstGeom prst="rect">
              <a:avLst/>
            </a:prstGeom>
            <a:noFill/>
            <a:ln w="9525">
              <a:noFill/>
              <a:miter lim="800000"/>
              <a:headEnd/>
              <a:tailEnd/>
            </a:ln>
          </p:spPr>
          <p:txBody>
            <a:bodyPr>
              <a:spAutoFit/>
            </a:bodyPr>
            <a:lstStyle/>
            <a:p>
              <a:r>
                <a:rPr lang="en-US" sz="1800" baseline="0"/>
                <a:t>11</a:t>
              </a:r>
              <a:endParaRPr lang="ru-RU" sz="1800" baseline="0"/>
            </a:p>
          </p:txBody>
        </p:sp>
        <p:sp>
          <p:nvSpPr>
            <p:cNvPr id="43163" name="TextBox 156"/>
            <p:cNvSpPr txBox="1">
              <a:spLocks noChangeArrowheads="1"/>
            </p:cNvSpPr>
            <p:nvPr/>
          </p:nvSpPr>
          <p:spPr bwMode="auto">
            <a:xfrm rot="-1302655">
              <a:off x="5027" y="1249"/>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43164" name="TextBox 157"/>
            <p:cNvSpPr txBox="1">
              <a:spLocks noChangeArrowheads="1"/>
            </p:cNvSpPr>
            <p:nvPr/>
          </p:nvSpPr>
          <p:spPr bwMode="auto">
            <a:xfrm rot="-5400000">
              <a:off x="4651" y="979"/>
              <a:ext cx="138" cy="231"/>
            </a:xfrm>
            <a:prstGeom prst="rect">
              <a:avLst/>
            </a:prstGeom>
            <a:noFill/>
            <a:ln w="9525">
              <a:noFill/>
              <a:miter lim="800000"/>
              <a:headEnd/>
              <a:tailEnd/>
            </a:ln>
          </p:spPr>
          <p:txBody>
            <a:bodyPr>
              <a:spAutoFit/>
            </a:bodyPr>
            <a:lstStyle/>
            <a:p>
              <a:r>
                <a:rPr lang="en-US" sz="1800" baseline="0"/>
                <a:t>7</a:t>
              </a:r>
              <a:endParaRPr lang="ru-RU" sz="1800" baseline="0"/>
            </a:p>
          </p:txBody>
        </p:sp>
        <p:sp>
          <p:nvSpPr>
            <p:cNvPr id="43165" name="TextBox 158"/>
            <p:cNvSpPr txBox="1">
              <a:spLocks noChangeArrowheads="1"/>
            </p:cNvSpPr>
            <p:nvPr/>
          </p:nvSpPr>
          <p:spPr bwMode="auto">
            <a:xfrm rot="-5400000">
              <a:off x="3631" y="910"/>
              <a:ext cx="262" cy="404"/>
            </a:xfrm>
            <a:prstGeom prst="rect">
              <a:avLst/>
            </a:prstGeom>
            <a:noFill/>
            <a:ln w="9525">
              <a:noFill/>
              <a:miter lim="800000"/>
              <a:headEnd/>
              <a:tailEnd/>
            </a:ln>
          </p:spPr>
          <p:txBody>
            <a:bodyPr wrap="none">
              <a:spAutoFit/>
            </a:bodyPr>
            <a:lstStyle/>
            <a:p>
              <a:endParaRPr lang="en-US" sz="1800" baseline="0"/>
            </a:p>
            <a:p>
              <a:r>
                <a:rPr lang="en-US" sz="1800" baseline="0"/>
                <a:t>11</a:t>
              </a:r>
              <a:endParaRPr lang="ru-RU" sz="1800" baseline="0"/>
            </a:p>
          </p:txBody>
        </p:sp>
        <p:sp>
          <p:nvSpPr>
            <p:cNvPr id="43166" name="TextBox 159"/>
            <p:cNvSpPr txBox="1">
              <a:spLocks noChangeArrowheads="1"/>
            </p:cNvSpPr>
            <p:nvPr/>
          </p:nvSpPr>
          <p:spPr bwMode="auto">
            <a:xfrm rot="-5400000">
              <a:off x="3990" y="1005"/>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43167" name="TextBox 160"/>
            <p:cNvSpPr txBox="1">
              <a:spLocks noChangeArrowheads="1"/>
            </p:cNvSpPr>
            <p:nvPr/>
          </p:nvSpPr>
          <p:spPr bwMode="auto">
            <a:xfrm rot="-2456182">
              <a:off x="4332" y="1026"/>
              <a:ext cx="195" cy="231"/>
            </a:xfrm>
            <a:prstGeom prst="rect">
              <a:avLst/>
            </a:prstGeom>
            <a:noFill/>
            <a:ln w="9525">
              <a:noFill/>
              <a:miter lim="800000"/>
              <a:headEnd/>
              <a:tailEnd/>
            </a:ln>
          </p:spPr>
          <p:txBody>
            <a:bodyPr>
              <a:spAutoFit/>
            </a:bodyPr>
            <a:lstStyle/>
            <a:p>
              <a:r>
                <a:rPr lang="en-US" sz="1800" baseline="0"/>
                <a:t>5</a:t>
              </a:r>
              <a:endParaRPr lang="ru-RU" sz="1800" baseline="0"/>
            </a:p>
          </p:txBody>
        </p:sp>
        <p:cxnSp>
          <p:nvCxnSpPr>
            <p:cNvPr id="95" name="Прямая со стрелкой 94"/>
            <p:cNvCxnSpPr/>
            <p:nvPr/>
          </p:nvCxnSpPr>
          <p:spPr>
            <a:xfrm rot="10800000">
              <a:off x="4084" y="729"/>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6" name="Прямая со стрелкой 9"/>
            <p:cNvCxnSpPr/>
            <p:nvPr/>
          </p:nvCxnSpPr>
          <p:spPr>
            <a:xfrm rot="5400000" flipH="1" flipV="1">
              <a:off x="4006" y="807"/>
              <a:ext cx="549" cy="5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7" name="Прямая со стрелкой 6"/>
            <p:cNvCxnSpPr>
              <a:endCxn id="134" idx="6"/>
            </p:cNvCxnSpPr>
            <p:nvPr/>
          </p:nvCxnSpPr>
          <p:spPr>
            <a:xfrm rot="10800000" flipV="1">
              <a:off x="3283" y="842"/>
              <a:ext cx="572" cy="2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171" name="TextBox 97"/>
            <p:cNvSpPr txBox="1">
              <a:spLocks noChangeArrowheads="1"/>
            </p:cNvSpPr>
            <p:nvPr/>
          </p:nvSpPr>
          <p:spPr bwMode="auto">
            <a:xfrm rot="-2086967">
              <a:off x="3470" y="935"/>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43172" name="TextBox 98"/>
            <p:cNvSpPr txBox="1">
              <a:spLocks noChangeArrowheads="1"/>
            </p:cNvSpPr>
            <p:nvPr/>
          </p:nvSpPr>
          <p:spPr bwMode="auto">
            <a:xfrm rot="-2845093">
              <a:off x="4126" y="914"/>
              <a:ext cx="189" cy="231"/>
            </a:xfrm>
            <a:prstGeom prst="rect">
              <a:avLst/>
            </a:prstGeom>
            <a:noFill/>
            <a:ln w="9525">
              <a:noFill/>
              <a:miter lim="800000"/>
              <a:headEnd/>
              <a:tailEnd/>
            </a:ln>
          </p:spPr>
          <p:txBody>
            <a:bodyPr wrap="none">
              <a:spAutoFit/>
            </a:bodyPr>
            <a:lstStyle/>
            <a:p>
              <a:r>
                <a:rPr lang="en-US" sz="1800" baseline="0" dirty="0"/>
                <a:t>4</a:t>
              </a:r>
              <a:endParaRPr lang="ru-RU" sz="1800" baseline="0" dirty="0"/>
            </a:p>
          </p:txBody>
        </p:sp>
        <p:cxnSp>
          <p:nvCxnSpPr>
            <p:cNvPr id="100" name="Прямая со стрелкой 99"/>
            <p:cNvCxnSpPr/>
            <p:nvPr/>
          </p:nvCxnSpPr>
          <p:spPr>
            <a:xfrm rot="10800000">
              <a:off x="4084" y="1553"/>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174" name="TextBox 100"/>
            <p:cNvSpPr txBox="1">
              <a:spLocks noChangeArrowheads="1"/>
            </p:cNvSpPr>
            <p:nvPr/>
          </p:nvSpPr>
          <p:spPr bwMode="auto">
            <a:xfrm>
              <a:off x="4241" y="1253"/>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cxnSp>
          <p:nvCxnSpPr>
            <p:cNvPr id="90" name="Прямая со стрелкой 89"/>
            <p:cNvCxnSpPr/>
            <p:nvPr/>
          </p:nvCxnSpPr>
          <p:spPr>
            <a:xfrm rot="10800000">
              <a:off x="4770" y="847"/>
              <a:ext cx="611" cy="29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3176" name="TextBox 90"/>
            <p:cNvSpPr txBox="1">
              <a:spLocks noChangeArrowheads="1"/>
            </p:cNvSpPr>
            <p:nvPr/>
          </p:nvSpPr>
          <p:spPr bwMode="auto">
            <a:xfrm rot="1444016">
              <a:off x="4888" y="950"/>
              <a:ext cx="262" cy="231"/>
            </a:xfrm>
            <a:prstGeom prst="rect">
              <a:avLst/>
            </a:prstGeom>
            <a:noFill/>
            <a:ln w="9525">
              <a:noFill/>
              <a:miter lim="800000"/>
              <a:headEnd/>
              <a:tailEnd/>
            </a:ln>
          </p:spPr>
          <p:txBody>
            <a:bodyPr wrap="none">
              <a:spAutoFit/>
            </a:bodyPr>
            <a:lstStyle/>
            <a:p>
              <a:r>
                <a:rPr lang="en-US" sz="1800" baseline="0"/>
                <a:t>15</a:t>
              </a:r>
              <a:endParaRPr lang="ru-RU" sz="1800" baseline="0"/>
            </a:p>
          </p:txBody>
        </p:sp>
        <p:cxnSp>
          <p:nvCxnSpPr>
            <p:cNvPr id="92" name="Прямая со стрелкой 5"/>
            <p:cNvCxnSpPr>
              <a:stCxn id="136" idx="4"/>
            </p:cNvCxnSpPr>
            <p:nvPr/>
          </p:nvCxnSpPr>
          <p:spPr>
            <a:xfrm rot="16200000" flipH="1">
              <a:off x="4449" y="1106"/>
              <a:ext cx="471" cy="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178" name="Прямая со стрелкой 86"/>
            <p:cNvCxnSpPr>
              <a:cxnSpLocks noChangeShapeType="1"/>
              <a:stCxn id="140" idx="2"/>
              <a:endCxn id="134" idx="5"/>
            </p:cNvCxnSpPr>
            <p:nvPr/>
          </p:nvCxnSpPr>
          <p:spPr bwMode="auto">
            <a:xfrm flipH="1" flipV="1">
              <a:off x="3244" y="1233"/>
              <a:ext cx="573" cy="236"/>
            </a:xfrm>
            <a:prstGeom prst="straightConnector1">
              <a:avLst/>
            </a:prstGeom>
            <a:noFill/>
            <a:ln w="9525" algn="ctr">
              <a:solidFill>
                <a:srgbClr val="000000"/>
              </a:solidFill>
              <a:round/>
              <a:headEnd/>
              <a:tailEnd type="arrow" w="med" len="med"/>
            </a:ln>
          </p:spPr>
        </p:cxnSp>
        <p:sp>
          <p:nvSpPr>
            <p:cNvPr id="43179" name="TextBox 87"/>
            <p:cNvSpPr txBox="1">
              <a:spLocks noChangeArrowheads="1"/>
            </p:cNvSpPr>
            <p:nvPr/>
          </p:nvSpPr>
          <p:spPr bwMode="auto">
            <a:xfrm rot="1273879">
              <a:off x="3560" y="1117"/>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43180" name="Text Box 80"/>
            <p:cNvSpPr txBox="1">
              <a:spLocks noChangeArrowheads="1"/>
            </p:cNvSpPr>
            <p:nvPr/>
          </p:nvSpPr>
          <p:spPr bwMode="auto">
            <a:xfrm>
              <a:off x="4241" y="1661"/>
              <a:ext cx="314" cy="250"/>
            </a:xfrm>
            <a:prstGeom prst="rect">
              <a:avLst/>
            </a:prstGeom>
            <a:noFill/>
            <a:ln w="9525">
              <a:noFill/>
              <a:miter lim="800000"/>
              <a:headEnd/>
              <a:tailEnd/>
            </a:ln>
          </p:spPr>
          <p:txBody>
            <a:bodyPr wrap="none">
              <a:spAutoFit/>
            </a:bodyPr>
            <a:lstStyle/>
            <a:p>
              <a:r>
                <a:rPr lang="ru-RU" sz="2000" baseline="0">
                  <a:latin typeface="Arial" charset="0"/>
                </a:rPr>
                <a:t>(б)</a:t>
              </a:r>
            </a:p>
          </p:txBody>
        </p:sp>
        <p:graphicFrame>
          <p:nvGraphicFramePr>
            <p:cNvPr id="43136" name="Object 128"/>
            <p:cNvGraphicFramePr>
              <a:graphicFrameLocks noChangeAspect="1"/>
            </p:cNvGraphicFramePr>
            <p:nvPr/>
          </p:nvGraphicFramePr>
          <p:xfrm>
            <a:off x="4558" y="1298"/>
            <a:ext cx="242" cy="363"/>
          </p:xfrm>
          <a:graphic>
            <a:graphicData uri="http://schemas.openxmlformats.org/presentationml/2006/ole">
              <p:oleObj spid="_x0000_s43136" name="Equation" r:id="rId12" imgW="152280" imgH="228600" progId="">
                <p:embed/>
              </p:oleObj>
            </a:graphicData>
          </a:graphic>
        </p:graphicFrame>
        <p:graphicFrame>
          <p:nvGraphicFramePr>
            <p:cNvPr id="43139" name="Object 131"/>
            <p:cNvGraphicFramePr>
              <a:graphicFrameLocks noChangeAspect="1"/>
            </p:cNvGraphicFramePr>
            <p:nvPr/>
          </p:nvGraphicFramePr>
          <p:xfrm>
            <a:off x="3833" y="1298"/>
            <a:ext cx="205" cy="350"/>
          </p:xfrm>
          <a:graphic>
            <a:graphicData uri="http://schemas.openxmlformats.org/presentationml/2006/ole">
              <p:oleObj spid="_x0000_s43139" name="Equation" r:id="rId13" imgW="152280" imgH="228600"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141">
                                            <p:txEl>
                                              <p:pRg st="1" end="1"/>
                                            </p:txEl>
                                          </p:spTgt>
                                        </p:tgtEl>
                                        <p:attrNameLst>
                                          <p:attrName>style.visibility</p:attrName>
                                        </p:attrNameLst>
                                      </p:cBhvr>
                                      <p:to>
                                        <p:strVal val="visible"/>
                                      </p:to>
                                    </p:set>
                                    <p:anim calcmode="lin" valueType="num">
                                      <p:cBhvr additive="base">
                                        <p:cTn id="7" dur="500" fill="hold"/>
                                        <p:tgtEl>
                                          <p:spTgt spid="4314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141">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141">
                                            <p:txEl>
                                              <p:pRg st="2" end="2"/>
                                            </p:txEl>
                                          </p:spTgt>
                                        </p:tgtEl>
                                        <p:attrNameLst>
                                          <p:attrName>style.visibility</p:attrName>
                                        </p:attrNameLst>
                                      </p:cBhvr>
                                      <p:to>
                                        <p:strVal val="visible"/>
                                      </p:to>
                                    </p:set>
                                    <p:anim calcmode="lin" valueType="num">
                                      <p:cBhvr additive="base">
                                        <p:cTn id="11" dur="500" fill="hold"/>
                                        <p:tgtEl>
                                          <p:spTgt spid="4314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314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3141">
                                            <p:txEl>
                                              <p:pRg st="3" end="3"/>
                                            </p:txEl>
                                          </p:spTgt>
                                        </p:tgtEl>
                                        <p:attrNameLst>
                                          <p:attrName>style.visibility</p:attrName>
                                        </p:attrNameLst>
                                      </p:cBhvr>
                                      <p:to>
                                        <p:strVal val="visible"/>
                                      </p:to>
                                    </p:set>
                                    <p:anim calcmode="lin" valueType="num">
                                      <p:cBhvr additive="base">
                                        <p:cTn id="15" dur="500" fill="hold"/>
                                        <p:tgtEl>
                                          <p:spTgt spid="4314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31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3141">
                                            <p:txEl>
                                              <p:pRg st="5" end="5"/>
                                            </p:txEl>
                                          </p:spTgt>
                                        </p:tgtEl>
                                        <p:attrNameLst>
                                          <p:attrName>style.visibility</p:attrName>
                                        </p:attrNameLst>
                                      </p:cBhvr>
                                      <p:to>
                                        <p:strVal val="visible"/>
                                      </p:to>
                                    </p:set>
                                    <p:anim calcmode="lin" valueType="num">
                                      <p:cBhvr additive="base">
                                        <p:cTn id="21" dur="500" fill="hold"/>
                                        <p:tgtEl>
                                          <p:spTgt spid="43141">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3141">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3141">
                                            <p:txEl>
                                              <p:pRg st="6" end="6"/>
                                            </p:txEl>
                                          </p:spTgt>
                                        </p:tgtEl>
                                        <p:attrNameLst>
                                          <p:attrName>style.visibility</p:attrName>
                                        </p:attrNameLst>
                                      </p:cBhvr>
                                      <p:to>
                                        <p:strVal val="visible"/>
                                      </p:to>
                                    </p:set>
                                    <p:anim calcmode="lin" valueType="num">
                                      <p:cBhvr additive="base">
                                        <p:cTn id="25" dur="500" fill="hold"/>
                                        <p:tgtEl>
                                          <p:spTgt spid="43141">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14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3141">
                                            <p:txEl>
                                              <p:pRg st="8" end="8"/>
                                            </p:txEl>
                                          </p:spTgt>
                                        </p:tgtEl>
                                        <p:attrNameLst>
                                          <p:attrName>style.visibility</p:attrName>
                                        </p:attrNameLst>
                                      </p:cBhvr>
                                      <p:to>
                                        <p:strVal val="visible"/>
                                      </p:to>
                                    </p:set>
                                    <p:anim calcmode="lin" valueType="num">
                                      <p:cBhvr additive="base">
                                        <p:cTn id="31" dur="500" fill="hold"/>
                                        <p:tgtEl>
                                          <p:spTgt spid="43141">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3141">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3141">
                                            <p:txEl>
                                              <p:pRg st="9" end="9"/>
                                            </p:txEl>
                                          </p:spTgt>
                                        </p:tgtEl>
                                        <p:attrNameLst>
                                          <p:attrName>style.visibility</p:attrName>
                                        </p:attrNameLst>
                                      </p:cBhvr>
                                      <p:to>
                                        <p:strVal val="visible"/>
                                      </p:to>
                                    </p:set>
                                    <p:anim calcmode="lin" valueType="num">
                                      <p:cBhvr additive="base">
                                        <p:cTn id="35" dur="500" fill="hold"/>
                                        <p:tgtEl>
                                          <p:spTgt spid="43141">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314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p:cNvSpPr>
          <p:nvPr>
            <p:ph type="title"/>
          </p:nvPr>
        </p:nvSpPr>
        <p:spPr>
          <a:xfrm>
            <a:off x="395288" y="188913"/>
            <a:ext cx="8229600" cy="561975"/>
          </a:xfrm>
        </p:spPr>
        <p:txBody>
          <a:bodyPr/>
          <a:lstStyle/>
          <a:p>
            <a:pPr algn="l"/>
            <a:r>
              <a:rPr lang="ru-RU" sz="2800" b="1" smtClean="0"/>
              <a:t>Соотношение потоков сети и остаточной сети</a:t>
            </a:r>
          </a:p>
        </p:txBody>
      </p:sp>
      <p:sp>
        <p:nvSpPr>
          <p:cNvPr id="110594" name="Rectangle 3"/>
          <p:cNvSpPr>
            <a:spLocks noGrp="1"/>
          </p:cNvSpPr>
          <p:nvPr>
            <p:ph type="body" idx="1"/>
          </p:nvPr>
        </p:nvSpPr>
        <p:spPr>
          <a:xfrm>
            <a:off x="250825" y="908050"/>
            <a:ext cx="8893175" cy="4525963"/>
          </a:xfrm>
        </p:spPr>
        <p:txBody>
          <a:bodyPr/>
          <a:lstStyle/>
          <a:p>
            <a:pPr>
              <a:lnSpc>
                <a:spcPct val="90000"/>
              </a:lnSpc>
              <a:buFont typeface="Arial" charset="0"/>
              <a:buNone/>
            </a:pPr>
            <a:r>
              <a:rPr lang="ru-RU" sz="2400" dirty="0" smtClean="0"/>
              <a:t>Остаточная сеть </a:t>
            </a:r>
            <a:r>
              <a:rPr lang="en-US" sz="2400" i="1" dirty="0" err="1" smtClean="0"/>
              <a:t>G</a:t>
            </a:r>
            <a:r>
              <a:rPr lang="en-US" sz="2400" i="1" baseline="-25000" dirty="0" err="1" smtClean="0"/>
              <a:t>f</a:t>
            </a:r>
            <a:r>
              <a:rPr lang="en-US" sz="2400" i="1" dirty="0" smtClean="0"/>
              <a:t>  </a:t>
            </a:r>
            <a:r>
              <a:rPr lang="ru-RU" sz="2400" dirty="0" smtClean="0"/>
              <a:t>является сетью с пропускными </a:t>
            </a:r>
          </a:p>
          <a:p>
            <a:pPr>
              <a:lnSpc>
                <a:spcPct val="90000"/>
              </a:lnSpc>
              <a:buFont typeface="Arial" charset="0"/>
              <a:buNone/>
            </a:pPr>
            <a:r>
              <a:rPr lang="ru-RU" sz="2400" dirty="0" smtClean="0"/>
              <a:t>способностями </a:t>
            </a:r>
            <a:r>
              <a:rPr lang="en-US" sz="2400" i="1" dirty="0" err="1" smtClean="0"/>
              <a:t>C</a:t>
            </a:r>
            <a:r>
              <a:rPr lang="en-US" sz="2400" i="1" baseline="-25000" dirty="0" err="1" smtClean="0"/>
              <a:t>f</a:t>
            </a:r>
            <a:r>
              <a:rPr lang="ru-RU" sz="2400" i="1" dirty="0" smtClean="0"/>
              <a:t>. </a:t>
            </a:r>
            <a:endParaRPr lang="en-US" sz="2400" i="1" dirty="0" smtClean="0"/>
          </a:p>
          <a:p>
            <a:pPr>
              <a:lnSpc>
                <a:spcPct val="90000"/>
              </a:lnSpc>
              <a:buFont typeface="Arial" charset="0"/>
              <a:buNone/>
            </a:pPr>
            <a:r>
              <a:rPr lang="ru-RU" sz="2400" dirty="0" smtClean="0"/>
              <a:t>Пусть имеется сеть </a:t>
            </a:r>
            <a:r>
              <a:rPr lang="en-US" sz="2400" i="1" dirty="0" smtClean="0"/>
              <a:t>G</a:t>
            </a:r>
            <a:r>
              <a:rPr lang="ru-RU" sz="2400" i="1" dirty="0" smtClean="0"/>
              <a:t> = </a:t>
            </a:r>
            <a:r>
              <a:rPr lang="ru-RU" sz="2400" dirty="0" smtClean="0"/>
              <a:t>(</a:t>
            </a:r>
            <a:r>
              <a:rPr lang="en-US" sz="2400" i="1" dirty="0" smtClean="0"/>
              <a:t>V</a:t>
            </a:r>
            <a:r>
              <a:rPr lang="ru-RU" sz="2400" i="1" dirty="0" smtClean="0"/>
              <a:t>, Е</a:t>
            </a:r>
            <a:r>
              <a:rPr lang="ru-RU" sz="2400" dirty="0" smtClean="0"/>
              <a:t>) и два потока </a:t>
            </a:r>
            <a:r>
              <a:rPr lang="en-US" sz="2400" i="1" dirty="0" smtClean="0"/>
              <a:t>f</a:t>
            </a:r>
            <a:r>
              <a:rPr lang="en-US" sz="2400" baseline="-25000" dirty="0" smtClean="0"/>
              <a:t>1</a:t>
            </a:r>
            <a:r>
              <a:rPr lang="ru-RU" sz="2400" dirty="0" smtClean="0"/>
              <a:t> и </a:t>
            </a:r>
            <a:r>
              <a:rPr lang="en-US" sz="2400" i="1" dirty="0" smtClean="0"/>
              <a:t>f</a:t>
            </a:r>
            <a:r>
              <a:rPr lang="en-US" sz="2400" baseline="-25000" dirty="0" smtClean="0"/>
              <a:t>2</a:t>
            </a:r>
            <a:r>
              <a:rPr lang="ru-RU" sz="2400" dirty="0" smtClean="0"/>
              <a:t> на ней. </a:t>
            </a:r>
            <a:endParaRPr lang="en-US" sz="2400" dirty="0" smtClean="0"/>
          </a:p>
          <a:p>
            <a:pPr>
              <a:lnSpc>
                <a:spcPct val="90000"/>
              </a:lnSpc>
              <a:buFont typeface="Arial" charset="0"/>
              <a:buNone/>
            </a:pPr>
            <a:r>
              <a:rPr lang="ru-RU" sz="2400" dirty="0" smtClean="0"/>
              <a:t>Рассмотрим их сумму (функцию из </a:t>
            </a:r>
            <a:r>
              <a:rPr lang="en-US" sz="2400" i="1" dirty="0" smtClean="0"/>
              <a:t>V </a:t>
            </a:r>
            <a:r>
              <a:rPr lang="en-US" sz="2400" dirty="0" smtClean="0"/>
              <a:t>X </a:t>
            </a:r>
            <a:r>
              <a:rPr lang="en-US" sz="2400" i="1" dirty="0" smtClean="0"/>
              <a:t>V </a:t>
            </a:r>
            <a:r>
              <a:rPr lang="ru-RU" sz="2400" dirty="0" smtClean="0"/>
              <a:t>в </a:t>
            </a:r>
            <a:r>
              <a:rPr lang="en-US" sz="2400" i="1" dirty="0" smtClean="0"/>
              <a:t>R</a:t>
            </a:r>
            <a:r>
              <a:rPr lang="ru-RU" sz="2400" dirty="0" smtClean="0"/>
              <a:t>):</a:t>
            </a:r>
          </a:p>
          <a:p>
            <a:pPr>
              <a:lnSpc>
                <a:spcPct val="90000"/>
              </a:lnSpc>
              <a:buFont typeface="Arial" charset="0"/>
              <a:buNone/>
            </a:pPr>
            <a:r>
              <a:rPr lang="en-US" sz="2400" dirty="0" smtClean="0"/>
              <a:t>			</a:t>
            </a:r>
            <a:r>
              <a:rPr lang="ru-RU" sz="2400" dirty="0" smtClean="0">
                <a:solidFill>
                  <a:schemeClr val="hlink"/>
                </a:solidFill>
              </a:rPr>
              <a:t>(</a:t>
            </a:r>
            <a:r>
              <a:rPr lang="en-US" sz="2400" i="1" dirty="0" smtClean="0">
                <a:solidFill>
                  <a:schemeClr val="hlink"/>
                </a:solidFill>
              </a:rPr>
              <a:t>f</a:t>
            </a:r>
            <a:r>
              <a:rPr lang="en-US" sz="2400" baseline="-25000" dirty="0" smtClean="0">
                <a:solidFill>
                  <a:schemeClr val="hlink"/>
                </a:solidFill>
              </a:rPr>
              <a:t>1</a:t>
            </a:r>
            <a:r>
              <a:rPr lang="ru-RU" sz="2400" dirty="0" smtClean="0">
                <a:solidFill>
                  <a:schemeClr val="hlink"/>
                </a:solidFill>
              </a:rPr>
              <a:t> + </a:t>
            </a:r>
            <a:r>
              <a:rPr lang="en-US" sz="2400" i="1" dirty="0" smtClean="0">
                <a:solidFill>
                  <a:schemeClr val="hlink"/>
                </a:solidFill>
              </a:rPr>
              <a:t>f</a:t>
            </a:r>
            <a:r>
              <a:rPr lang="en-US" sz="2400" baseline="-25000" dirty="0" smtClean="0">
                <a:solidFill>
                  <a:schemeClr val="hlink"/>
                </a:solidFill>
              </a:rPr>
              <a:t>2</a:t>
            </a:r>
            <a:r>
              <a:rPr lang="ru-RU" sz="2400" dirty="0" smtClean="0">
                <a:solidFill>
                  <a:schemeClr val="hlink"/>
                </a:solidFill>
              </a:rPr>
              <a:t>)(</a:t>
            </a:r>
            <a:r>
              <a:rPr lang="en-US" sz="2400" i="1" dirty="0" smtClean="0">
                <a:solidFill>
                  <a:schemeClr val="hlink"/>
                </a:solidFill>
              </a:rPr>
              <a:t>u</a:t>
            </a:r>
            <a:r>
              <a:rPr lang="ru-RU" sz="2400" dirty="0" smtClean="0">
                <a:solidFill>
                  <a:schemeClr val="hlink"/>
                </a:solidFill>
              </a:rPr>
              <a:t>, </a:t>
            </a:r>
            <a:r>
              <a:rPr lang="en-US" sz="2400" i="1" dirty="0" smtClean="0">
                <a:solidFill>
                  <a:schemeClr val="hlink"/>
                </a:solidFill>
              </a:rPr>
              <a:t>v</a:t>
            </a:r>
            <a:r>
              <a:rPr lang="ru-RU" sz="2400" dirty="0" smtClean="0">
                <a:solidFill>
                  <a:schemeClr val="hlink"/>
                </a:solidFill>
              </a:rPr>
              <a:t>)</a:t>
            </a:r>
            <a:r>
              <a:rPr lang="ru-RU" sz="2400" i="1" dirty="0" smtClean="0">
                <a:solidFill>
                  <a:schemeClr val="hlink"/>
                </a:solidFill>
              </a:rPr>
              <a:t> = </a:t>
            </a:r>
            <a:r>
              <a:rPr lang="en-US" sz="2400" i="1" dirty="0" smtClean="0">
                <a:solidFill>
                  <a:schemeClr val="hlink"/>
                </a:solidFill>
              </a:rPr>
              <a:t>f</a:t>
            </a:r>
            <a:r>
              <a:rPr lang="en-US" sz="2400" baseline="-25000" dirty="0" smtClean="0">
                <a:solidFill>
                  <a:schemeClr val="hlink"/>
                </a:solidFill>
              </a:rPr>
              <a:t>1</a:t>
            </a:r>
            <a:r>
              <a:rPr lang="ru-RU" sz="2400" dirty="0" smtClean="0">
                <a:solidFill>
                  <a:schemeClr val="hlink"/>
                </a:solidFill>
              </a:rPr>
              <a:t>(</a:t>
            </a:r>
            <a:r>
              <a:rPr lang="en-US" sz="2400" i="1" dirty="0" smtClean="0">
                <a:solidFill>
                  <a:schemeClr val="hlink"/>
                </a:solidFill>
              </a:rPr>
              <a:t>u</a:t>
            </a:r>
            <a:r>
              <a:rPr lang="ru-RU" sz="2400" i="1" dirty="0" smtClean="0">
                <a:solidFill>
                  <a:schemeClr val="hlink"/>
                </a:solidFill>
              </a:rPr>
              <a:t>, </a:t>
            </a:r>
            <a:r>
              <a:rPr lang="en-US" sz="2400" i="1" dirty="0" smtClean="0">
                <a:solidFill>
                  <a:schemeClr val="hlink"/>
                </a:solidFill>
              </a:rPr>
              <a:t>v</a:t>
            </a:r>
            <a:r>
              <a:rPr lang="ru-RU" sz="2400" dirty="0" smtClean="0">
                <a:solidFill>
                  <a:schemeClr val="hlink"/>
                </a:solidFill>
              </a:rPr>
              <a:t>) + </a:t>
            </a:r>
            <a:r>
              <a:rPr lang="en-US" sz="2400" i="1" dirty="0" smtClean="0">
                <a:solidFill>
                  <a:schemeClr val="hlink"/>
                </a:solidFill>
              </a:rPr>
              <a:t>f</a:t>
            </a:r>
            <a:r>
              <a:rPr lang="ru-RU" sz="2400" baseline="-25000" dirty="0" smtClean="0">
                <a:solidFill>
                  <a:schemeClr val="hlink"/>
                </a:solidFill>
              </a:rPr>
              <a:t>2</a:t>
            </a:r>
            <a:r>
              <a:rPr lang="ru-RU" sz="2400" dirty="0" smtClean="0">
                <a:solidFill>
                  <a:schemeClr val="hlink"/>
                </a:solidFill>
              </a:rPr>
              <a:t>(</a:t>
            </a:r>
            <a:r>
              <a:rPr lang="en-US" sz="2400" i="1" dirty="0" smtClean="0">
                <a:solidFill>
                  <a:schemeClr val="hlink"/>
                </a:solidFill>
              </a:rPr>
              <a:t>u</a:t>
            </a:r>
            <a:r>
              <a:rPr lang="ru-RU" sz="2400" i="1" dirty="0" smtClean="0">
                <a:solidFill>
                  <a:schemeClr val="hlink"/>
                </a:solidFill>
              </a:rPr>
              <a:t>, </a:t>
            </a:r>
            <a:r>
              <a:rPr lang="en-US" sz="2400" i="1" dirty="0" smtClean="0">
                <a:solidFill>
                  <a:schemeClr val="hlink"/>
                </a:solidFill>
              </a:rPr>
              <a:t>v</a:t>
            </a:r>
            <a:r>
              <a:rPr lang="ru-RU" sz="2400" dirty="0" smtClean="0">
                <a:solidFill>
                  <a:schemeClr val="hlink"/>
                </a:solidFill>
              </a:rPr>
              <a:t>)</a:t>
            </a:r>
            <a:r>
              <a:rPr lang="ru-RU" sz="2400" dirty="0" smtClean="0"/>
              <a:t> </a:t>
            </a:r>
            <a:r>
              <a:rPr lang="en-US" sz="2400" dirty="0" smtClean="0"/>
              <a:t>                    (1)</a:t>
            </a:r>
            <a:endParaRPr lang="ru-RU" sz="2400" dirty="0" smtClean="0"/>
          </a:p>
          <a:p>
            <a:pPr>
              <a:lnSpc>
                <a:spcPct val="90000"/>
              </a:lnSpc>
              <a:buFont typeface="Arial" charset="0"/>
              <a:buNone/>
            </a:pPr>
            <a:r>
              <a:rPr lang="ru-RU" sz="2400" b="1" dirty="0" smtClean="0"/>
              <a:t>Лемма</a:t>
            </a:r>
            <a:r>
              <a:rPr lang="en-US" sz="2400" b="1" dirty="0" smtClean="0"/>
              <a:t> 2</a:t>
            </a:r>
            <a:endParaRPr lang="ru-RU" sz="2400" b="1" dirty="0" smtClean="0"/>
          </a:p>
          <a:p>
            <a:pPr>
              <a:lnSpc>
                <a:spcPct val="90000"/>
              </a:lnSpc>
              <a:buFont typeface="Arial" charset="0"/>
              <a:buNone/>
            </a:pPr>
            <a:r>
              <a:rPr lang="ru-RU" sz="2400" dirty="0" smtClean="0"/>
              <a:t>Пусть </a:t>
            </a:r>
            <a:r>
              <a:rPr lang="en-US" sz="2400" i="1" dirty="0" smtClean="0"/>
              <a:t>G </a:t>
            </a:r>
            <a:r>
              <a:rPr lang="ru-RU" sz="2400" dirty="0" smtClean="0"/>
              <a:t>= </a:t>
            </a:r>
            <a:r>
              <a:rPr lang="ru-RU" sz="2400" i="1" dirty="0" smtClean="0"/>
              <a:t>(</a:t>
            </a:r>
            <a:r>
              <a:rPr lang="en-US" sz="2400" i="1" dirty="0" smtClean="0"/>
              <a:t>V</a:t>
            </a:r>
            <a:r>
              <a:rPr lang="ru-RU" sz="2400" i="1" dirty="0" smtClean="0"/>
              <a:t>, Е) </a:t>
            </a:r>
            <a:r>
              <a:rPr lang="ru-RU" sz="2400" dirty="0" smtClean="0"/>
              <a:t>— сеть с истоком </a:t>
            </a:r>
            <a:r>
              <a:rPr lang="en-US" sz="2400" i="1" dirty="0" smtClean="0"/>
              <a:t>s </a:t>
            </a:r>
            <a:r>
              <a:rPr lang="ru-RU" sz="2400" dirty="0" smtClean="0"/>
              <a:t>и стоком </a:t>
            </a:r>
            <a:r>
              <a:rPr lang="en-US" sz="2400" i="1" dirty="0" smtClean="0"/>
              <a:t>t</a:t>
            </a:r>
            <a:r>
              <a:rPr lang="ru-RU" sz="2400" i="1" dirty="0" smtClean="0"/>
              <a:t>, </a:t>
            </a:r>
            <a:r>
              <a:rPr lang="ru-RU" sz="2400" dirty="0" smtClean="0"/>
              <a:t>а </a:t>
            </a:r>
            <a:r>
              <a:rPr lang="en-US" sz="2400" i="1" dirty="0" smtClean="0"/>
              <a:t>f</a:t>
            </a:r>
            <a:r>
              <a:rPr lang="ru-RU" sz="2400" dirty="0" smtClean="0"/>
              <a:t> — поток в ней.</a:t>
            </a:r>
            <a:endParaRPr lang="en-US" sz="2400" dirty="0" smtClean="0"/>
          </a:p>
          <a:p>
            <a:pPr>
              <a:lnSpc>
                <a:spcPct val="90000"/>
              </a:lnSpc>
              <a:buFont typeface="Arial" charset="0"/>
              <a:buNone/>
            </a:pPr>
            <a:r>
              <a:rPr lang="ru-RU" sz="2400" dirty="0" smtClean="0"/>
              <a:t>Пусть </a:t>
            </a:r>
            <a:r>
              <a:rPr lang="en-US" sz="2400" i="1" dirty="0" err="1" smtClean="0"/>
              <a:t>G</a:t>
            </a:r>
            <a:r>
              <a:rPr lang="en-US" sz="2400" i="1" baseline="-25000" dirty="0" err="1" smtClean="0"/>
              <a:t>f</a:t>
            </a:r>
            <a:r>
              <a:rPr lang="en-US" sz="2400" i="1" dirty="0" smtClean="0"/>
              <a:t> </a:t>
            </a:r>
            <a:r>
              <a:rPr lang="ru-RU" sz="2400" dirty="0" smtClean="0"/>
              <a:t>— остаточная сеть сети </a:t>
            </a:r>
            <a:r>
              <a:rPr lang="en-US" sz="2400" i="1" dirty="0" smtClean="0"/>
              <a:t>G</a:t>
            </a:r>
            <a:r>
              <a:rPr lang="ru-RU" sz="2400" i="1" dirty="0" smtClean="0"/>
              <a:t>, </a:t>
            </a:r>
            <a:r>
              <a:rPr lang="ru-RU" sz="2400" dirty="0" smtClean="0"/>
              <a:t>порождённая потоком </a:t>
            </a:r>
            <a:r>
              <a:rPr lang="en-US" sz="2400" i="1" dirty="0" smtClean="0"/>
              <a:t>f</a:t>
            </a:r>
            <a:r>
              <a:rPr lang="ru-RU" sz="2400" dirty="0" smtClean="0"/>
              <a:t>. </a:t>
            </a:r>
            <a:endParaRPr lang="en-US" sz="2400" dirty="0" smtClean="0"/>
          </a:p>
          <a:p>
            <a:pPr>
              <a:lnSpc>
                <a:spcPct val="90000"/>
              </a:lnSpc>
              <a:buFont typeface="Arial" charset="0"/>
              <a:buNone/>
            </a:pPr>
            <a:r>
              <a:rPr lang="ru-RU" sz="2400" dirty="0" smtClean="0"/>
              <a:t>Пусть </a:t>
            </a:r>
            <a:r>
              <a:rPr lang="en-US" sz="2400" i="1" dirty="0" smtClean="0"/>
              <a:t>f</a:t>
            </a:r>
            <a:r>
              <a:rPr lang="ru-RU" sz="2400" dirty="0" smtClean="0"/>
              <a:t>' — поток в </a:t>
            </a:r>
            <a:r>
              <a:rPr lang="en-US" sz="2400" i="1" dirty="0" err="1" smtClean="0"/>
              <a:t>G</a:t>
            </a:r>
            <a:r>
              <a:rPr lang="en-US" sz="2400" i="1" baseline="-25000" dirty="0" err="1" smtClean="0"/>
              <a:t>f</a:t>
            </a:r>
            <a:r>
              <a:rPr lang="ru-RU" sz="2400" i="1" dirty="0" smtClean="0"/>
              <a:t>. </a:t>
            </a:r>
            <a:r>
              <a:rPr lang="ru-RU" sz="2400" dirty="0" smtClean="0"/>
              <a:t>Тогда сумма </a:t>
            </a:r>
            <a:r>
              <a:rPr lang="en-US" sz="2400" i="1" dirty="0" smtClean="0"/>
              <a:t>f</a:t>
            </a:r>
            <a:r>
              <a:rPr lang="ru-RU" sz="2400" dirty="0" smtClean="0"/>
              <a:t> + </a:t>
            </a:r>
            <a:r>
              <a:rPr lang="en-US" sz="2400" i="1" dirty="0" smtClean="0"/>
              <a:t>f</a:t>
            </a:r>
            <a:r>
              <a:rPr lang="ru-RU" sz="2400" dirty="0" smtClean="0"/>
              <a:t> ', определенная как в</a:t>
            </a:r>
            <a:r>
              <a:rPr lang="en-US" sz="2400" dirty="0" smtClean="0"/>
              <a:t> (1),</a:t>
            </a:r>
          </a:p>
          <a:p>
            <a:pPr>
              <a:lnSpc>
                <a:spcPct val="90000"/>
              </a:lnSpc>
              <a:buFont typeface="Arial" charset="0"/>
              <a:buNone/>
            </a:pPr>
            <a:r>
              <a:rPr lang="ru-RU" sz="2400" dirty="0" smtClean="0"/>
              <a:t>является потоком в сети </a:t>
            </a:r>
            <a:r>
              <a:rPr lang="en-US" sz="2400" i="1" dirty="0" smtClean="0"/>
              <a:t>G </a:t>
            </a:r>
            <a:r>
              <a:rPr lang="ru-RU" sz="2400" dirty="0" smtClean="0"/>
              <a:t>величины | </a:t>
            </a:r>
            <a:r>
              <a:rPr lang="en-US" sz="2400" i="1" dirty="0" smtClean="0"/>
              <a:t>f</a:t>
            </a:r>
            <a:r>
              <a:rPr lang="ru-RU" sz="2400" dirty="0" smtClean="0"/>
              <a:t> + </a:t>
            </a:r>
            <a:r>
              <a:rPr lang="en-US" sz="2400" i="1" dirty="0" smtClean="0"/>
              <a:t>f</a:t>
            </a:r>
            <a:r>
              <a:rPr lang="ru-RU" sz="2400" dirty="0" smtClean="0"/>
              <a:t> '| = | </a:t>
            </a:r>
            <a:r>
              <a:rPr lang="en-US" sz="2400" i="1" dirty="0" smtClean="0"/>
              <a:t>f</a:t>
            </a:r>
            <a:r>
              <a:rPr lang="ru-RU" sz="2400" dirty="0" smtClean="0"/>
              <a:t> | + | </a:t>
            </a:r>
            <a:r>
              <a:rPr lang="en-US" sz="2400" i="1" dirty="0" smtClean="0"/>
              <a:t>f</a:t>
            </a:r>
            <a:r>
              <a:rPr lang="ru-RU"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0594">
                                            <p:txEl>
                                              <p:pRg st="0" end="0"/>
                                            </p:txEl>
                                          </p:spTgt>
                                        </p:tgtEl>
                                        <p:attrNameLst>
                                          <p:attrName>style.visibility</p:attrName>
                                        </p:attrNameLst>
                                      </p:cBhvr>
                                      <p:to>
                                        <p:strVal val="visible"/>
                                      </p:to>
                                    </p:set>
                                    <p:anim calcmode="lin" valueType="num">
                                      <p:cBhvr additive="base">
                                        <p:cTn id="7" dur="500" fill="hold"/>
                                        <p:tgtEl>
                                          <p:spTgt spid="11059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059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0594">
                                            <p:txEl>
                                              <p:pRg st="1" end="1"/>
                                            </p:txEl>
                                          </p:spTgt>
                                        </p:tgtEl>
                                        <p:attrNameLst>
                                          <p:attrName>style.visibility</p:attrName>
                                        </p:attrNameLst>
                                      </p:cBhvr>
                                      <p:to>
                                        <p:strVal val="visible"/>
                                      </p:to>
                                    </p:set>
                                    <p:anim calcmode="lin" valueType="num">
                                      <p:cBhvr additive="base">
                                        <p:cTn id="11" dur="500" fill="hold"/>
                                        <p:tgtEl>
                                          <p:spTgt spid="11059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059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0594">
                                            <p:txEl>
                                              <p:pRg st="2" end="2"/>
                                            </p:txEl>
                                          </p:spTgt>
                                        </p:tgtEl>
                                        <p:attrNameLst>
                                          <p:attrName>style.visibility</p:attrName>
                                        </p:attrNameLst>
                                      </p:cBhvr>
                                      <p:to>
                                        <p:strVal val="visible"/>
                                      </p:to>
                                    </p:set>
                                    <p:anim calcmode="lin" valueType="num">
                                      <p:cBhvr additive="base">
                                        <p:cTn id="17" dur="500" fill="hold"/>
                                        <p:tgtEl>
                                          <p:spTgt spid="11059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059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0594">
                                            <p:txEl>
                                              <p:pRg st="3" end="3"/>
                                            </p:txEl>
                                          </p:spTgt>
                                        </p:tgtEl>
                                        <p:attrNameLst>
                                          <p:attrName>style.visibility</p:attrName>
                                        </p:attrNameLst>
                                      </p:cBhvr>
                                      <p:to>
                                        <p:strVal val="visible"/>
                                      </p:to>
                                    </p:set>
                                    <p:anim calcmode="lin" valueType="num">
                                      <p:cBhvr additive="base">
                                        <p:cTn id="21" dur="500" fill="hold"/>
                                        <p:tgtEl>
                                          <p:spTgt spid="11059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0594">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0594">
                                            <p:txEl>
                                              <p:pRg st="4" end="4"/>
                                            </p:txEl>
                                          </p:spTgt>
                                        </p:tgtEl>
                                        <p:attrNameLst>
                                          <p:attrName>style.visibility</p:attrName>
                                        </p:attrNameLst>
                                      </p:cBhvr>
                                      <p:to>
                                        <p:strVal val="visible"/>
                                      </p:to>
                                    </p:set>
                                    <p:anim calcmode="lin" valueType="num">
                                      <p:cBhvr additive="base">
                                        <p:cTn id="25" dur="500" fill="hold"/>
                                        <p:tgtEl>
                                          <p:spTgt spid="11059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059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0594">
                                            <p:txEl>
                                              <p:pRg st="5" end="5"/>
                                            </p:txEl>
                                          </p:spTgt>
                                        </p:tgtEl>
                                        <p:attrNameLst>
                                          <p:attrName>style.visibility</p:attrName>
                                        </p:attrNameLst>
                                      </p:cBhvr>
                                      <p:to>
                                        <p:strVal val="visible"/>
                                      </p:to>
                                    </p:set>
                                    <p:anim calcmode="lin" valueType="num">
                                      <p:cBhvr additive="base">
                                        <p:cTn id="31" dur="500" fill="hold"/>
                                        <p:tgtEl>
                                          <p:spTgt spid="11059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0594">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0594">
                                            <p:txEl>
                                              <p:pRg st="6" end="6"/>
                                            </p:txEl>
                                          </p:spTgt>
                                        </p:tgtEl>
                                        <p:attrNameLst>
                                          <p:attrName>style.visibility</p:attrName>
                                        </p:attrNameLst>
                                      </p:cBhvr>
                                      <p:to>
                                        <p:strVal val="visible"/>
                                      </p:to>
                                    </p:set>
                                    <p:anim calcmode="lin" valueType="num">
                                      <p:cBhvr additive="base">
                                        <p:cTn id="35" dur="500" fill="hold"/>
                                        <p:tgtEl>
                                          <p:spTgt spid="110594">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0594">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0594">
                                            <p:txEl>
                                              <p:pRg st="7" end="7"/>
                                            </p:txEl>
                                          </p:spTgt>
                                        </p:tgtEl>
                                        <p:attrNameLst>
                                          <p:attrName>style.visibility</p:attrName>
                                        </p:attrNameLst>
                                      </p:cBhvr>
                                      <p:to>
                                        <p:strVal val="visible"/>
                                      </p:to>
                                    </p:set>
                                    <p:anim calcmode="lin" valueType="num">
                                      <p:cBhvr additive="base">
                                        <p:cTn id="39" dur="500" fill="hold"/>
                                        <p:tgtEl>
                                          <p:spTgt spid="110594">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0594">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10594">
                                            <p:txEl>
                                              <p:pRg st="8" end="8"/>
                                            </p:txEl>
                                          </p:spTgt>
                                        </p:tgtEl>
                                        <p:attrNameLst>
                                          <p:attrName>style.visibility</p:attrName>
                                        </p:attrNameLst>
                                      </p:cBhvr>
                                      <p:to>
                                        <p:strVal val="visible"/>
                                      </p:to>
                                    </p:set>
                                    <p:anim calcmode="lin" valueType="num">
                                      <p:cBhvr additive="base">
                                        <p:cTn id="43" dur="500" fill="hold"/>
                                        <p:tgtEl>
                                          <p:spTgt spid="11059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0594">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594">
                                            <p:txEl>
                                              <p:pRg st="9" end="9"/>
                                            </p:txEl>
                                          </p:spTgt>
                                        </p:tgtEl>
                                        <p:attrNameLst>
                                          <p:attrName>style.visibility</p:attrName>
                                        </p:attrNameLst>
                                      </p:cBhvr>
                                      <p:to>
                                        <p:strVal val="visible"/>
                                      </p:to>
                                    </p:set>
                                    <p:anim calcmode="lin" valueType="num">
                                      <p:cBhvr additive="base">
                                        <p:cTn id="47" dur="500" fill="hold"/>
                                        <p:tgtEl>
                                          <p:spTgt spid="110594">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059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p:cNvSpPr>
          <p:nvPr>
            <p:ph type="title"/>
          </p:nvPr>
        </p:nvSpPr>
        <p:spPr>
          <a:xfrm>
            <a:off x="457200" y="274638"/>
            <a:ext cx="8229600" cy="777875"/>
          </a:xfrm>
        </p:spPr>
        <p:txBody>
          <a:bodyPr/>
          <a:lstStyle/>
          <a:p>
            <a:pPr>
              <a:defRPr/>
            </a:pPr>
            <a:r>
              <a:rPr lang="ru-RU" sz="3200" b="1" smtClean="0">
                <a:effectLst>
                  <a:outerShdw blurRad="38100" dist="38100" dir="2700000" algn="tl">
                    <a:srgbClr val="C0C0C0"/>
                  </a:outerShdw>
                </a:effectLst>
                <a:latin typeface="Arial" charset="0"/>
              </a:rPr>
              <a:t>Максимальный поток</a:t>
            </a:r>
          </a:p>
        </p:txBody>
      </p:sp>
      <p:sp>
        <p:nvSpPr>
          <p:cNvPr id="16386" name="Rectangle 3"/>
          <p:cNvSpPr>
            <a:spLocks noGrp="1"/>
          </p:cNvSpPr>
          <p:nvPr>
            <p:ph type="body" idx="1"/>
          </p:nvPr>
        </p:nvSpPr>
        <p:spPr>
          <a:xfrm>
            <a:off x="323850" y="981075"/>
            <a:ext cx="8229600" cy="4924425"/>
          </a:xfrm>
        </p:spPr>
        <p:txBody>
          <a:bodyPr/>
          <a:lstStyle/>
          <a:p>
            <a:pPr>
              <a:lnSpc>
                <a:spcPct val="80000"/>
              </a:lnSpc>
              <a:buFont typeface="Arial" charset="0"/>
              <a:buNone/>
            </a:pPr>
            <a:r>
              <a:rPr lang="ru-RU" sz="2400" smtClean="0"/>
              <a:t>Рассмотрим ориентированный граф. Будем рассматривать его как сеть труб, по которым некоторое вещество движется от истока к стоку, или как движение тока по проводам, информации по линиям связи или товаров от производителя к потребителю и т.д. Пометки ребер будем рассматривать, напрмер, как ширину дороги, или пропускную способность трубы.</a:t>
            </a:r>
            <a:endParaRPr lang="en-US" sz="2400" smtClean="0"/>
          </a:p>
          <a:p>
            <a:pPr>
              <a:lnSpc>
                <a:spcPct val="80000"/>
              </a:lnSpc>
              <a:buFont typeface="Arial" charset="0"/>
              <a:buNone/>
            </a:pPr>
            <a:r>
              <a:rPr lang="ru-RU" sz="2400" smtClean="0"/>
              <a:t>Будем считать, что в вершинах вещество не накапливается — сколько приходит, столько и уходит (если вершина не является истоком или стоком). Это свойство называется «законом сохранения потока» (</a:t>
            </a:r>
            <a:r>
              <a:rPr lang="en-US" sz="2400" smtClean="0"/>
              <a:t>flow conservation</a:t>
            </a:r>
            <a:r>
              <a:rPr lang="ru-RU" sz="2400" smtClean="0"/>
              <a:t>).</a:t>
            </a:r>
          </a:p>
          <a:p>
            <a:pPr>
              <a:lnSpc>
                <a:spcPct val="80000"/>
              </a:lnSpc>
              <a:buFont typeface="Arial" charset="0"/>
              <a:buNone/>
            </a:pPr>
            <a:r>
              <a:rPr lang="ru-RU" sz="2400" smtClean="0"/>
              <a:t>Задача о максимальном потоке для данной сети состоит в следующем: найти </a:t>
            </a:r>
            <a:r>
              <a:rPr lang="ru-RU" sz="2400" smtClean="0">
                <a:solidFill>
                  <a:schemeClr val="hlink"/>
                </a:solidFill>
              </a:rPr>
              <a:t>максимально</a:t>
            </a:r>
            <a:r>
              <a:rPr lang="ru-RU" sz="2400" smtClean="0"/>
              <a:t> возможную скорость производства (и потребления) вещества, при которой его ещё можно доставить от истока к стоку при данных пропускных способностях труб.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 calcmode="lin" valueType="num">
                                      <p:cBhvr additive="base">
                                        <p:cTn id="7" dur="500" fill="hold"/>
                                        <p:tgtEl>
                                          <p:spTgt spid="163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6">
                                            <p:txEl>
                                              <p:pRg st="1" end="1"/>
                                            </p:txEl>
                                          </p:spTgt>
                                        </p:tgtEl>
                                        <p:attrNameLst>
                                          <p:attrName>style.visibility</p:attrName>
                                        </p:attrNameLst>
                                      </p:cBhvr>
                                      <p:to>
                                        <p:strVal val="visible"/>
                                      </p:to>
                                    </p:set>
                                    <p:anim calcmode="lin" valueType="num">
                                      <p:cBhvr additive="base">
                                        <p:cTn id="13" dur="500" fill="hold"/>
                                        <p:tgtEl>
                                          <p:spTgt spid="1638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6">
                                            <p:txEl>
                                              <p:pRg st="2" end="2"/>
                                            </p:txEl>
                                          </p:spTgt>
                                        </p:tgtEl>
                                        <p:attrNameLst>
                                          <p:attrName>style.visibility</p:attrName>
                                        </p:attrNameLst>
                                      </p:cBhvr>
                                      <p:to>
                                        <p:strVal val="visible"/>
                                      </p:to>
                                    </p:set>
                                    <p:anim calcmode="lin" valueType="num">
                                      <p:cBhvr additive="base">
                                        <p:cTn id="19" dur="500" fill="hold"/>
                                        <p:tgtEl>
                                          <p:spTgt spid="1638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p:cNvSpPr>
          <p:nvPr>
            <p:ph type="title"/>
          </p:nvPr>
        </p:nvSpPr>
        <p:spPr>
          <a:xfrm>
            <a:off x="250825" y="0"/>
            <a:ext cx="8229600" cy="561975"/>
          </a:xfrm>
        </p:spPr>
        <p:txBody>
          <a:bodyPr/>
          <a:lstStyle/>
          <a:p>
            <a:pPr algn="l"/>
            <a:r>
              <a:rPr lang="ru-RU" sz="2400" b="1" smtClean="0"/>
              <a:t>Доказательство леммы</a:t>
            </a:r>
            <a:r>
              <a:rPr lang="en-US" sz="2400" smtClean="0"/>
              <a:t> 2</a:t>
            </a:r>
            <a:endParaRPr lang="ru-RU" sz="2400" smtClean="0"/>
          </a:p>
        </p:txBody>
      </p:sp>
      <p:sp>
        <p:nvSpPr>
          <p:cNvPr id="112642" name="Rectangle 3"/>
          <p:cNvSpPr>
            <a:spLocks noGrp="1"/>
          </p:cNvSpPr>
          <p:nvPr>
            <p:ph type="body" idx="1"/>
          </p:nvPr>
        </p:nvSpPr>
        <p:spPr>
          <a:xfrm>
            <a:off x="323850" y="692150"/>
            <a:ext cx="8569325" cy="5257800"/>
          </a:xfrm>
        </p:spPr>
        <p:txBody>
          <a:bodyPr/>
          <a:lstStyle/>
          <a:p>
            <a:pPr>
              <a:lnSpc>
                <a:spcPct val="90000"/>
              </a:lnSpc>
              <a:buFont typeface="Arial" charset="0"/>
              <a:buNone/>
            </a:pPr>
            <a:r>
              <a:rPr lang="ru-RU" sz="2400" dirty="0" smtClean="0"/>
              <a:t>Сначала докажем, что </a:t>
            </a:r>
            <a:r>
              <a:rPr lang="en-US" sz="2400" i="1" dirty="0" smtClean="0"/>
              <a:t>f</a:t>
            </a:r>
            <a:r>
              <a:rPr lang="ru-RU" sz="2400" dirty="0" smtClean="0"/>
              <a:t> + </a:t>
            </a:r>
            <a:r>
              <a:rPr lang="en-US" sz="2400" i="1" dirty="0" smtClean="0"/>
              <a:t>f</a:t>
            </a:r>
            <a:r>
              <a:rPr lang="ru-RU" sz="2400" dirty="0" smtClean="0"/>
              <a:t> ' будет потоком. </a:t>
            </a:r>
            <a:endParaRPr lang="en-US" sz="2400" dirty="0" smtClean="0"/>
          </a:p>
          <a:p>
            <a:pPr>
              <a:lnSpc>
                <a:spcPct val="90000"/>
              </a:lnSpc>
              <a:buFont typeface="Arial" charset="0"/>
              <a:buNone/>
            </a:pPr>
            <a:r>
              <a:rPr lang="ru-RU" sz="2400" dirty="0" smtClean="0"/>
              <a:t>1) Проверим условие, связанное с ограниченной пропускной</a:t>
            </a:r>
            <a:endParaRPr lang="en-US" sz="2400" dirty="0" smtClean="0"/>
          </a:p>
          <a:p>
            <a:pPr>
              <a:lnSpc>
                <a:spcPct val="90000"/>
              </a:lnSpc>
              <a:buFont typeface="Arial" charset="0"/>
              <a:buNone/>
            </a:pPr>
            <a:r>
              <a:rPr lang="ru-RU" sz="2400" dirty="0" smtClean="0"/>
              <a:t>способностью. Заметим, что </a:t>
            </a:r>
            <a:r>
              <a:rPr lang="en-US" sz="2400" i="1" dirty="0" smtClean="0"/>
              <a:t>f </a:t>
            </a:r>
            <a:r>
              <a:rPr lang="ru-RU" sz="2400" dirty="0" smtClean="0"/>
              <a:t>'</a:t>
            </a:r>
            <a:r>
              <a:rPr lang="ru-RU" sz="2400" i="1" dirty="0" smtClean="0"/>
              <a:t>(</a:t>
            </a:r>
            <a:r>
              <a:rPr lang="en-US" sz="2400" i="1" dirty="0" smtClean="0"/>
              <a:t>u</a:t>
            </a:r>
            <a:r>
              <a:rPr lang="ru-RU" sz="2400" i="1" dirty="0" smtClean="0"/>
              <a:t>,</a:t>
            </a:r>
            <a:r>
              <a:rPr lang="en-US" sz="2400" i="1" dirty="0" smtClean="0"/>
              <a:t>v</a:t>
            </a:r>
            <a:r>
              <a:rPr lang="ru-RU" sz="2400" i="1" dirty="0" smtClean="0"/>
              <a:t>) </a:t>
            </a:r>
            <a:r>
              <a:rPr lang="ru-RU" sz="2400" dirty="0" smtClean="0"/>
              <a:t>≤ </a:t>
            </a:r>
            <a:r>
              <a:rPr lang="ru-RU" sz="2400" i="1" dirty="0" smtClean="0"/>
              <a:t>с</a:t>
            </a:r>
            <a:r>
              <a:rPr lang="en-US" sz="2400" i="1" baseline="-25000" dirty="0" smtClean="0"/>
              <a:t>f </a:t>
            </a:r>
            <a:r>
              <a:rPr lang="ru-RU" sz="2400" i="1" dirty="0" smtClean="0"/>
              <a:t>(</a:t>
            </a:r>
            <a:r>
              <a:rPr lang="en-US" sz="2400" i="1" dirty="0" smtClean="0"/>
              <a:t>u</a:t>
            </a:r>
            <a:r>
              <a:rPr lang="ru-RU" sz="2400" i="1" dirty="0" smtClean="0"/>
              <a:t>,</a:t>
            </a:r>
            <a:r>
              <a:rPr lang="en-US" sz="2400" i="1" dirty="0" smtClean="0"/>
              <a:t>v</a:t>
            </a:r>
            <a:r>
              <a:rPr lang="ru-RU" sz="2400" i="1" dirty="0" smtClean="0"/>
              <a:t>) </a:t>
            </a:r>
            <a:r>
              <a:rPr lang="ru-RU" sz="2400" dirty="0" smtClean="0"/>
              <a:t>для всех </a:t>
            </a:r>
            <a:r>
              <a:rPr lang="ru-RU" sz="2400" i="1" dirty="0" smtClean="0"/>
              <a:t>и, </a:t>
            </a:r>
            <a:r>
              <a:rPr lang="en-US" sz="2400" i="1" dirty="0" smtClean="0"/>
              <a:t>v </a:t>
            </a:r>
            <a:r>
              <a:rPr lang="en-US" sz="2400" dirty="0" smtClean="0">
                <a:sym typeface="Symbol" pitchFamily="18" charset="2"/>
              </a:rPr>
              <a:t></a:t>
            </a:r>
            <a:r>
              <a:rPr lang="ru-RU" sz="2400" dirty="0" smtClean="0"/>
              <a:t> </a:t>
            </a:r>
            <a:r>
              <a:rPr lang="en-US" sz="2400" i="1" dirty="0" smtClean="0"/>
              <a:t>V</a:t>
            </a:r>
            <a:r>
              <a:rPr lang="ru-RU" sz="2400" i="1" dirty="0" smtClean="0"/>
              <a:t>,</a:t>
            </a:r>
            <a:endParaRPr lang="en-US" sz="2400" i="1" dirty="0" smtClean="0"/>
          </a:p>
          <a:p>
            <a:pPr>
              <a:lnSpc>
                <a:spcPct val="90000"/>
              </a:lnSpc>
              <a:buFont typeface="Arial" charset="0"/>
              <a:buNone/>
            </a:pPr>
            <a:r>
              <a:rPr lang="ru-RU" sz="2400" dirty="0" smtClean="0"/>
              <a:t>Поэтому</a:t>
            </a:r>
            <a:endParaRPr lang="en-US" sz="2400" dirty="0" smtClean="0"/>
          </a:p>
          <a:p>
            <a:pPr>
              <a:lnSpc>
                <a:spcPct val="90000"/>
              </a:lnSpc>
              <a:buFont typeface="Arial" charset="0"/>
              <a:buNone/>
            </a:pPr>
            <a:r>
              <a:rPr lang="en-US" sz="2400" dirty="0" smtClean="0"/>
              <a:t> </a:t>
            </a:r>
            <a:r>
              <a:rPr lang="ru-RU" sz="2400" dirty="0" smtClean="0"/>
              <a:t>(</a:t>
            </a:r>
            <a:r>
              <a:rPr lang="en-US" sz="2400" i="1" dirty="0" smtClean="0"/>
              <a:t>f</a:t>
            </a:r>
            <a:r>
              <a:rPr lang="ru-RU" sz="2400" dirty="0" smtClean="0"/>
              <a:t> + </a:t>
            </a:r>
            <a:r>
              <a:rPr lang="en-US" sz="2400" i="1" dirty="0" smtClean="0"/>
              <a:t>f</a:t>
            </a:r>
            <a:r>
              <a:rPr lang="ru-RU" sz="2400" dirty="0" smtClean="0"/>
              <a:t> ')(</a:t>
            </a:r>
            <a:r>
              <a:rPr lang="ru-RU" sz="2400" i="1" dirty="0" smtClean="0"/>
              <a:t>и, </a:t>
            </a:r>
            <a:r>
              <a:rPr lang="en-US" sz="2400" i="1" dirty="0" smtClean="0"/>
              <a:t>v</a:t>
            </a:r>
            <a:r>
              <a:rPr lang="ru-RU" sz="2400" dirty="0" smtClean="0"/>
              <a:t>)</a:t>
            </a:r>
            <a:r>
              <a:rPr lang="ru-RU" sz="2400" i="1" dirty="0" smtClean="0"/>
              <a:t> </a:t>
            </a:r>
            <a:r>
              <a:rPr lang="ru-RU" sz="2400" dirty="0" smtClean="0"/>
              <a:t>= </a:t>
            </a:r>
            <a:r>
              <a:rPr lang="en-US" sz="2400" i="1" dirty="0" smtClean="0"/>
              <a:t>f</a:t>
            </a:r>
            <a:r>
              <a:rPr lang="ru-RU" sz="2400" dirty="0" smtClean="0"/>
              <a:t>(</a:t>
            </a:r>
            <a:r>
              <a:rPr lang="en-US" sz="2400" i="1" dirty="0" smtClean="0"/>
              <a:t>u</a:t>
            </a:r>
            <a:r>
              <a:rPr lang="ru-RU" sz="2400" i="1" dirty="0" smtClean="0"/>
              <a:t>, </a:t>
            </a:r>
            <a:r>
              <a:rPr lang="en-US" sz="2400" i="1" dirty="0" smtClean="0"/>
              <a:t>v</a:t>
            </a:r>
            <a:r>
              <a:rPr lang="ru-RU" sz="2400" dirty="0" smtClean="0"/>
              <a:t>) </a:t>
            </a:r>
            <a:r>
              <a:rPr lang="ru-RU" sz="2400" i="1" dirty="0" smtClean="0"/>
              <a:t>+ </a:t>
            </a:r>
            <a:r>
              <a:rPr lang="en-US" sz="2400" i="1" dirty="0" smtClean="0"/>
              <a:t>f </a:t>
            </a:r>
            <a:r>
              <a:rPr lang="ru-RU" sz="2400" dirty="0" smtClean="0"/>
              <a:t>'(</a:t>
            </a:r>
            <a:r>
              <a:rPr lang="en-US" sz="2400" i="1" dirty="0" smtClean="0"/>
              <a:t>u</a:t>
            </a:r>
            <a:r>
              <a:rPr lang="ru-RU" sz="2400" i="1" dirty="0" smtClean="0"/>
              <a:t>, </a:t>
            </a:r>
            <a:r>
              <a:rPr lang="en-US" sz="2400" i="1" dirty="0" smtClean="0"/>
              <a:t>v</a:t>
            </a:r>
            <a:r>
              <a:rPr lang="ru-RU" sz="2400" dirty="0" smtClean="0"/>
              <a:t>) ≤ </a:t>
            </a:r>
            <a:r>
              <a:rPr lang="en-US" sz="2400" i="1" dirty="0" smtClean="0"/>
              <a:t>f</a:t>
            </a:r>
            <a:r>
              <a:rPr lang="ru-RU" sz="2400" dirty="0" smtClean="0"/>
              <a:t>(</a:t>
            </a:r>
            <a:r>
              <a:rPr lang="en-US" sz="2400" i="1" dirty="0" smtClean="0"/>
              <a:t>u</a:t>
            </a:r>
            <a:r>
              <a:rPr lang="ru-RU" sz="2400" i="1" dirty="0" smtClean="0"/>
              <a:t>, </a:t>
            </a:r>
            <a:r>
              <a:rPr lang="en-US" sz="2400" i="1" dirty="0" smtClean="0"/>
              <a:t>v</a:t>
            </a:r>
            <a:r>
              <a:rPr lang="ru-RU" sz="2400" dirty="0" smtClean="0"/>
              <a:t>)</a:t>
            </a:r>
            <a:r>
              <a:rPr lang="ru-RU" sz="2400" i="1" dirty="0" smtClean="0"/>
              <a:t> + </a:t>
            </a:r>
            <a:r>
              <a:rPr lang="en-US" sz="2400" dirty="0" smtClean="0"/>
              <a:t>(</a:t>
            </a:r>
            <a:r>
              <a:rPr lang="en-US" sz="2400" i="1" dirty="0" smtClean="0"/>
              <a:t>c</a:t>
            </a:r>
            <a:r>
              <a:rPr lang="ru-RU" sz="2400" dirty="0" smtClean="0"/>
              <a:t>(</a:t>
            </a:r>
            <a:r>
              <a:rPr lang="en-US" sz="2400" i="1" dirty="0" smtClean="0"/>
              <a:t>u</a:t>
            </a:r>
            <a:r>
              <a:rPr lang="ru-RU" sz="2400" i="1" dirty="0" smtClean="0"/>
              <a:t>, </a:t>
            </a:r>
            <a:r>
              <a:rPr lang="en-US" sz="2400" i="1" dirty="0" smtClean="0"/>
              <a:t>v</a:t>
            </a:r>
            <a:r>
              <a:rPr lang="ru-RU" sz="2400" dirty="0" smtClean="0"/>
              <a:t>)</a:t>
            </a:r>
            <a:r>
              <a:rPr lang="ru-RU" sz="2400" i="1" dirty="0" smtClean="0"/>
              <a:t>-</a:t>
            </a:r>
            <a:r>
              <a:rPr lang="en-US" sz="2400" i="1" dirty="0" smtClean="0"/>
              <a:t>f</a:t>
            </a:r>
            <a:r>
              <a:rPr lang="ru-RU" sz="2400" dirty="0" smtClean="0"/>
              <a:t>(</a:t>
            </a:r>
            <a:r>
              <a:rPr lang="en-US" sz="2400" i="1" dirty="0" smtClean="0"/>
              <a:t>u</a:t>
            </a:r>
            <a:r>
              <a:rPr lang="ru-RU" sz="2400" i="1" dirty="0" smtClean="0"/>
              <a:t>, </a:t>
            </a:r>
            <a:r>
              <a:rPr lang="en-US" sz="2400" i="1" dirty="0" smtClean="0"/>
              <a:t>v</a:t>
            </a:r>
            <a:r>
              <a:rPr lang="ru-RU" sz="2400" dirty="0" smtClean="0"/>
              <a:t>))</a:t>
            </a:r>
            <a:r>
              <a:rPr lang="ru-RU" sz="2400" i="1" dirty="0" smtClean="0"/>
              <a:t> </a:t>
            </a:r>
            <a:r>
              <a:rPr lang="ru-RU" sz="2400" dirty="0" smtClean="0"/>
              <a:t>= </a:t>
            </a:r>
            <a:r>
              <a:rPr lang="en-US" sz="2400" i="1" dirty="0" smtClean="0"/>
              <a:t>c</a:t>
            </a:r>
            <a:r>
              <a:rPr lang="ru-RU" sz="2400" dirty="0" smtClean="0"/>
              <a:t>(</a:t>
            </a:r>
            <a:r>
              <a:rPr lang="en-US" sz="2400" i="1" dirty="0" smtClean="0"/>
              <a:t>u</a:t>
            </a:r>
            <a:r>
              <a:rPr lang="ru-RU" sz="2400" i="1" dirty="0" smtClean="0"/>
              <a:t>, </a:t>
            </a:r>
            <a:r>
              <a:rPr lang="en-US" sz="2400" i="1" dirty="0" smtClean="0"/>
              <a:t>v</a:t>
            </a:r>
            <a:r>
              <a:rPr lang="ru-RU" sz="2400" dirty="0" smtClean="0"/>
              <a:t>)</a:t>
            </a:r>
            <a:r>
              <a:rPr lang="ru-RU" sz="2400" i="1" dirty="0" smtClean="0"/>
              <a:t>.</a:t>
            </a:r>
            <a:endParaRPr lang="ru-RU" sz="2400" dirty="0" smtClean="0"/>
          </a:p>
          <a:p>
            <a:pPr>
              <a:lnSpc>
                <a:spcPct val="90000"/>
              </a:lnSpc>
              <a:buFont typeface="Arial" charset="0"/>
              <a:buNone/>
            </a:pPr>
            <a:r>
              <a:rPr lang="ru-RU" sz="2400" dirty="0" smtClean="0"/>
              <a:t>2) </a:t>
            </a:r>
            <a:r>
              <a:rPr lang="ru-RU" sz="2400" dirty="0" err="1" smtClean="0"/>
              <a:t>Кососимметричность</a:t>
            </a:r>
            <a:r>
              <a:rPr lang="ru-RU" sz="2400" dirty="0" smtClean="0"/>
              <a:t>. </a:t>
            </a:r>
            <a:r>
              <a:rPr lang="en-US" sz="2400" dirty="0" smtClean="0"/>
              <a:t> </a:t>
            </a:r>
            <a:r>
              <a:rPr lang="ru-RU" sz="2400" dirty="0" smtClean="0"/>
              <a:t>Для всех </a:t>
            </a:r>
            <a:r>
              <a:rPr lang="ru-RU" sz="2400" i="1" dirty="0" smtClean="0"/>
              <a:t>и, </a:t>
            </a:r>
            <a:r>
              <a:rPr lang="en-US" sz="2400" i="1" dirty="0" smtClean="0"/>
              <a:t>v </a:t>
            </a:r>
            <a:r>
              <a:rPr lang="en-US" sz="2400" dirty="0" smtClean="0">
                <a:sym typeface="Symbol" pitchFamily="18" charset="2"/>
              </a:rPr>
              <a:t></a:t>
            </a:r>
            <a:r>
              <a:rPr lang="ru-RU" sz="2400" dirty="0" smtClean="0"/>
              <a:t> </a:t>
            </a:r>
            <a:r>
              <a:rPr lang="en-US" sz="2400" i="1" dirty="0" smtClean="0"/>
              <a:t>V </a:t>
            </a:r>
            <a:r>
              <a:rPr lang="ru-RU" sz="2400" dirty="0" smtClean="0"/>
              <a:t>выполнено</a:t>
            </a:r>
            <a:endParaRPr lang="en-US" sz="2400" i="1" dirty="0" smtClean="0"/>
          </a:p>
          <a:p>
            <a:pPr>
              <a:lnSpc>
                <a:spcPct val="90000"/>
              </a:lnSpc>
              <a:buFont typeface="Arial" charset="0"/>
              <a:buNone/>
            </a:pPr>
            <a:r>
              <a:rPr lang="ru-RU" sz="2400" dirty="0" smtClean="0"/>
              <a:t>(</a:t>
            </a:r>
            <a:r>
              <a:rPr lang="en-US" sz="2400" i="1" dirty="0" smtClean="0"/>
              <a:t>f</a:t>
            </a:r>
            <a:r>
              <a:rPr lang="ru-RU" sz="2400" dirty="0" smtClean="0"/>
              <a:t> + </a:t>
            </a:r>
            <a:r>
              <a:rPr lang="en-US" sz="2400" i="1" dirty="0" smtClean="0"/>
              <a:t>f’</a:t>
            </a:r>
            <a:r>
              <a:rPr lang="ru-RU" sz="2400" dirty="0" smtClean="0"/>
              <a:t>)(</a:t>
            </a:r>
            <a:r>
              <a:rPr lang="en-US" sz="2400" i="1" dirty="0" smtClean="0"/>
              <a:t>u</a:t>
            </a:r>
            <a:r>
              <a:rPr lang="ru-RU" sz="2400" dirty="0" smtClean="0"/>
              <a:t>, </a:t>
            </a:r>
            <a:r>
              <a:rPr lang="en-US" sz="2400" i="1" dirty="0" smtClean="0"/>
              <a:t>v</a:t>
            </a:r>
            <a:r>
              <a:rPr lang="ru-RU" sz="2400" dirty="0" smtClean="0"/>
              <a:t>)</a:t>
            </a:r>
            <a:r>
              <a:rPr lang="ru-RU" sz="2400" i="1" dirty="0" smtClean="0"/>
              <a:t> </a:t>
            </a:r>
            <a:r>
              <a:rPr lang="en-US" sz="2400" i="1" dirty="0" smtClean="0"/>
              <a:t>= f</a:t>
            </a:r>
            <a:r>
              <a:rPr lang="en-US" sz="2400" dirty="0" smtClean="0"/>
              <a:t>(</a:t>
            </a:r>
            <a:r>
              <a:rPr lang="en-US" sz="2400" i="1" dirty="0" err="1" smtClean="0"/>
              <a:t>u,v</a:t>
            </a:r>
            <a:r>
              <a:rPr lang="en-US" sz="2400" dirty="0" smtClean="0"/>
              <a:t>)</a:t>
            </a:r>
            <a:r>
              <a:rPr lang="en-US" sz="2400" i="1" dirty="0" smtClean="0"/>
              <a:t> +</a:t>
            </a:r>
            <a:r>
              <a:rPr lang="en-US" sz="2400" dirty="0" smtClean="0"/>
              <a:t> </a:t>
            </a:r>
            <a:r>
              <a:rPr lang="en-US" sz="2400" i="1" dirty="0" smtClean="0"/>
              <a:t>f'</a:t>
            </a:r>
            <a:r>
              <a:rPr lang="en-US" sz="2400" dirty="0" smtClean="0"/>
              <a:t>(</a:t>
            </a:r>
            <a:r>
              <a:rPr lang="en-US" sz="2400" i="1" dirty="0" err="1" smtClean="0"/>
              <a:t>u,v</a:t>
            </a:r>
            <a:r>
              <a:rPr lang="en-US" sz="2400" dirty="0" smtClean="0"/>
              <a:t>)</a:t>
            </a:r>
            <a:r>
              <a:rPr lang="en-US" sz="2400" i="1" dirty="0" smtClean="0"/>
              <a:t> = -f</a:t>
            </a:r>
            <a:r>
              <a:rPr lang="en-US" sz="2400" dirty="0" smtClean="0"/>
              <a:t>(</a:t>
            </a:r>
            <a:r>
              <a:rPr lang="en-US" sz="2400" i="1" dirty="0" err="1" smtClean="0"/>
              <a:t>v,u</a:t>
            </a:r>
            <a:r>
              <a:rPr lang="en-US" sz="2400" dirty="0" smtClean="0"/>
              <a:t>)</a:t>
            </a:r>
            <a:r>
              <a:rPr lang="en-US" sz="2400" i="1" dirty="0" smtClean="0"/>
              <a:t> </a:t>
            </a:r>
            <a:r>
              <a:rPr lang="en-US" sz="2400" dirty="0" smtClean="0"/>
              <a:t>- </a:t>
            </a:r>
            <a:r>
              <a:rPr lang="en-US" sz="2400" i="1" dirty="0" smtClean="0"/>
              <a:t>f'(</a:t>
            </a:r>
            <a:r>
              <a:rPr lang="en-US" sz="2400" i="1" dirty="0" err="1" smtClean="0"/>
              <a:t>v,u</a:t>
            </a:r>
            <a:r>
              <a:rPr lang="en-US" sz="2400" i="1" dirty="0" smtClean="0"/>
              <a:t>) =  </a:t>
            </a:r>
            <a:r>
              <a:rPr lang="en-US" sz="2400" dirty="0" smtClean="0"/>
              <a:t>- (</a:t>
            </a:r>
            <a:r>
              <a:rPr lang="en-US" sz="2400" i="1" dirty="0" smtClean="0"/>
              <a:t>f</a:t>
            </a:r>
            <a:r>
              <a:rPr lang="en-US" sz="2400" dirty="0" smtClean="0"/>
              <a:t>(</a:t>
            </a:r>
            <a:r>
              <a:rPr lang="en-US" sz="2400" i="1" dirty="0" err="1" smtClean="0"/>
              <a:t>v,u</a:t>
            </a:r>
            <a:r>
              <a:rPr lang="en-US" sz="2400" dirty="0" smtClean="0"/>
              <a:t>) +</a:t>
            </a:r>
            <a:r>
              <a:rPr lang="en-US" sz="2400" i="1" dirty="0" smtClean="0"/>
              <a:t> f’</a:t>
            </a:r>
            <a:r>
              <a:rPr lang="en-US" sz="2400" dirty="0" smtClean="0"/>
              <a:t>(</a:t>
            </a:r>
            <a:r>
              <a:rPr lang="en-US" sz="2400" i="1" dirty="0" err="1" smtClean="0"/>
              <a:t>v,u</a:t>
            </a:r>
            <a:r>
              <a:rPr lang="en-US" sz="2400" dirty="0" smtClean="0"/>
              <a:t>)) =</a:t>
            </a:r>
            <a:r>
              <a:rPr lang="en-US" sz="2400" i="1" dirty="0" smtClean="0"/>
              <a:t> </a:t>
            </a:r>
          </a:p>
          <a:p>
            <a:pPr>
              <a:lnSpc>
                <a:spcPct val="90000"/>
              </a:lnSpc>
              <a:buFont typeface="Arial" charset="0"/>
              <a:buNone/>
            </a:pPr>
            <a:r>
              <a:rPr lang="en-US" sz="2400" i="1" dirty="0" smtClean="0"/>
              <a:t>- </a:t>
            </a:r>
            <a:r>
              <a:rPr lang="ru-RU" sz="2400" dirty="0" smtClean="0"/>
              <a:t>(</a:t>
            </a:r>
            <a:r>
              <a:rPr lang="en-US" sz="2400" i="1" dirty="0" smtClean="0"/>
              <a:t>f</a:t>
            </a:r>
            <a:r>
              <a:rPr lang="ru-RU" sz="2400" dirty="0" smtClean="0"/>
              <a:t> + </a:t>
            </a:r>
            <a:r>
              <a:rPr lang="en-US" sz="2400" i="1" dirty="0" smtClean="0"/>
              <a:t>f’</a:t>
            </a:r>
            <a:r>
              <a:rPr lang="ru-RU" sz="2400" dirty="0" smtClean="0"/>
              <a:t>)(</a:t>
            </a:r>
            <a:r>
              <a:rPr lang="en-US" sz="2400" i="1" dirty="0" smtClean="0"/>
              <a:t>u</a:t>
            </a:r>
            <a:r>
              <a:rPr lang="ru-RU" sz="2400" dirty="0" smtClean="0"/>
              <a:t>, </a:t>
            </a:r>
            <a:r>
              <a:rPr lang="en-US" sz="2400" i="1" dirty="0" smtClean="0"/>
              <a:t>v</a:t>
            </a:r>
            <a:r>
              <a:rPr lang="ru-RU" sz="2400" dirty="0" smtClean="0"/>
              <a:t>)</a:t>
            </a:r>
            <a:r>
              <a:rPr lang="ru-RU" sz="2400" i="1" dirty="0" smtClean="0"/>
              <a:t> </a:t>
            </a:r>
            <a:endParaRPr lang="ru-RU" sz="2400" dirty="0" smtClean="0"/>
          </a:p>
          <a:p>
            <a:pPr>
              <a:lnSpc>
                <a:spcPct val="90000"/>
              </a:lnSpc>
              <a:buFont typeface="Arial" charset="0"/>
              <a:buNone/>
            </a:pPr>
            <a:r>
              <a:rPr lang="ru-RU" sz="2400" dirty="0" smtClean="0"/>
              <a:t>3) Закон сохранения потока. Для всех </a:t>
            </a:r>
            <a:r>
              <a:rPr lang="ru-RU" sz="2400" i="1" dirty="0" smtClean="0"/>
              <a:t>и </a:t>
            </a:r>
            <a:r>
              <a:rPr lang="en-US" sz="2400" dirty="0" smtClean="0">
                <a:sym typeface="Symbol" pitchFamily="18" charset="2"/>
              </a:rPr>
              <a:t></a:t>
            </a:r>
            <a:r>
              <a:rPr lang="ru-RU" sz="2400" dirty="0" smtClean="0"/>
              <a:t> </a:t>
            </a:r>
            <a:r>
              <a:rPr lang="en-US" sz="2400" i="1" dirty="0" smtClean="0"/>
              <a:t>V</a:t>
            </a:r>
            <a:r>
              <a:rPr lang="ru-RU" sz="2400" i="1" dirty="0" smtClean="0"/>
              <a:t> \ </a:t>
            </a:r>
            <a:r>
              <a:rPr lang="ru-RU" sz="2400" dirty="0" smtClean="0"/>
              <a:t>{</a:t>
            </a:r>
            <a:r>
              <a:rPr lang="en-US" sz="2400" i="1" dirty="0" smtClean="0"/>
              <a:t>s</a:t>
            </a:r>
            <a:r>
              <a:rPr lang="ru-RU" sz="2400" i="1" dirty="0" smtClean="0"/>
              <a:t>, </a:t>
            </a:r>
            <a:r>
              <a:rPr lang="en-US" sz="2400" i="1" dirty="0" smtClean="0"/>
              <a:t>t</a:t>
            </a:r>
            <a:r>
              <a:rPr lang="ru-RU" sz="2400" dirty="0" smtClean="0"/>
              <a:t>} выполнено</a:t>
            </a:r>
            <a:r>
              <a:rPr lang="en-US" sz="2400" dirty="0" smtClean="0"/>
              <a:t>:</a:t>
            </a:r>
            <a:r>
              <a:rPr lang="ru-RU" sz="2400" dirty="0" smtClean="0"/>
              <a:t> </a:t>
            </a:r>
          </a:p>
          <a:p>
            <a:pPr>
              <a:lnSpc>
                <a:spcPct val="90000"/>
              </a:lnSpc>
              <a:buFont typeface="Arial" charset="0"/>
              <a:buNone/>
            </a:pPr>
            <a:r>
              <a:rPr lang="ru-RU" sz="2400" dirty="0" smtClean="0"/>
              <a:t>	 (</a:t>
            </a:r>
            <a:r>
              <a:rPr lang="en-US" sz="2400" i="1" dirty="0" smtClean="0"/>
              <a:t>f</a:t>
            </a:r>
            <a:r>
              <a:rPr lang="ru-RU" sz="2400" dirty="0" smtClean="0"/>
              <a:t> + </a:t>
            </a:r>
            <a:r>
              <a:rPr lang="en-US" sz="2400" i="1" dirty="0" smtClean="0"/>
              <a:t>f</a:t>
            </a:r>
            <a:r>
              <a:rPr lang="ru-RU" sz="2400" dirty="0" smtClean="0"/>
              <a:t> ')(</a:t>
            </a:r>
            <a:r>
              <a:rPr lang="en-US" sz="2400" i="1" dirty="0" smtClean="0"/>
              <a:t>u</a:t>
            </a:r>
            <a:r>
              <a:rPr lang="ru-RU" sz="2400" i="1" dirty="0" smtClean="0"/>
              <a:t>,</a:t>
            </a:r>
            <a:r>
              <a:rPr lang="en-US" sz="2400" i="1" dirty="0" smtClean="0"/>
              <a:t>V</a:t>
            </a:r>
            <a:r>
              <a:rPr lang="ru-RU" sz="2400" dirty="0" smtClean="0"/>
              <a:t>)</a:t>
            </a:r>
            <a:r>
              <a:rPr lang="ru-RU" sz="2400" i="1" dirty="0" smtClean="0"/>
              <a:t> = </a:t>
            </a:r>
            <a:r>
              <a:rPr lang="en-US" sz="2400" i="1" dirty="0" smtClean="0"/>
              <a:t>f</a:t>
            </a:r>
            <a:r>
              <a:rPr lang="ru-RU" sz="2400" dirty="0" smtClean="0"/>
              <a:t>(</a:t>
            </a:r>
            <a:r>
              <a:rPr lang="en-US" sz="2400" i="1" dirty="0" smtClean="0"/>
              <a:t>u</a:t>
            </a:r>
            <a:r>
              <a:rPr lang="ru-RU" sz="2400" i="1" dirty="0" smtClean="0"/>
              <a:t>,</a:t>
            </a:r>
            <a:r>
              <a:rPr lang="en-US" sz="2400" i="1" dirty="0" smtClean="0"/>
              <a:t>V</a:t>
            </a:r>
            <a:r>
              <a:rPr lang="ru-RU" sz="2400" dirty="0" smtClean="0"/>
              <a:t>) + </a:t>
            </a:r>
            <a:r>
              <a:rPr lang="en-US" sz="2400" i="1" dirty="0" smtClean="0"/>
              <a:t>f</a:t>
            </a:r>
            <a:r>
              <a:rPr lang="ru-RU" sz="2400" dirty="0" smtClean="0"/>
              <a:t> '(</a:t>
            </a:r>
            <a:r>
              <a:rPr lang="en-US" sz="2400" i="1" dirty="0" smtClean="0"/>
              <a:t>u</a:t>
            </a:r>
            <a:r>
              <a:rPr lang="ru-RU" sz="2400" i="1" dirty="0" smtClean="0"/>
              <a:t>,</a:t>
            </a:r>
            <a:r>
              <a:rPr lang="en-US" sz="2400" i="1" dirty="0" smtClean="0"/>
              <a:t>V</a:t>
            </a:r>
            <a:r>
              <a:rPr lang="ru-RU" sz="2400" dirty="0" smtClean="0"/>
              <a:t>) </a:t>
            </a:r>
            <a:r>
              <a:rPr lang="ru-RU" sz="2400" i="1" dirty="0" smtClean="0"/>
              <a:t>= </a:t>
            </a:r>
            <a:r>
              <a:rPr lang="en-US" sz="2400" i="1" dirty="0" smtClean="0"/>
              <a:t>f</a:t>
            </a:r>
            <a:r>
              <a:rPr lang="ru-RU" sz="2400" dirty="0" smtClean="0"/>
              <a:t>(</a:t>
            </a:r>
            <a:r>
              <a:rPr lang="en-US" sz="2400" i="1" dirty="0" smtClean="0"/>
              <a:t>u</a:t>
            </a:r>
            <a:r>
              <a:rPr lang="ru-RU" sz="2400" i="1" dirty="0" smtClean="0"/>
              <a:t>,</a:t>
            </a:r>
            <a:r>
              <a:rPr lang="en-US" sz="2400" i="1" dirty="0" smtClean="0"/>
              <a:t>V</a:t>
            </a:r>
            <a:r>
              <a:rPr lang="ru-RU" sz="2400" dirty="0" smtClean="0"/>
              <a:t>)</a:t>
            </a:r>
            <a:r>
              <a:rPr lang="ru-RU" sz="2400" i="1" dirty="0" smtClean="0"/>
              <a:t> </a:t>
            </a:r>
            <a:r>
              <a:rPr lang="ru-RU" sz="2400" dirty="0" smtClean="0"/>
              <a:t>+ </a:t>
            </a:r>
            <a:r>
              <a:rPr lang="en-US" sz="2400" i="1" dirty="0" smtClean="0"/>
              <a:t>f</a:t>
            </a:r>
            <a:r>
              <a:rPr lang="ru-RU" sz="2400" dirty="0" smtClean="0"/>
              <a:t> '(</a:t>
            </a:r>
            <a:r>
              <a:rPr lang="en-US" sz="2400" i="1" dirty="0" smtClean="0"/>
              <a:t>u</a:t>
            </a:r>
            <a:r>
              <a:rPr lang="ru-RU" sz="2400" i="1" dirty="0" smtClean="0"/>
              <a:t>, </a:t>
            </a:r>
            <a:r>
              <a:rPr lang="en-US" sz="2400" i="1" dirty="0" smtClean="0"/>
              <a:t>V</a:t>
            </a:r>
            <a:r>
              <a:rPr lang="ru-RU" sz="2400" dirty="0" smtClean="0"/>
              <a:t>)</a:t>
            </a:r>
            <a:r>
              <a:rPr lang="ru-RU" sz="2400" i="1" dirty="0" smtClean="0"/>
              <a:t> </a:t>
            </a:r>
            <a:r>
              <a:rPr lang="ru-RU" sz="2400" dirty="0" smtClean="0"/>
              <a:t>=</a:t>
            </a:r>
            <a:r>
              <a:rPr lang="en-US" sz="2400" dirty="0" smtClean="0"/>
              <a:t> </a:t>
            </a:r>
            <a:r>
              <a:rPr lang="ru-RU" sz="2400" dirty="0" smtClean="0"/>
              <a:t>0 + 0 = 0.</a:t>
            </a:r>
          </a:p>
          <a:p>
            <a:pPr>
              <a:lnSpc>
                <a:spcPct val="90000"/>
              </a:lnSpc>
              <a:buFont typeface="Arial" charset="0"/>
              <a:buNone/>
            </a:pPr>
            <a:endParaRPr lang="ru-RU" sz="2400" dirty="0" smtClean="0"/>
          </a:p>
          <a:p>
            <a:pPr>
              <a:lnSpc>
                <a:spcPct val="90000"/>
              </a:lnSpc>
              <a:buFont typeface="Arial" charset="0"/>
              <a:buNone/>
            </a:pPr>
            <a:r>
              <a:rPr lang="ru-RU" sz="2400" dirty="0" smtClean="0"/>
              <a:t>Наконец, найдём величину суммарного потока: </a:t>
            </a:r>
            <a:endParaRPr lang="en-US" sz="2400" dirty="0" smtClean="0"/>
          </a:p>
          <a:p>
            <a:pPr>
              <a:lnSpc>
                <a:spcPct val="90000"/>
              </a:lnSpc>
              <a:buFont typeface="Arial" charset="0"/>
              <a:buNone/>
            </a:pPr>
            <a:r>
              <a:rPr lang="ru-RU" sz="2400" dirty="0" smtClean="0"/>
              <a:t>     | </a:t>
            </a:r>
            <a:r>
              <a:rPr lang="en-US" sz="2400" i="1" dirty="0" smtClean="0"/>
              <a:t>f</a:t>
            </a:r>
            <a:r>
              <a:rPr lang="ru-RU" sz="2400" dirty="0" smtClean="0"/>
              <a:t> + </a:t>
            </a:r>
            <a:r>
              <a:rPr lang="en-US" sz="2400" i="1" dirty="0" smtClean="0"/>
              <a:t>f</a:t>
            </a:r>
            <a:r>
              <a:rPr lang="ru-RU" sz="2400" dirty="0" smtClean="0"/>
              <a:t> '| = (</a:t>
            </a:r>
            <a:r>
              <a:rPr lang="en-US" sz="2400" i="1" dirty="0" smtClean="0"/>
              <a:t>f</a:t>
            </a:r>
            <a:r>
              <a:rPr lang="ru-RU" sz="2400" dirty="0" smtClean="0"/>
              <a:t> + </a:t>
            </a:r>
            <a:r>
              <a:rPr lang="en-US" sz="2400" i="1" dirty="0" smtClean="0"/>
              <a:t>f</a:t>
            </a:r>
            <a:r>
              <a:rPr lang="ru-RU" sz="2400" i="1" dirty="0" smtClean="0"/>
              <a:t>'</a:t>
            </a:r>
            <a:r>
              <a:rPr lang="ru-RU" sz="2400" dirty="0" smtClean="0"/>
              <a:t>)(</a:t>
            </a:r>
            <a:r>
              <a:rPr lang="en-US" sz="2400" i="1" dirty="0" smtClean="0"/>
              <a:t>s</a:t>
            </a:r>
            <a:r>
              <a:rPr lang="ru-RU" sz="2400" i="1" dirty="0" smtClean="0"/>
              <a:t>,</a:t>
            </a:r>
            <a:r>
              <a:rPr lang="en-US" sz="2400" i="1" dirty="0" smtClean="0"/>
              <a:t>V</a:t>
            </a:r>
            <a:r>
              <a:rPr lang="ru-RU" sz="2400" dirty="0" smtClean="0"/>
              <a:t>)</a:t>
            </a:r>
            <a:r>
              <a:rPr lang="ru-RU" sz="2400" i="1" dirty="0" smtClean="0"/>
              <a:t> = </a:t>
            </a:r>
            <a:r>
              <a:rPr lang="en-US" sz="2400" i="1" dirty="0" smtClean="0"/>
              <a:t>f</a:t>
            </a:r>
            <a:r>
              <a:rPr lang="ru-RU" sz="2400" i="1" dirty="0" smtClean="0"/>
              <a:t> </a:t>
            </a:r>
            <a:r>
              <a:rPr lang="ru-RU" sz="2400" dirty="0" smtClean="0"/>
              <a:t>(</a:t>
            </a:r>
            <a:r>
              <a:rPr lang="en-US" sz="2400" i="1" dirty="0" smtClean="0"/>
              <a:t>s</a:t>
            </a:r>
            <a:r>
              <a:rPr lang="ru-RU" sz="2400" i="1" dirty="0" smtClean="0"/>
              <a:t>,</a:t>
            </a:r>
            <a:r>
              <a:rPr lang="en-US" sz="2400" i="1" dirty="0" smtClean="0"/>
              <a:t>V</a:t>
            </a:r>
            <a:r>
              <a:rPr lang="ru-RU" sz="2400" i="1" dirty="0" smtClean="0"/>
              <a:t>) + </a:t>
            </a:r>
            <a:r>
              <a:rPr lang="en-US" sz="2400" i="1" dirty="0" smtClean="0"/>
              <a:t>f</a:t>
            </a:r>
            <a:r>
              <a:rPr lang="ru-RU" sz="2400" dirty="0" smtClean="0"/>
              <a:t> '(</a:t>
            </a:r>
            <a:r>
              <a:rPr lang="en-US" sz="2400" i="1" dirty="0" smtClean="0"/>
              <a:t>s</a:t>
            </a:r>
            <a:r>
              <a:rPr lang="ru-RU" sz="2400" i="1" dirty="0" smtClean="0"/>
              <a:t>,</a:t>
            </a:r>
            <a:r>
              <a:rPr lang="en-US" sz="2400" i="1" dirty="0" smtClean="0"/>
              <a:t>V</a:t>
            </a:r>
            <a:r>
              <a:rPr lang="ru-RU" sz="2400" dirty="0" smtClean="0"/>
              <a:t>)</a:t>
            </a:r>
            <a:r>
              <a:rPr lang="ru-RU" sz="2400" i="1" dirty="0" smtClean="0"/>
              <a:t> = </a:t>
            </a:r>
            <a:r>
              <a:rPr lang="en-US" sz="2400" dirty="0" smtClean="0"/>
              <a:t>|</a:t>
            </a:r>
            <a:r>
              <a:rPr lang="en-US" sz="2400" i="1" dirty="0" smtClean="0"/>
              <a:t>f </a:t>
            </a:r>
            <a:r>
              <a:rPr lang="en-US" sz="2400" dirty="0" smtClean="0"/>
              <a:t>|</a:t>
            </a:r>
            <a:r>
              <a:rPr lang="ru-RU" sz="2400" i="1" dirty="0" smtClean="0"/>
              <a:t> + </a:t>
            </a:r>
            <a:r>
              <a:rPr lang="en-US" sz="2400" dirty="0" smtClean="0"/>
              <a:t>|</a:t>
            </a:r>
            <a:r>
              <a:rPr lang="en-US" sz="2400" i="1" dirty="0" smtClean="0"/>
              <a:t>f</a:t>
            </a:r>
            <a:r>
              <a:rPr lang="ru-RU" sz="2400" dirty="0" smtClean="0"/>
              <a:t> '</a:t>
            </a:r>
            <a:r>
              <a:rPr lang="en-US" sz="2400" dirty="0" smtClean="0"/>
              <a:t>|</a:t>
            </a:r>
            <a:r>
              <a:rPr lang="ru-RU" sz="2400" i="1"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anim calcmode="lin" valueType="num">
                                      <p:cBhvr additive="base">
                                        <p:cTn id="7" dur="500" fill="hold"/>
                                        <p:tgtEl>
                                          <p:spTgt spid="11264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42">
                                            <p:txEl>
                                              <p:pRg st="1" end="1"/>
                                            </p:txEl>
                                          </p:spTgt>
                                        </p:tgtEl>
                                        <p:attrNameLst>
                                          <p:attrName>style.visibility</p:attrName>
                                        </p:attrNameLst>
                                      </p:cBhvr>
                                      <p:to>
                                        <p:strVal val="visible"/>
                                      </p:to>
                                    </p:set>
                                    <p:anim calcmode="lin" valueType="num">
                                      <p:cBhvr additive="base">
                                        <p:cTn id="13" dur="500" fill="hold"/>
                                        <p:tgtEl>
                                          <p:spTgt spid="11264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4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642">
                                            <p:txEl>
                                              <p:pRg st="2" end="2"/>
                                            </p:txEl>
                                          </p:spTgt>
                                        </p:tgtEl>
                                        <p:attrNameLst>
                                          <p:attrName>style.visibility</p:attrName>
                                        </p:attrNameLst>
                                      </p:cBhvr>
                                      <p:to>
                                        <p:strVal val="visible"/>
                                      </p:to>
                                    </p:set>
                                    <p:anim calcmode="lin" valueType="num">
                                      <p:cBhvr additive="base">
                                        <p:cTn id="17" dur="500" fill="hold"/>
                                        <p:tgtEl>
                                          <p:spTgt spid="11264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4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2642">
                                            <p:txEl>
                                              <p:pRg st="3" end="3"/>
                                            </p:txEl>
                                          </p:spTgt>
                                        </p:tgtEl>
                                        <p:attrNameLst>
                                          <p:attrName>style.visibility</p:attrName>
                                        </p:attrNameLst>
                                      </p:cBhvr>
                                      <p:to>
                                        <p:strVal val="visible"/>
                                      </p:to>
                                    </p:set>
                                    <p:anim calcmode="lin" valueType="num">
                                      <p:cBhvr additive="base">
                                        <p:cTn id="21" dur="500" fill="hold"/>
                                        <p:tgtEl>
                                          <p:spTgt spid="11264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264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2642">
                                            <p:txEl>
                                              <p:pRg st="4" end="4"/>
                                            </p:txEl>
                                          </p:spTgt>
                                        </p:tgtEl>
                                        <p:attrNameLst>
                                          <p:attrName>style.visibility</p:attrName>
                                        </p:attrNameLst>
                                      </p:cBhvr>
                                      <p:to>
                                        <p:strVal val="visible"/>
                                      </p:to>
                                    </p:set>
                                    <p:anim calcmode="lin" valueType="num">
                                      <p:cBhvr additive="base">
                                        <p:cTn id="25" dur="500" fill="hold"/>
                                        <p:tgtEl>
                                          <p:spTgt spid="11264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264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2642">
                                            <p:txEl>
                                              <p:pRg st="5" end="5"/>
                                            </p:txEl>
                                          </p:spTgt>
                                        </p:tgtEl>
                                        <p:attrNameLst>
                                          <p:attrName>style.visibility</p:attrName>
                                        </p:attrNameLst>
                                      </p:cBhvr>
                                      <p:to>
                                        <p:strVal val="visible"/>
                                      </p:to>
                                    </p:set>
                                    <p:anim calcmode="lin" valueType="num">
                                      <p:cBhvr additive="base">
                                        <p:cTn id="31" dur="500" fill="hold"/>
                                        <p:tgtEl>
                                          <p:spTgt spid="11264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4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2642">
                                            <p:txEl>
                                              <p:pRg st="6" end="6"/>
                                            </p:txEl>
                                          </p:spTgt>
                                        </p:tgtEl>
                                        <p:attrNameLst>
                                          <p:attrName>style.visibility</p:attrName>
                                        </p:attrNameLst>
                                      </p:cBhvr>
                                      <p:to>
                                        <p:strVal val="visible"/>
                                      </p:to>
                                    </p:set>
                                    <p:anim calcmode="lin" valueType="num">
                                      <p:cBhvr additive="base">
                                        <p:cTn id="35" dur="500" fill="hold"/>
                                        <p:tgtEl>
                                          <p:spTgt spid="11264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264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2642">
                                            <p:txEl>
                                              <p:pRg st="7" end="7"/>
                                            </p:txEl>
                                          </p:spTgt>
                                        </p:tgtEl>
                                        <p:attrNameLst>
                                          <p:attrName>style.visibility</p:attrName>
                                        </p:attrNameLst>
                                      </p:cBhvr>
                                      <p:to>
                                        <p:strVal val="visible"/>
                                      </p:to>
                                    </p:set>
                                    <p:anim calcmode="lin" valueType="num">
                                      <p:cBhvr additive="base">
                                        <p:cTn id="39" dur="500" fill="hold"/>
                                        <p:tgtEl>
                                          <p:spTgt spid="11264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264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12642">
                                            <p:txEl>
                                              <p:pRg st="8" end="8"/>
                                            </p:txEl>
                                          </p:spTgt>
                                        </p:tgtEl>
                                        <p:attrNameLst>
                                          <p:attrName>style.visibility</p:attrName>
                                        </p:attrNameLst>
                                      </p:cBhvr>
                                      <p:to>
                                        <p:strVal val="visible"/>
                                      </p:to>
                                    </p:set>
                                    <p:anim calcmode="lin" valueType="num">
                                      <p:cBhvr additive="base">
                                        <p:cTn id="45" dur="500" fill="hold"/>
                                        <p:tgtEl>
                                          <p:spTgt spid="112642">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2642">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12642">
                                            <p:txEl>
                                              <p:pRg st="9" end="9"/>
                                            </p:txEl>
                                          </p:spTgt>
                                        </p:tgtEl>
                                        <p:attrNameLst>
                                          <p:attrName>style.visibility</p:attrName>
                                        </p:attrNameLst>
                                      </p:cBhvr>
                                      <p:to>
                                        <p:strVal val="visible"/>
                                      </p:to>
                                    </p:set>
                                    <p:anim calcmode="lin" valueType="num">
                                      <p:cBhvr additive="base">
                                        <p:cTn id="49" dur="500" fill="hold"/>
                                        <p:tgtEl>
                                          <p:spTgt spid="11264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264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12642">
                                            <p:txEl>
                                              <p:pRg st="11" end="11"/>
                                            </p:txEl>
                                          </p:spTgt>
                                        </p:tgtEl>
                                        <p:attrNameLst>
                                          <p:attrName>style.visibility</p:attrName>
                                        </p:attrNameLst>
                                      </p:cBhvr>
                                      <p:to>
                                        <p:strVal val="visible"/>
                                      </p:to>
                                    </p:set>
                                    <p:anim calcmode="lin" valueType="num">
                                      <p:cBhvr additive="base">
                                        <p:cTn id="55" dur="500" fill="hold"/>
                                        <p:tgtEl>
                                          <p:spTgt spid="112642">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2642">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2642">
                                            <p:txEl>
                                              <p:pRg st="12" end="12"/>
                                            </p:txEl>
                                          </p:spTgt>
                                        </p:tgtEl>
                                        <p:attrNameLst>
                                          <p:attrName>style.visibility</p:attrName>
                                        </p:attrNameLst>
                                      </p:cBhvr>
                                      <p:to>
                                        <p:strVal val="visible"/>
                                      </p:to>
                                    </p:set>
                                    <p:anim calcmode="lin" valueType="num">
                                      <p:cBhvr additive="base">
                                        <p:cTn id="59" dur="500" fill="hold"/>
                                        <p:tgtEl>
                                          <p:spTgt spid="112642">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264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p:cNvSpPr>
          <p:nvPr>
            <p:ph type="title"/>
          </p:nvPr>
        </p:nvSpPr>
        <p:spPr>
          <a:xfrm>
            <a:off x="457200" y="274638"/>
            <a:ext cx="8229600" cy="561975"/>
          </a:xfrm>
        </p:spPr>
        <p:txBody>
          <a:bodyPr/>
          <a:lstStyle/>
          <a:p>
            <a:pPr algn="l"/>
            <a:r>
              <a:rPr lang="ru-RU" sz="2800" b="1" dirty="0" smtClean="0"/>
              <a:t>Дополняющие пути</a:t>
            </a:r>
          </a:p>
        </p:txBody>
      </p:sp>
      <p:sp>
        <p:nvSpPr>
          <p:cNvPr id="114690" name="Rectangle 3"/>
          <p:cNvSpPr>
            <a:spLocks noGrp="1"/>
          </p:cNvSpPr>
          <p:nvPr>
            <p:ph type="body" idx="1"/>
          </p:nvPr>
        </p:nvSpPr>
        <p:spPr>
          <a:xfrm>
            <a:off x="250825" y="908050"/>
            <a:ext cx="8569325" cy="5184775"/>
          </a:xfrm>
        </p:spPr>
        <p:txBody>
          <a:bodyPr/>
          <a:lstStyle/>
          <a:p>
            <a:pPr>
              <a:lnSpc>
                <a:spcPct val="90000"/>
              </a:lnSpc>
              <a:buFont typeface="Arial" charset="0"/>
              <a:buNone/>
            </a:pPr>
            <a:r>
              <a:rPr lang="ru-RU" sz="2400" dirty="0" smtClean="0"/>
              <a:t>Пусть </a:t>
            </a:r>
            <a:r>
              <a:rPr lang="en-US" sz="2400" i="1" dirty="0" smtClean="0"/>
              <a:t>f</a:t>
            </a:r>
            <a:r>
              <a:rPr lang="ru-RU" sz="2400" dirty="0" smtClean="0"/>
              <a:t> — поток в сети </a:t>
            </a:r>
            <a:r>
              <a:rPr lang="en-US" sz="2400" i="1" dirty="0" smtClean="0"/>
              <a:t>G</a:t>
            </a:r>
            <a:r>
              <a:rPr lang="ru-RU" sz="2400" i="1" dirty="0" smtClean="0"/>
              <a:t> </a:t>
            </a:r>
            <a:r>
              <a:rPr lang="ru-RU" sz="2400" dirty="0" smtClean="0"/>
              <a:t>= (</a:t>
            </a:r>
            <a:r>
              <a:rPr lang="en-US" sz="2400" i="1" dirty="0" smtClean="0"/>
              <a:t>V</a:t>
            </a:r>
            <a:r>
              <a:rPr lang="ru-RU" sz="2400" i="1" dirty="0" smtClean="0"/>
              <a:t>,</a:t>
            </a:r>
            <a:r>
              <a:rPr lang="en-US" sz="2400" i="1" dirty="0" smtClean="0"/>
              <a:t>E</a:t>
            </a:r>
            <a:r>
              <a:rPr lang="ru-RU" sz="2400" dirty="0" smtClean="0"/>
              <a:t>)</a:t>
            </a:r>
            <a:r>
              <a:rPr lang="ru-RU" sz="2400" i="1" dirty="0" smtClean="0"/>
              <a:t>. </a:t>
            </a:r>
          </a:p>
          <a:p>
            <a:pPr>
              <a:lnSpc>
                <a:spcPct val="90000"/>
              </a:lnSpc>
              <a:buFont typeface="Arial" charset="0"/>
              <a:buNone/>
            </a:pPr>
            <a:r>
              <a:rPr lang="ru-RU" sz="2400" i="1" dirty="0" smtClean="0"/>
              <a:t>	</a:t>
            </a:r>
            <a:r>
              <a:rPr lang="ru-RU" sz="2400" dirty="0" smtClean="0"/>
              <a:t>Назовём </a:t>
            </a:r>
            <a:r>
              <a:rPr lang="ru-RU" sz="2400" i="1" dirty="0" smtClean="0">
                <a:solidFill>
                  <a:schemeClr val="hlink"/>
                </a:solidFill>
              </a:rPr>
              <a:t>дополняющим</a:t>
            </a:r>
            <a:r>
              <a:rPr lang="ru-RU" sz="2400" i="1" dirty="0" smtClean="0"/>
              <a:t> </a:t>
            </a:r>
            <a:r>
              <a:rPr lang="ru-RU" sz="2400" i="1" dirty="0" smtClean="0">
                <a:solidFill>
                  <a:schemeClr val="hlink"/>
                </a:solidFill>
              </a:rPr>
              <a:t>путём</a:t>
            </a:r>
            <a:r>
              <a:rPr lang="ru-RU" sz="2400" i="1" dirty="0" smtClean="0"/>
              <a:t> </a:t>
            </a:r>
            <a:r>
              <a:rPr lang="ru-RU" sz="2400" dirty="0" smtClean="0"/>
              <a:t>простой путь из истока </a:t>
            </a:r>
            <a:r>
              <a:rPr lang="en-US" sz="2400" i="1" dirty="0" smtClean="0"/>
              <a:t>s </a:t>
            </a:r>
            <a:r>
              <a:rPr lang="ru-RU" sz="2400" dirty="0" smtClean="0"/>
              <a:t>в сток </a:t>
            </a:r>
            <a:r>
              <a:rPr lang="en-US" sz="2400" i="1" dirty="0" smtClean="0"/>
              <a:t>t </a:t>
            </a:r>
            <a:r>
              <a:rPr lang="ru-RU" sz="2400" dirty="0" smtClean="0"/>
              <a:t>в остаточной сети </a:t>
            </a:r>
            <a:r>
              <a:rPr lang="en-US" sz="2400" i="1" dirty="0" err="1" smtClean="0"/>
              <a:t>G</a:t>
            </a:r>
            <a:r>
              <a:rPr lang="en-US" sz="2400" i="1" baseline="-25000" dirty="0" err="1" smtClean="0"/>
              <a:t>f</a:t>
            </a:r>
            <a:r>
              <a:rPr lang="ru-RU" sz="2400" i="1" dirty="0" smtClean="0"/>
              <a:t>. </a:t>
            </a:r>
            <a:endParaRPr lang="en-US" sz="2400" i="1" dirty="0" smtClean="0"/>
          </a:p>
          <a:p>
            <a:pPr>
              <a:lnSpc>
                <a:spcPct val="90000"/>
              </a:lnSpc>
              <a:buFont typeface="Arial" charset="0"/>
              <a:buNone/>
            </a:pPr>
            <a:r>
              <a:rPr lang="en-US" sz="2400" dirty="0" smtClean="0"/>
              <a:t>	</a:t>
            </a:r>
            <a:r>
              <a:rPr lang="ru-RU" sz="2400" dirty="0" smtClean="0"/>
              <a:t>Из определения остаточной сети вытекает, что по всем ребрам (</a:t>
            </a:r>
            <a:r>
              <a:rPr lang="ru-RU" sz="2400" i="1" dirty="0" smtClean="0"/>
              <a:t>и, </a:t>
            </a:r>
            <a:r>
              <a:rPr lang="en-US" sz="2400" i="1" dirty="0" smtClean="0"/>
              <a:t>v</a:t>
            </a:r>
            <a:r>
              <a:rPr lang="ru-RU" sz="2400" dirty="0" smtClean="0"/>
              <a:t>)</a:t>
            </a:r>
            <a:r>
              <a:rPr lang="ru-RU" sz="2400" i="1" dirty="0" smtClean="0"/>
              <a:t> </a:t>
            </a:r>
            <a:r>
              <a:rPr lang="ru-RU" sz="2400" dirty="0" smtClean="0"/>
              <a:t>дополняющего пути можно переслать ещё сколько-то вещества, не превысив пропускную способность ребра.</a:t>
            </a:r>
            <a:endParaRPr lang="en-US" sz="2400" dirty="0" smtClean="0"/>
          </a:p>
          <a:p>
            <a:pPr>
              <a:lnSpc>
                <a:spcPct val="90000"/>
              </a:lnSpc>
              <a:buFont typeface="Arial" charset="0"/>
              <a:buNone/>
            </a:pPr>
            <a:r>
              <a:rPr lang="en-US" sz="2400" dirty="0" smtClean="0"/>
              <a:t>	</a:t>
            </a:r>
            <a:endParaRPr lang="ru-RU" sz="2400" dirty="0" smtClean="0"/>
          </a:p>
          <a:p>
            <a:pPr>
              <a:lnSpc>
                <a:spcPct val="90000"/>
              </a:lnSpc>
              <a:buFont typeface="Arial" charset="0"/>
              <a:buNone/>
            </a:pPr>
            <a:r>
              <a:rPr lang="ru-RU" sz="2400" dirty="0" smtClean="0"/>
              <a:t>	Величину наибольшего потока, который можно переслать по дополняющему пути </a:t>
            </a:r>
            <a:r>
              <a:rPr lang="ru-RU" sz="2400" i="1" dirty="0" err="1" smtClean="0"/>
              <a:t>р</a:t>
            </a:r>
            <a:r>
              <a:rPr lang="ru-RU" sz="2400" i="1" dirty="0" smtClean="0"/>
              <a:t>, </a:t>
            </a:r>
            <a:r>
              <a:rPr lang="ru-RU" sz="2400" dirty="0" smtClean="0"/>
              <a:t>назовём </a:t>
            </a:r>
            <a:r>
              <a:rPr lang="ru-RU" sz="2400" i="1" dirty="0" smtClean="0">
                <a:solidFill>
                  <a:schemeClr val="hlink"/>
                </a:solidFill>
              </a:rPr>
              <a:t>остаточной пропускной способностью</a:t>
            </a:r>
            <a:r>
              <a:rPr lang="ru-RU" sz="2400" i="1" dirty="0" smtClean="0"/>
              <a:t> </a:t>
            </a:r>
            <a:r>
              <a:rPr lang="ru-RU" sz="2400" dirty="0" smtClean="0"/>
              <a:t>пути </a:t>
            </a:r>
            <a:r>
              <a:rPr lang="ru-RU" sz="2400" i="1" dirty="0" smtClean="0"/>
              <a:t>р:</a:t>
            </a:r>
            <a:r>
              <a:rPr lang="en-US" sz="2400" i="1" dirty="0" smtClean="0"/>
              <a:t>    </a:t>
            </a:r>
          </a:p>
          <a:p>
            <a:pPr>
              <a:lnSpc>
                <a:spcPct val="90000"/>
              </a:lnSpc>
              <a:buFont typeface="Arial" charset="0"/>
              <a:buNone/>
            </a:pPr>
            <a:r>
              <a:rPr lang="en-US" sz="2400" i="1" dirty="0" smtClean="0"/>
              <a:t>			</a:t>
            </a:r>
            <a:r>
              <a:rPr lang="ru-RU" sz="2400" i="1" dirty="0" err="1" smtClean="0"/>
              <a:t>c</a:t>
            </a:r>
            <a:r>
              <a:rPr lang="ru-RU" sz="2400" i="1" baseline="-25000" dirty="0" err="1" smtClean="0"/>
              <a:t>f</a:t>
            </a:r>
            <a:r>
              <a:rPr lang="ru-RU" sz="2400" dirty="0" smtClean="0"/>
              <a:t> = </a:t>
            </a:r>
            <a:r>
              <a:rPr lang="ru-RU" sz="2400" dirty="0" err="1" smtClean="0"/>
              <a:t>min</a:t>
            </a:r>
            <a:r>
              <a:rPr lang="ru-RU" sz="2400" dirty="0" smtClean="0"/>
              <a:t> {</a:t>
            </a:r>
            <a:r>
              <a:rPr lang="en-US" sz="2400" dirty="0" smtClean="0"/>
              <a:t> </a:t>
            </a:r>
            <a:r>
              <a:rPr lang="ru-RU" sz="2400" i="1" dirty="0" err="1" smtClean="0"/>
              <a:t>c</a:t>
            </a:r>
            <a:r>
              <a:rPr lang="ru-RU" sz="2400" i="1" baseline="-25000" dirty="0" err="1" smtClean="0"/>
              <a:t>f</a:t>
            </a:r>
            <a:r>
              <a:rPr lang="ru-RU" sz="2400" dirty="0" smtClean="0"/>
              <a:t>(</a:t>
            </a:r>
            <a:r>
              <a:rPr lang="ru-RU" sz="2400" i="1" dirty="0" err="1" smtClean="0"/>
              <a:t>u,v</a:t>
            </a:r>
            <a:r>
              <a:rPr lang="ru-RU" sz="2400" dirty="0" smtClean="0"/>
              <a:t>): (</a:t>
            </a:r>
            <a:r>
              <a:rPr lang="ru-RU" sz="2400" i="1" dirty="0" err="1" smtClean="0"/>
              <a:t>u,v</a:t>
            </a:r>
            <a:r>
              <a:rPr lang="ru-RU" sz="2400" dirty="0" smtClean="0"/>
              <a:t>) </a:t>
            </a:r>
            <a:r>
              <a:rPr lang="en-US" sz="2400" dirty="0" smtClean="0">
                <a:sym typeface="Symbol" pitchFamily="18" charset="2"/>
              </a:rPr>
              <a:t></a:t>
            </a:r>
            <a:r>
              <a:rPr lang="ru-RU" sz="2400" dirty="0" smtClean="0"/>
              <a:t> </a:t>
            </a:r>
            <a:r>
              <a:rPr lang="ru-RU" sz="2400" i="1" dirty="0" err="1" smtClean="0"/>
              <a:t>p</a:t>
            </a:r>
            <a:r>
              <a:rPr lang="en-US" sz="2400" i="1" dirty="0" smtClean="0"/>
              <a:t> </a:t>
            </a:r>
            <a:r>
              <a:rPr lang="ru-RU" sz="2400" dirty="0" smtClean="0"/>
              <a:t>}.</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4690">
                                            <p:txEl>
                                              <p:pRg st="0" end="0"/>
                                            </p:txEl>
                                          </p:spTgt>
                                        </p:tgtEl>
                                        <p:attrNameLst>
                                          <p:attrName>style.visibility</p:attrName>
                                        </p:attrNameLst>
                                      </p:cBhvr>
                                      <p:to>
                                        <p:strVal val="visible"/>
                                      </p:to>
                                    </p:set>
                                    <p:anim calcmode="lin" valueType="num">
                                      <p:cBhvr additive="base">
                                        <p:cTn id="7" dur="500" fill="hold"/>
                                        <p:tgtEl>
                                          <p:spTgt spid="1146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469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4690">
                                            <p:txEl>
                                              <p:pRg st="1" end="1"/>
                                            </p:txEl>
                                          </p:spTgt>
                                        </p:tgtEl>
                                        <p:attrNameLst>
                                          <p:attrName>style.visibility</p:attrName>
                                        </p:attrNameLst>
                                      </p:cBhvr>
                                      <p:to>
                                        <p:strVal val="visible"/>
                                      </p:to>
                                    </p:set>
                                    <p:anim calcmode="lin" valueType="num">
                                      <p:cBhvr additive="base">
                                        <p:cTn id="11" dur="500" fill="hold"/>
                                        <p:tgtEl>
                                          <p:spTgt spid="11469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46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4690">
                                            <p:txEl>
                                              <p:pRg st="2" end="2"/>
                                            </p:txEl>
                                          </p:spTgt>
                                        </p:tgtEl>
                                        <p:attrNameLst>
                                          <p:attrName>style.visibility</p:attrName>
                                        </p:attrNameLst>
                                      </p:cBhvr>
                                      <p:to>
                                        <p:strVal val="visible"/>
                                      </p:to>
                                    </p:set>
                                    <p:anim calcmode="lin" valueType="num">
                                      <p:cBhvr additive="base">
                                        <p:cTn id="17" dur="500" fill="hold"/>
                                        <p:tgtEl>
                                          <p:spTgt spid="114690">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46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4690">
                                            <p:txEl>
                                              <p:pRg st="4" end="4"/>
                                            </p:txEl>
                                          </p:spTgt>
                                        </p:tgtEl>
                                        <p:attrNameLst>
                                          <p:attrName>style.visibility</p:attrName>
                                        </p:attrNameLst>
                                      </p:cBhvr>
                                      <p:to>
                                        <p:strVal val="visible"/>
                                      </p:to>
                                    </p:set>
                                    <p:anim calcmode="lin" valueType="num">
                                      <p:cBhvr additive="base">
                                        <p:cTn id="23" dur="500" fill="hold"/>
                                        <p:tgtEl>
                                          <p:spTgt spid="114690">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4690">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14690">
                                            <p:txEl>
                                              <p:pRg st="5" end="5"/>
                                            </p:txEl>
                                          </p:spTgt>
                                        </p:tgtEl>
                                        <p:attrNameLst>
                                          <p:attrName>style.visibility</p:attrName>
                                        </p:attrNameLst>
                                      </p:cBhvr>
                                      <p:to>
                                        <p:strVal val="visible"/>
                                      </p:to>
                                    </p:set>
                                    <p:anim calcmode="lin" valueType="num">
                                      <p:cBhvr additive="base">
                                        <p:cTn id="27" dur="500" fill="hold"/>
                                        <p:tgtEl>
                                          <p:spTgt spid="114690">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469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p:cNvSpPr>
          <p:nvPr>
            <p:ph type="title"/>
          </p:nvPr>
        </p:nvSpPr>
        <p:spPr>
          <a:xfrm>
            <a:off x="457200" y="274638"/>
            <a:ext cx="8229600" cy="706437"/>
          </a:xfrm>
        </p:spPr>
        <p:txBody>
          <a:bodyPr/>
          <a:lstStyle/>
          <a:p>
            <a:pPr algn="l"/>
            <a:r>
              <a:rPr lang="ru-RU" sz="2800" b="1" dirty="0" smtClean="0"/>
              <a:t>Лемма</a:t>
            </a:r>
            <a:r>
              <a:rPr lang="en-US" sz="2800" b="1" dirty="0" smtClean="0"/>
              <a:t> 3</a:t>
            </a:r>
            <a:endParaRPr lang="ru-RU" sz="2800" b="1" dirty="0" smtClean="0"/>
          </a:p>
        </p:txBody>
      </p:sp>
      <p:sp>
        <p:nvSpPr>
          <p:cNvPr id="116738" name="Rectangle 3"/>
          <p:cNvSpPr>
            <a:spLocks noGrp="1"/>
          </p:cNvSpPr>
          <p:nvPr>
            <p:ph type="body" idx="1"/>
          </p:nvPr>
        </p:nvSpPr>
        <p:spPr>
          <a:xfrm>
            <a:off x="468313" y="1052513"/>
            <a:ext cx="8229600" cy="5040312"/>
          </a:xfrm>
        </p:spPr>
        <p:txBody>
          <a:bodyPr/>
          <a:lstStyle/>
          <a:p>
            <a:pPr>
              <a:lnSpc>
                <a:spcPct val="90000"/>
              </a:lnSpc>
              <a:buFont typeface="Arial" charset="0"/>
              <a:buNone/>
            </a:pPr>
            <a:r>
              <a:rPr lang="ru-RU" sz="2800" dirty="0" smtClean="0"/>
              <a:t>Пусть </a:t>
            </a:r>
            <a:r>
              <a:rPr lang="en-US" sz="2800" i="1" dirty="0" smtClean="0"/>
              <a:t>f</a:t>
            </a:r>
            <a:r>
              <a:rPr lang="ru-RU" sz="2800" dirty="0" smtClean="0"/>
              <a:t> — поток в сети </a:t>
            </a:r>
            <a:r>
              <a:rPr lang="en-US" sz="2800" i="1" dirty="0" smtClean="0"/>
              <a:t>G </a:t>
            </a:r>
            <a:r>
              <a:rPr lang="ru-RU" sz="2800" dirty="0" smtClean="0"/>
              <a:t>= (</a:t>
            </a:r>
            <a:r>
              <a:rPr lang="en-US" sz="2800" i="1" dirty="0" smtClean="0"/>
              <a:t>V</a:t>
            </a:r>
            <a:r>
              <a:rPr lang="ru-RU" sz="2800" i="1" dirty="0" smtClean="0"/>
              <a:t>, Е</a:t>
            </a:r>
            <a:r>
              <a:rPr lang="ru-RU" sz="2800" dirty="0" smtClean="0"/>
              <a:t>)</a:t>
            </a:r>
            <a:r>
              <a:rPr lang="ru-RU" sz="2800" i="1" dirty="0" smtClean="0"/>
              <a:t> </a:t>
            </a:r>
            <a:r>
              <a:rPr lang="ru-RU" sz="2800" dirty="0" smtClean="0"/>
              <a:t>и </a:t>
            </a:r>
            <a:endParaRPr lang="en-US" sz="2800" dirty="0" smtClean="0"/>
          </a:p>
          <a:p>
            <a:pPr>
              <a:lnSpc>
                <a:spcPct val="90000"/>
              </a:lnSpc>
              <a:buFont typeface="Arial" charset="0"/>
              <a:buNone/>
            </a:pPr>
            <a:r>
              <a:rPr lang="ru-RU" sz="2800" i="1" dirty="0" err="1" smtClean="0"/>
              <a:t>р</a:t>
            </a:r>
            <a:r>
              <a:rPr lang="ru-RU" sz="2800" i="1" dirty="0" smtClean="0"/>
              <a:t> </a:t>
            </a:r>
            <a:r>
              <a:rPr lang="ru-RU" sz="2800" dirty="0" smtClean="0"/>
              <a:t>— дополняющий путь в </a:t>
            </a:r>
            <a:r>
              <a:rPr lang="en-US" sz="2800" i="1" dirty="0" err="1" smtClean="0"/>
              <a:t>G</a:t>
            </a:r>
            <a:r>
              <a:rPr lang="en-US" sz="2800" i="1" baseline="-25000" dirty="0" err="1" smtClean="0"/>
              <a:t>f</a:t>
            </a:r>
            <a:r>
              <a:rPr lang="ru-RU" sz="2800" i="1" dirty="0" smtClean="0"/>
              <a:t>. </a:t>
            </a:r>
            <a:endParaRPr lang="en-US" sz="2800" i="1" dirty="0" smtClean="0"/>
          </a:p>
          <a:p>
            <a:pPr>
              <a:lnSpc>
                <a:spcPct val="90000"/>
              </a:lnSpc>
              <a:buFont typeface="Arial" charset="0"/>
              <a:buNone/>
            </a:pPr>
            <a:r>
              <a:rPr lang="ru-RU" sz="2800" dirty="0" smtClean="0"/>
              <a:t>Определим функцию </a:t>
            </a:r>
            <a:r>
              <a:rPr lang="en-US" sz="2800" i="1" dirty="0" err="1" smtClean="0"/>
              <a:t>f</a:t>
            </a:r>
            <a:r>
              <a:rPr lang="en-US" sz="2800" i="1" baseline="-25000" dirty="0" err="1" smtClean="0"/>
              <a:t>p</a:t>
            </a:r>
            <a:r>
              <a:rPr lang="en-US" sz="2800" i="1" dirty="0" smtClean="0"/>
              <a:t> </a:t>
            </a:r>
            <a:r>
              <a:rPr lang="ru-RU" sz="2800" dirty="0" smtClean="0"/>
              <a:t>: </a:t>
            </a:r>
            <a:r>
              <a:rPr lang="en-US" sz="2800" i="1" dirty="0" smtClean="0"/>
              <a:t>V </a:t>
            </a:r>
            <a:r>
              <a:rPr lang="en-US" sz="2800" dirty="0" smtClean="0"/>
              <a:t>X </a:t>
            </a:r>
            <a:r>
              <a:rPr lang="en-US" sz="2800" i="1" dirty="0" smtClean="0"/>
              <a:t>V</a:t>
            </a:r>
            <a:r>
              <a:rPr lang="ru-RU" sz="2800" i="1" dirty="0" smtClean="0"/>
              <a:t> —&gt; </a:t>
            </a:r>
            <a:r>
              <a:rPr lang="en-US" sz="2800" i="1" dirty="0" smtClean="0"/>
              <a:t>R</a:t>
            </a:r>
            <a:r>
              <a:rPr lang="ru-RU" sz="2800" dirty="0" smtClean="0"/>
              <a:t>:</a:t>
            </a:r>
            <a:endParaRPr lang="en-US" sz="2800" i="1" dirty="0" smtClean="0"/>
          </a:p>
          <a:p>
            <a:pPr>
              <a:lnSpc>
                <a:spcPct val="90000"/>
              </a:lnSpc>
              <a:buFont typeface="Arial" charset="0"/>
              <a:buNone/>
            </a:pPr>
            <a:r>
              <a:rPr lang="en-US" sz="2800" i="1" dirty="0" smtClean="0"/>
              <a:t>			     </a:t>
            </a:r>
            <a:r>
              <a:rPr lang="en-US" sz="2800" i="1" dirty="0" err="1" smtClean="0"/>
              <a:t>C</a:t>
            </a:r>
            <a:r>
              <a:rPr lang="en-US" sz="2800" i="1" baseline="-25000" dirty="0" err="1" smtClean="0"/>
              <a:t>f</a:t>
            </a:r>
            <a:r>
              <a:rPr lang="en-US" sz="2800" i="1" baseline="-25000" dirty="0" smtClean="0"/>
              <a:t> </a:t>
            </a:r>
            <a:r>
              <a:rPr lang="ru-RU" sz="2800" i="1" dirty="0" smtClean="0"/>
              <a:t>(</a:t>
            </a:r>
            <a:r>
              <a:rPr lang="en-US" sz="2800" i="1" dirty="0" smtClean="0"/>
              <a:t>p</a:t>
            </a:r>
            <a:r>
              <a:rPr lang="ru-RU" sz="2800" i="1" dirty="0" smtClean="0"/>
              <a:t>), </a:t>
            </a:r>
            <a:r>
              <a:rPr lang="en-US" sz="2800" i="1" dirty="0" smtClean="0"/>
              <a:t>  </a:t>
            </a:r>
            <a:r>
              <a:rPr lang="ru-RU" sz="2800" dirty="0" smtClean="0"/>
              <a:t>если </a:t>
            </a:r>
            <a:r>
              <a:rPr lang="ru-RU" sz="2800" i="1" dirty="0" smtClean="0"/>
              <a:t>(и, </a:t>
            </a:r>
            <a:r>
              <a:rPr lang="en-US" sz="2800" i="1" dirty="0" smtClean="0"/>
              <a:t>v</a:t>
            </a:r>
            <a:r>
              <a:rPr lang="ru-RU" sz="2800" i="1" dirty="0" smtClean="0"/>
              <a:t>) </a:t>
            </a:r>
            <a:r>
              <a:rPr lang="en-US" sz="2800" dirty="0" smtClean="0">
                <a:sym typeface="Symbol" pitchFamily="18" charset="2"/>
              </a:rPr>
              <a:t></a:t>
            </a:r>
            <a:r>
              <a:rPr lang="ru-RU" sz="2800" dirty="0" smtClean="0"/>
              <a:t> </a:t>
            </a:r>
            <a:r>
              <a:rPr lang="ru-RU" sz="2800" i="1" dirty="0" err="1" smtClean="0"/>
              <a:t>р</a:t>
            </a:r>
            <a:endParaRPr lang="en-US" sz="2800" i="1" dirty="0" smtClean="0"/>
          </a:p>
          <a:p>
            <a:pPr>
              <a:lnSpc>
                <a:spcPct val="90000"/>
              </a:lnSpc>
              <a:buFont typeface="Arial" charset="0"/>
              <a:buNone/>
            </a:pPr>
            <a:r>
              <a:rPr lang="en-US" sz="2800" i="1" dirty="0" smtClean="0"/>
              <a:t>    </a:t>
            </a:r>
            <a:r>
              <a:rPr lang="en-US" sz="2800" i="1" dirty="0" err="1" smtClean="0"/>
              <a:t>f</a:t>
            </a:r>
            <a:r>
              <a:rPr lang="en-US" sz="2800" i="1" baseline="-25000" dirty="0" err="1" smtClean="0"/>
              <a:t>p</a:t>
            </a:r>
            <a:r>
              <a:rPr lang="ru-RU" sz="2800" i="1" dirty="0" smtClean="0"/>
              <a:t>(</a:t>
            </a:r>
            <a:r>
              <a:rPr lang="en-US" sz="2800" i="1" dirty="0" smtClean="0"/>
              <a:t>u</a:t>
            </a:r>
            <a:r>
              <a:rPr lang="ru-RU" sz="2800" i="1" dirty="0" smtClean="0"/>
              <a:t>,</a:t>
            </a:r>
            <a:r>
              <a:rPr lang="en-US" sz="2800" i="1" dirty="0" smtClean="0"/>
              <a:t>v</a:t>
            </a:r>
            <a:r>
              <a:rPr lang="ru-RU" sz="2800" i="1" dirty="0" smtClean="0"/>
              <a:t>) = </a:t>
            </a:r>
            <a:r>
              <a:rPr lang="en-US" sz="2800" i="1" dirty="0" smtClean="0"/>
              <a:t>      </a:t>
            </a:r>
            <a:r>
              <a:rPr lang="ru-RU" sz="2800" i="1" dirty="0" smtClean="0"/>
              <a:t>–</a:t>
            </a:r>
            <a:r>
              <a:rPr lang="en-US" sz="2800" i="1" dirty="0" err="1" smtClean="0"/>
              <a:t>C</a:t>
            </a:r>
            <a:r>
              <a:rPr lang="en-US" sz="2800" i="1" baseline="-25000" dirty="0" err="1" smtClean="0"/>
              <a:t>f</a:t>
            </a:r>
            <a:r>
              <a:rPr lang="en-US" sz="2800" i="1" baseline="-25000" dirty="0" smtClean="0"/>
              <a:t> </a:t>
            </a:r>
            <a:r>
              <a:rPr lang="ru-RU" sz="2800" i="1" dirty="0" smtClean="0"/>
              <a:t>(</a:t>
            </a:r>
            <a:r>
              <a:rPr lang="en-US" sz="2800" i="1" dirty="0" smtClean="0"/>
              <a:t>p</a:t>
            </a:r>
            <a:r>
              <a:rPr lang="ru-RU" sz="2800" i="1" dirty="0" smtClean="0"/>
              <a:t>),</a:t>
            </a:r>
            <a:r>
              <a:rPr lang="en-US" sz="2800" i="1" dirty="0" smtClean="0"/>
              <a:t>  </a:t>
            </a:r>
            <a:r>
              <a:rPr lang="ru-RU" sz="2800" i="1" dirty="0" smtClean="0"/>
              <a:t> </a:t>
            </a:r>
            <a:r>
              <a:rPr lang="ru-RU" sz="2800" dirty="0" smtClean="0"/>
              <a:t>если </a:t>
            </a:r>
            <a:r>
              <a:rPr lang="ru-RU" sz="2800" i="1" dirty="0" smtClean="0"/>
              <a:t>(</a:t>
            </a:r>
            <a:r>
              <a:rPr lang="en-US" sz="2800" i="1" dirty="0" smtClean="0"/>
              <a:t>v</a:t>
            </a:r>
            <a:r>
              <a:rPr lang="ru-RU" sz="2800" i="1" dirty="0" smtClean="0"/>
              <a:t>,</a:t>
            </a:r>
            <a:r>
              <a:rPr lang="en-US" sz="2800" i="1" dirty="0" smtClean="0"/>
              <a:t>u</a:t>
            </a:r>
            <a:r>
              <a:rPr lang="ru-RU" sz="2800" i="1" dirty="0" smtClean="0"/>
              <a:t>) </a:t>
            </a:r>
            <a:r>
              <a:rPr lang="en-US" sz="2800" dirty="0" smtClean="0">
                <a:sym typeface="Symbol" pitchFamily="18" charset="2"/>
              </a:rPr>
              <a:t></a:t>
            </a:r>
            <a:r>
              <a:rPr lang="ru-RU" sz="2800" i="1" dirty="0" smtClean="0"/>
              <a:t> </a:t>
            </a:r>
            <a:r>
              <a:rPr lang="en-US" sz="2800" i="1" dirty="0" smtClean="0"/>
              <a:t>p</a:t>
            </a:r>
            <a:r>
              <a:rPr lang="ru-RU" sz="2800" i="1" dirty="0" smtClean="0"/>
              <a:t>                </a:t>
            </a:r>
            <a:r>
              <a:rPr lang="ru-RU" sz="2800" dirty="0" smtClean="0"/>
              <a:t>(1)</a:t>
            </a:r>
          </a:p>
          <a:p>
            <a:pPr>
              <a:lnSpc>
                <a:spcPct val="90000"/>
              </a:lnSpc>
              <a:buFont typeface="Arial" charset="0"/>
              <a:buNone/>
            </a:pPr>
            <a:r>
              <a:rPr lang="en-US" sz="2800" dirty="0" smtClean="0"/>
              <a:t>			     </a:t>
            </a:r>
            <a:r>
              <a:rPr lang="ru-RU" sz="2800" dirty="0" smtClean="0"/>
              <a:t>0</a:t>
            </a:r>
            <a:r>
              <a:rPr lang="en-US" sz="2800" dirty="0" smtClean="0"/>
              <a:t>,</a:t>
            </a:r>
            <a:r>
              <a:rPr lang="ru-RU" sz="2800" dirty="0" smtClean="0"/>
              <a:t> </a:t>
            </a:r>
            <a:r>
              <a:rPr lang="en-US" sz="2800" dirty="0" smtClean="0"/>
              <a:t>  </a:t>
            </a:r>
            <a:r>
              <a:rPr lang="ru-RU" sz="2800" dirty="0" smtClean="0"/>
              <a:t>в остальных случаях.</a:t>
            </a:r>
          </a:p>
          <a:p>
            <a:pPr>
              <a:lnSpc>
                <a:spcPct val="90000"/>
              </a:lnSpc>
              <a:buFont typeface="Arial" charset="0"/>
              <a:buNone/>
            </a:pPr>
            <a:r>
              <a:rPr lang="ru-RU" sz="2800" dirty="0" smtClean="0"/>
              <a:t>Тогда </a:t>
            </a:r>
            <a:r>
              <a:rPr lang="en-US" sz="2800" i="1" dirty="0" err="1" smtClean="0"/>
              <a:t>f</a:t>
            </a:r>
            <a:r>
              <a:rPr lang="en-US" sz="2800" i="1" baseline="-25000" dirty="0" err="1" smtClean="0"/>
              <a:t>p</a:t>
            </a:r>
            <a:r>
              <a:rPr lang="en-US" sz="2800" i="1" dirty="0" smtClean="0"/>
              <a:t> </a:t>
            </a:r>
            <a:r>
              <a:rPr lang="ru-RU" sz="2800" dirty="0" smtClean="0"/>
              <a:t>— поток в сети </a:t>
            </a:r>
            <a:r>
              <a:rPr lang="en-US" sz="2800" i="1" dirty="0" err="1" smtClean="0"/>
              <a:t>G</a:t>
            </a:r>
            <a:r>
              <a:rPr lang="en-US" sz="2800" i="1" baseline="-25000" dirty="0" err="1" smtClean="0"/>
              <a:t>f</a:t>
            </a:r>
            <a:r>
              <a:rPr lang="en-US" sz="2800" i="1" dirty="0" smtClean="0"/>
              <a:t> </a:t>
            </a:r>
            <a:r>
              <a:rPr lang="ru-RU" sz="2800" dirty="0" smtClean="0"/>
              <a:t>и </a:t>
            </a:r>
            <a:r>
              <a:rPr lang="en-US" sz="2800" dirty="0" smtClean="0"/>
              <a:t>|</a:t>
            </a:r>
            <a:r>
              <a:rPr lang="en-US" sz="2800" i="1" dirty="0" err="1" smtClean="0"/>
              <a:t>f</a:t>
            </a:r>
            <a:r>
              <a:rPr lang="en-US" sz="2800" i="1" baseline="-25000" dirty="0" err="1" smtClean="0"/>
              <a:t>p</a:t>
            </a:r>
            <a:r>
              <a:rPr lang="en-US" sz="2800" dirty="0" smtClean="0"/>
              <a:t>|</a:t>
            </a:r>
            <a:r>
              <a:rPr lang="ru-RU" sz="2800" i="1" dirty="0" smtClean="0"/>
              <a:t> = </a:t>
            </a:r>
            <a:r>
              <a:rPr lang="en-US" sz="2800" i="1" dirty="0" err="1" smtClean="0"/>
              <a:t>c</a:t>
            </a:r>
            <a:r>
              <a:rPr lang="en-US" sz="2800" i="1" baseline="-25000" dirty="0" err="1" smtClean="0"/>
              <a:t>f</a:t>
            </a:r>
            <a:r>
              <a:rPr lang="ru-RU" sz="2800" i="1" baseline="-25000" dirty="0" smtClean="0"/>
              <a:t> </a:t>
            </a:r>
            <a:r>
              <a:rPr lang="ru-RU" sz="2800" i="1" dirty="0" smtClean="0"/>
              <a:t>(</a:t>
            </a:r>
            <a:r>
              <a:rPr lang="en-US" sz="2800" i="1" dirty="0" smtClean="0"/>
              <a:t>p</a:t>
            </a:r>
            <a:r>
              <a:rPr lang="ru-RU" sz="2800" i="1" dirty="0" smtClean="0"/>
              <a:t>) </a:t>
            </a:r>
            <a:r>
              <a:rPr lang="ru-RU" sz="2800" dirty="0" smtClean="0"/>
              <a:t>&gt; 0.</a:t>
            </a:r>
            <a:endParaRPr lang="en-US" sz="2800" dirty="0" smtClean="0"/>
          </a:p>
          <a:p>
            <a:pPr>
              <a:lnSpc>
                <a:spcPct val="90000"/>
              </a:lnSpc>
              <a:buFont typeface="Arial" charset="0"/>
              <a:buNone/>
            </a:pPr>
            <a:endParaRPr lang="en-US" sz="2800" dirty="0" smtClean="0"/>
          </a:p>
          <a:p>
            <a:pPr>
              <a:lnSpc>
                <a:spcPct val="90000"/>
              </a:lnSpc>
              <a:buFont typeface="Symbol" pitchFamily="18" charset="2"/>
              <a:buChar char="Þ"/>
            </a:pPr>
            <a:r>
              <a:rPr lang="en-US" sz="2400" dirty="0" smtClean="0"/>
              <a:t> </a:t>
            </a:r>
            <a:r>
              <a:rPr lang="ru-RU" sz="2400" dirty="0" smtClean="0"/>
              <a:t>Если добавить поток </a:t>
            </a:r>
            <a:r>
              <a:rPr lang="en-US" sz="2400" i="1" dirty="0" err="1" smtClean="0"/>
              <a:t>f</a:t>
            </a:r>
            <a:r>
              <a:rPr lang="en-US" sz="2400" i="1" baseline="-25000" dirty="0" err="1" smtClean="0"/>
              <a:t>p</a:t>
            </a:r>
            <a:r>
              <a:rPr lang="en-US" sz="2400" i="1" dirty="0" smtClean="0"/>
              <a:t> </a:t>
            </a:r>
            <a:r>
              <a:rPr lang="ru-RU" sz="2400" dirty="0" smtClean="0"/>
              <a:t>к потоку </a:t>
            </a:r>
            <a:r>
              <a:rPr lang="en-US" sz="2400" i="1" dirty="0" smtClean="0"/>
              <a:t>f</a:t>
            </a:r>
            <a:r>
              <a:rPr lang="ru-RU" sz="2400" dirty="0" smtClean="0"/>
              <a:t>, то получится поток</a:t>
            </a:r>
          </a:p>
          <a:p>
            <a:pPr>
              <a:lnSpc>
                <a:spcPct val="90000"/>
              </a:lnSpc>
              <a:buFont typeface="Symbol" pitchFamily="18" charset="2"/>
              <a:buNone/>
            </a:pPr>
            <a:r>
              <a:rPr lang="ru-RU" sz="2400" dirty="0" smtClean="0"/>
              <a:t>	 в сети </a:t>
            </a:r>
            <a:r>
              <a:rPr lang="en-US" sz="2400" i="1" dirty="0" smtClean="0"/>
              <a:t>G </a:t>
            </a:r>
            <a:r>
              <a:rPr lang="ru-RU" sz="2400" dirty="0" smtClean="0"/>
              <a:t>с большим значением.</a:t>
            </a:r>
            <a:r>
              <a:rPr lang="ru-RU" dirty="0" smtClean="0"/>
              <a:t> </a:t>
            </a:r>
          </a:p>
        </p:txBody>
      </p:sp>
      <p:sp>
        <p:nvSpPr>
          <p:cNvPr id="4" name="Левая фигурная скобка 3"/>
          <p:cNvSpPr>
            <a:spLocks/>
          </p:cNvSpPr>
          <p:nvPr/>
        </p:nvSpPr>
        <p:spPr bwMode="auto">
          <a:xfrm>
            <a:off x="2195513" y="2492375"/>
            <a:ext cx="642937" cy="1428750"/>
          </a:xfrm>
          <a:prstGeom prst="leftBrace">
            <a:avLst>
              <a:gd name="adj1" fmla="val 38158"/>
              <a:gd name="adj2" fmla="val 50000"/>
            </a:avLst>
          </a:prstGeom>
          <a:noFill/>
          <a:ln w="9525" algn="ctr">
            <a:solidFill>
              <a:schemeClr val="tx1"/>
            </a:solidFill>
            <a:round/>
            <a:headEnd/>
            <a:tailEnd/>
          </a:ln>
        </p:spPr>
        <p:txBody>
          <a:bodyPr anchor="ctr"/>
          <a:lstStyle/>
          <a:p>
            <a:pPr algn="ctr" fontAlgn="auto">
              <a:spcBef>
                <a:spcPts val="0"/>
              </a:spcBef>
              <a:spcAft>
                <a:spcPts val="0"/>
              </a:spcAft>
              <a:defRPr/>
            </a:pPr>
            <a:endParaRPr lang="ru-RU" sz="1800" baseline="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6738">
                                            <p:txEl>
                                              <p:pRg st="0" end="0"/>
                                            </p:txEl>
                                          </p:spTgt>
                                        </p:tgtEl>
                                        <p:attrNameLst>
                                          <p:attrName>style.visibility</p:attrName>
                                        </p:attrNameLst>
                                      </p:cBhvr>
                                      <p:to>
                                        <p:strVal val="visible"/>
                                      </p:to>
                                    </p:set>
                                    <p:anim calcmode="lin" valueType="num">
                                      <p:cBhvr additive="base">
                                        <p:cTn id="13" dur="500" fill="hold"/>
                                        <p:tgtEl>
                                          <p:spTgt spid="11673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673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6738">
                                            <p:txEl>
                                              <p:pRg st="1" end="1"/>
                                            </p:txEl>
                                          </p:spTgt>
                                        </p:tgtEl>
                                        <p:attrNameLst>
                                          <p:attrName>style.visibility</p:attrName>
                                        </p:attrNameLst>
                                      </p:cBhvr>
                                      <p:to>
                                        <p:strVal val="visible"/>
                                      </p:to>
                                    </p:set>
                                    <p:anim calcmode="lin" valueType="num">
                                      <p:cBhvr additive="base">
                                        <p:cTn id="17" dur="500" fill="hold"/>
                                        <p:tgtEl>
                                          <p:spTgt spid="11673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6738">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6738">
                                            <p:txEl>
                                              <p:pRg st="2" end="2"/>
                                            </p:txEl>
                                          </p:spTgt>
                                        </p:tgtEl>
                                        <p:attrNameLst>
                                          <p:attrName>style.visibility</p:attrName>
                                        </p:attrNameLst>
                                      </p:cBhvr>
                                      <p:to>
                                        <p:strVal val="visible"/>
                                      </p:to>
                                    </p:set>
                                    <p:anim calcmode="lin" valueType="num">
                                      <p:cBhvr additive="base">
                                        <p:cTn id="21" dur="500" fill="hold"/>
                                        <p:tgtEl>
                                          <p:spTgt spid="11673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6738">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6738">
                                            <p:txEl>
                                              <p:pRg st="3" end="3"/>
                                            </p:txEl>
                                          </p:spTgt>
                                        </p:tgtEl>
                                        <p:attrNameLst>
                                          <p:attrName>style.visibility</p:attrName>
                                        </p:attrNameLst>
                                      </p:cBhvr>
                                      <p:to>
                                        <p:strVal val="visible"/>
                                      </p:to>
                                    </p:set>
                                    <p:anim calcmode="lin" valueType="num">
                                      <p:cBhvr additive="base">
                                        <p:cTn id="25" dur="500" fill="hold"/>
                                        <p:tgtEl>
                                          <p:spTgt spid="11673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6738">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16738">
                                            <p:txEl>
                                              <p:pRg st="4" end="4"/>
                                            </p:txEl>
                                          </p:spTgt>
                                        </p:tgtEl>
                                        <p:attrNameLst>
                                          <p:attrName>style.visibility</p:attrName>
                                        </p:attrNameLst>
                                      </p:cBhvr>
                                      <p:to>
                                        <p:strVal val="visible"/>
                                      </p:to>
                                    </p:set>
                                    <p:anim calcmode="lin" valueType="num">
                                      <p:cBhvr additive="base">
                                        <p:cTn id="29" dur="500" fill="hold"/>
                                        <p:tgtEl>
                                          <p:spTgt spid="11673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6738">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16738">
                                            <p:txEl>
                                              <p:pRg st="5" end="5"/>
                                            </p:txEl>
                                          </p:spTgt>
                                        </p:tgtEl>
                                        <p:attrNameLst>
                                          <p:attrName>style.visibility</p:attrName>
                                        </p:attrNameLst>
                                      </p:cBhvr>
                                      <p:to>
                                        <p:strVal val="visible"/>
                                      </p:to>
                                    </p:set>
                                    <p:anim calcmode="lin" valueType="num">
                                      <p:cBhvr additive="base">
                                        <p:cTn id="33" dur="500" fill="hold"/>
                                        <p:tgtEl>
                                          <p:spTgt spid="116738">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6738">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16738">
                                            <p:txEl>
                                              <p:pRg st="6" end="6"/>
                                            </p:txEl>
                                          </p:spTgt>
                                        </p:tgtEl>
                                        <p:attrNameLst>
                                          <p:attrName>style.visibility</p:attrName>
                                        </p:attrNameLst>
                                      </p:cBhvr>
                                      <p:to>
                                        <p:strVal val="visible"/>
                                      </p:to>
                                    </p:set>
                                    <p:anim calcmode="lin" valueType="num">
                                      <p:cBhvr additive="base">
                                        <p:cTn id="37" dur="500" fill="hold"/>
                                        <p:tgtEl>
                                          <p:spTgt spid="116738">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673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16738">
                                            <p:txEl>
                                              <p:pRg st="8" end="8"/>
                                            </p:txEl>
                                          </p:spTgt>
                                        </p:tgtEl>
                                        <p:attrNameLst>
                                          <p:attrName>style.visibility</p:attrName>
                                        </p:attrNameLst>
                                      </p:cBhvr>
                                      <p:to>
                                        <p:strVal val="visible"/>
                                      </p:to>
                                    </p:set>
                                    <p:anim calcmode="lin" valueType="num">
                                      <p:cBhvr additive="base">
                                        <p:cTn id="43" dur="500" fill="hold"/>
                                        <p:tgtEl>
                                          <p:spTgt spid="116738">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6738">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6738">
                                            <p:txEl>
                                              <p:pRg st="9" end="9"/>
                                            </p:txEl>
                                          </p:spTgt>
                                        </p:tgtEl>
                                        <p:attrNameLst>
                                          <p:attrName>style.visibility</p:attrName>
                                        </p:attrNameLst>
                                      </p:cBhvr>
                                      <p:to>
                                        <p:strVal val="visible"/>
                                      </p:to>
                                    </p:set>
                                    <p:anim calcmode="lin" valueType="num">
                                      <p:cBhvr additive="base">
                                        <p:cTn id="47" dur="500" fill="hold"/>
                                        <p:tgtEl>
                                          <p:spTgt spid="116738">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673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p:cNvSpPr>
          <p:nvPr>
            <p:ph type="title"/>
          </p:nvPr>
        </p:nvSpPr>
        <p:spPr>
          <a:xfrm>
            <a:off x="457200" y="274638"/>
            <a:ext cx="8229600" cy="561975"/>
          </a:xfrm>
        </p:spPr>
        <p:txBody>
          <a:bodyPr/>
          <a:lstStyle/>
          <a:p>
            <a:pPr algn="l"/>
            <a:r>
              <a:rPr lang="ru-RU" sz="2800" b="1" dirty="0" smtClean="0"/>
              <a:t>Следствие 4</a:t>
            </a:r>
          </a:p>
        </p:txBody>
      </p:sp>
      <p:sp>
        <p:nvSpPr>
          <p:cNvPr id="118786" name="Rectangle 3"/>
          <p:cNvSpPr>
            <a:spLocks noGrp="1"/>
          </p:cNvSpPr>
          <p:nvPr>
            <p:ph type="body" idx="1"/>
          </p:nvPr>
        </p:nvSpPr>
        <p:spPr>
          <a:xfrm>
            <a:off x="323850" y="908050"/>
            <a:ext cx="8229600" cy="4525963"/>
          </a:xfrm>
        </p:spPr>
        <p:txBody>
          <a:bodyPr/>
          <a:lstStyle/>
          <a:p>
            <a:pPr>
              <a:buFont typeface="Arial" charset="0"/>
              <a:buNone/>
            </a:pPr>
            <a:r>
              <a:rPr lang="ru-RU" dirty="0" smtClean="0"/>
              <a:t>Пусть </a:t>
            </a:r>
            <a:r>
              <a:rPr lang="en-US" i="1" dirty="0" smtClean="0"/>
              <a:t>f</a:t>
            </a:r>
            <a:r>
              <a:rPr lang="ru-RU" dirty="0" smtClean="0"/>
              <a:t> — поток в сети </a:t>
            </a:r>
            <a:r>
              <a:rPr lang="en-US" i="1" dirty="0" smtClean="0"/>
              <a:t>G </a:t>
            </a:r>
            <a:r>
              <a:rPr lang="ru-RU" dirty="0" smtClean="0"/>
              <a:t>= (</a:t>
            </a:r>
            <a:r>
              <a:rPr lang="en-US" i="1" dirty="0" smtClean="0"/>
              <a:t>V</a:t>
            </a:r>
            <a:r>
              <a:rPr lang="ru-RU" i="1" dirty="0" smtClean="0"/>
              <a:t>, Е</a:t>
            </a:r>
            <a:r>
              <a:rPr lang="ru-RU" dirty="0" smtClean="0"/>
              <a:t>)</a:t>
            </a:r>
            <a:r>
              <a:rPr lang="ru-RU" i="1" dirty="0" smtClean="0"/>
              <a:t>, </a:t>
            </a:r>
            <a:r>
              <a:rPr lang="ru-RU" dirty="0" smtClean="0"/>
              <a:t>а </a:t>
            </a:r>
            <a:r>
              <a:rPr lang="ru-RU" i="1" dirty="0" err="1" smtClean="0"/>
              <a:t>р</a:t>
            </a:r>
            <a:r>
              <a:rPr lang="ru-RU" i="1" dirty="0" smtClean="0"/>
              <a:t> </a:t>
            </a:r>
            <a:r>
              <a:rPr lang="ru-RU" dirty="0" smtClean="0"/>
              <a:t>— дополняющий путь в сети </a:t>
            </a:r>
            <a:r>
              <a:rPr lang="en-US" i="1" dirty="0" err="1" smtClean="0"/>
              <a:t>G</a:t>
            </a:r>
            <a:r>
              <a:rPr lang="en-US" i="1" baseline="-25000" dirty="0" err="1" smtClean="0"/>
              <a:t>f</a:t>
            </a:r>
            <a:r>
              <a:rPr lang="ru-RU" i="1" dirty="0" smtClean="0"/>
              <a:t>, </a:t>
            </a:r>
            <a:r>
              <a:rPr lang="ru-RU" dirty="0" smtClean="0"/>
              <a:t>заданный равенством (1). </a:t>
            </a:r>
          </a:p>
          <a:p>
            <a:pPr>
              <a:buFont typeface="Arial" charset="0"/>
              <a:buNone/>
            </a:pPr>
            <a:r>
              <a:rPr lang="en-US" dirty="0" smtClean="0"/>
              <a:t>	</a:t>
            </a:r>
            <a:r>
              <a:rPr lang="ru-RU" dirty="0" smtClean="0"/>
              <a:t>Тогда функция </a:t>
            </a:r>
            <a:r>
              <a:rPr lang="en-US" i="1" dirty="0" smtClean="0"/>
              <a:t>f</a:t>
            </a:r>
            <a:r>
              <a:rPr lang="ru-RU" i="1" dirty="0" smtClean="0"/>
              <a:t>'</a:t>
            </a:r>
            <a:r>
              <a:rPr lang="ru-RU" dirty="0" smtClean="0"/>
              <a:t> = </a:t>
            </a:r>
            <a:r>
              <a:rPr lang="en-US" i="1" dirty="0" smtClean="0"/>
              <a:t>f</a:t>
            </a:r>
            <a:r>
              <a:rPr lang="ru-RU" dirty="0" smtClean="0"/>
              <a:t> + </a:t>
            </a:r>
            <a:r>
              <a:rPr lang="en-US" i="1" dirty="0" err="1" smtClean="0"/>
              <a:t>f</a:t>
            </a:r>
            <a:r>
              <a:rPr lang="en-US" i="1" baseline="-25000" dirty="0" err="1" smtClean="0"/>
              <a:t>p</a:t>
            </a:r>
            <a:r>
              <a:rPr lang="en-US" i="1" dirty="0" smtClean="0"/>
              <a:t> </a:t>
            </a:r>
            <a:r>
              <a:rPr lang="ru-RU" dirty="0" smtClean="0"/>
              <a:t>является потоком в сети </a:t>
            </a:r>
            <a:r>
              <a:rPr lang="en-US" i="1" dirty="0" smtClean="0"/>
              <a:t>G </a:t>
            </a:r>
            <a:r>
              <a:rPr lang="ru-RU" dirty="0" smtClean="0"/>
              <a:t>величины | </a:t>
            </a:r>
            <a:r>
              <a:rPr lang="en-US" i="1" dirty="0" smtClean="0"/>
              <a:t>f</a:t>
            </a:r>
            <a:r>
              <a:rPr lang="ru-RU" i="1" dirty="0" smtClean="0"/>
              <a:t>'</a:t>
            </a:r>
            <a:r>
              <a:rPr lang="ru-RU" dirty="0" smtClean="0"/>
              <a:t>| = | </a:t>
            </a:r>
            <a:r>
              <a:rPr lang="en-US" i="1" dirty="0" smtClean="0"/>
              <a:t>f</a:t>
            </a:r>
            <a:r>
              <a:rPr lang="ru-RU" dirty="0" smtClean="0"/>
              <a:t> | + </a:t>
            </a:r>
            <a:r>
              <a:rPr lang="en-US" dirty="0" smtClean="0"/>
              <a:t>|</a:t>
            </a:r>
            <a:r>
              <a:rPr lang="en-US" i="1" dirty="0" err="1" smtClean="0"/>
              <a:t>f</a:t>
            </a:r>
            <a:r>
              <a:rPr lang="en-US" i="1" baseline="-25000" dirty="0" err="1" smtClean="0"/>
              <a:t>p</a:t>
            </a:r>
            <a:r>
              <a:rPr lang="en-US" dirty="0" smtClean="0"/>
              <a:t>|</a:t>
            </a:r>
            <a:r>
              <a:rPr lang="ru-RU" i="1" dirty="0" smtClean="0"/>
              <a:t> </a:t>
            </a:r>
            <a:r>
              <a:rPr lang="ru-RU" dirty="0" smtClean="0"/>
              <a:t>&gt; |</a:t>
            </a:r>
            <a:r>
              <a:rPr lang="en-US" i="1" dirty="0" smtClean="0"/>
              <a:t>f</a:t>
            </a:r>
            <a:r>
              <a:rPr lang="ru-RU" dirty="0" smtClean="0"/>
              <a:t>|.</a:t>
            </a:r>
          </a:p>
          <a:p>
            <a:pPr>
              <a:buFont typeface="Arial" charset="0"/>
              <a:buNone/>
            </a:pPr>
            <a:endParaRPr lang="ru-RU" dirty="0" smtClean="0"/>
          </a:p>
          <a:p>
            <a:pPr>
              <a:buFont typeface="Arial" charset="0"/>
              <a:buNone/>
            </a:pPr>
            <a:r>
              <a:rPr lang="ru-RU" dirty="0" smtClean="0"/>
              <a:t>Доказательство</a:t>
            </a:r>
            <a:r>
              <a:rPr lang="en-US" dirty="0" smtClean="0"/>
              <a:t> </a:t>
            </a:r>
            <a:r>
              <a:rPr lang="ru-RU" dirty="0" smtClean="0"/>
              <a:t>вытекает из лемм 2 и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8786">
                                            <p:txEl>
                                              <p:pRg st="0" end="0"/>
                                            </p:txEl>
                                          </p:spTgt>
                                        </p:tgtEl>
                                        <p:attrNameLst>
                                          <p:attrName>style.visibility</p:attrName>
                                        </p:attrNameLst>
                                      </p:cBhvr>
                                      <p:to>
                                        <p:strVal val="visible"/>
                                      </p:to>
                                    </p:set>
                                    <p:anim calcmode="lin" valueType="num">
                                      <p:cBhvr additive="base">
                                        <p:cTn id="7" dur="500" fill="hold"/>
                                        <p:tgtEl>
                                          <p:spTgt spid="1187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878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8786">
                                            <p:txEl>
                                              <p:pRg st="1" end="1"/>
                                            </p:txEl>
                                          </p:spTgt>
                                        </p:tgtEl>
                                        <p:attrNameLst>
                                          <p:attrName>style.visibility</p:attrName>
                                        </p:attrNameLst>
                                      </p:cBhvr>
                                      <p:to>
                                        <p:strVal val="visible"/>
                                      </p:to>
                                    </p:set>
                                    <p:anim calcmode="lin" valueType="num">
                                      <p:cBhvr additive="base">
                                        <p:cTn id="11" dur="500" fill="hold"/>
                                        <p:tgtEl>
                                          <p:spTgt spid="11878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87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8786">
                                            <p:txEl>
                                              <p:pRg st="3" end="3"/>
                                            </p:txEl>
                                          </p:spTgt>
                                        </p:tgtEl>
                                        <p:attrNameLst>
                                          <p:attrName>style.visibility</p:attrName>
                                        </p:attrNameLst>
                                      </p:cBhvr>
                                      <p:to>
                                        <p:strVal val="visible"/>
                                      </p:to>
                                    </p:set>
                                    <p:anim calcmode="lin" valueType="num">
                                      <p:cBhvr additive="base">
                                        <p:cTn id="17" dur="500" fill="hold"/>
                                        <p:tgtEl>
                                          <p:spTgt spid="11878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878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94" name="Rectangle 2"/>
          <p:cNvSpPr>
            <a:spLocks noGrp="1"/>
          </p:cNvSpPr>
          <p:nvPr>
            <p:ph type="title"/>
          </p:nvPr>
        </p:nvSpPr>
        <p:spPr>
          <a:xfrm>
            <a:off x="0" y="260350"/>
            <a:ext cx="8459788" cy="503238"/>
          </a:xfrm>
        </p:spPr>
        <p:txBody>
          <a:bodyPr/>
          <a:lstStyle/>
          <a:p>
            <a:pPr algn="l"/>
            <a:r>
              <a:rPr lang="ru-RU" sz="2400" b="1" dirty="0" smtClean="0"/>
              <a:t>Пример.  Добавление потока величины 4 и остаточная сеть</a:t>
            </a:r>
          </a:p>
        </p:txBody>
      </p:sp>
      <p:sp>
        <p:nvSpPr>
          <p:cNvPr id="101495" name="Rectangle 3"/>
          <p:cNvSpPr>
            <a:spLocks noGrp="1"/>
          </p:cNvSpPr>
          <p:nvPr>
            <p:ph type="body" idx="1"/>
          </p:nvPr>
        </p:nvSpPr>
        <p:spPr>
          <a:xfrm>
            <a:off x="395288" y="5673725"/>
            <a:ext cx="8229600" cy="1184275"/>
          </a:xfrm>
        </p:spPr>
        <p:txBody>
          <a:bodyPr/>
          <a:lstStyle/>
          <a:p>
            <a:pPr>
              <a:buFont typeface="Arial" charset="0"/>
              <a:buNone/>
            </a:pPr>
            <a:r>
              <a:rPr lang="en-US" smtClean="0"/>
              <a:t> </a:t>
            </a:r>
            <a:endParaRPr lang="ru-RU" smtClean="0"/>
          </a:p>
        </p:txBody>
      </p:sp>
      <p:grpSp>
        <p:nvGrpSpPr>
          <p:cNvPr id="101496" name="Group 119"/>
          <p:cNvGrpSpPr>
            <a:grpSpLocks/>
          </p:cNvGrpSpPr>
          <p:nvPr/>
        </p:nvGrpSpPr>
        <p:grpSpPr bwMode="auto">
          <a:xfrm>
            <a:off x="250825" y="2997200"/>
            <a:ext cx="3889375" cy="1976438"/>
            <a:chOff x="158" y="1888"/>
            <a:chExt cx="2450" cy="1245"/>
          </a:xfrm>
        </p:grpSpPr>
        <p:sp>
          <p:nvSpPr>
            <p:cNvPr id="21" name="Овал 18"/>
            <p:cNvSpPr/>
            <p:nvPr/>
          </p:nvSpPr>
          <p:spPr>
            <a:xfrm>
              <a:off x="158" y="2328"/>
              <a:ext cx="249" cy="2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22" name="Овал 19"/>
            <p:cNvSpPr/>
            <p:nvPr/>
          </p:nvSpPr>
          <p:spPr>
            <a:xfrm>
              <a:off x="2359" y="2328"/>
              <a:ext cx="249" cy="2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23" name="Овал 16"/>
            <p:cNvSpPr/>
            <p:nvPr/>
          </p:nvSpPr>
          <p:spPr>
            <a:xfrm>
              <a:off x="1578" y="1974"/>
              <a:ext cx="249" cy="2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4" name="Овал 17"/>
            <p:cNvSpPr/>
            <p:nvPr/>
          </p:nvSpPr>
          <p:spPr>
            <a:xfrm>
              <a:off x="904" y="1974"/>
              <a:ext cx="248" cy="2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5" name="Прямая со стрелкой 24"/>
            <p:cNvCxnSpPr/>
            <p:nvPr/>
          </p:nvCxnSpPr>
          <p:spPr>
            <a:xfrm>
              <a:off x="1152" y="2098"/>
              <a:ext cx="426"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1578" name="Прямая со стрелкой 25"/>
            <p:cNvCxnSpPr>
              <a:cxnSpLocks noChangeShapeType="1"/>
            </p:cNvCxnSpPr>
            <p:nvPr/>
          </p:nvCxnSpPr>
          <p:spPr bwMode="auto">
            <a:xfrm>
              <a:off x="1010" y="2223"/>
              <a:ext cx="0" cy="424"/>
            </a:xfrm>
            <a:prstGeom prst="straightConnector1">
              <a:avLst/>
            </a:prstGeom>
            <a:noFill/>
            <a:ln w="9525" algn="ctr">
              <a:solidFill>
                <a:srgbClr val="000000"/>
              </a:solidFill>
              <a:round/>
              <a:headEnd/>
              <a:tailEnd type="arrow" w="med" len="med"/>
            </a:ln>
          </p:spPr>
        </p:cxnSp>
        <p:sp>
          <p:nvSpPr>
            <p:cNvPr id="27" name="Овал 26"/>
            <p:cNvSpPr/>
            <p:nvPr/>
          </p:nvSpPr>
          <p:spPr>
            <a:xfrm>
              <a:off x="1578" y="2630"/>
              <a:ext cx="249" cy="24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8" name="Овал 27"/>
            <p:cNvSpPr/>
            <p:nvPr/>
          </p:nvSpPr>
          <p:spPr>
            <a:xfrm>
              <a:off x="904" y="2630"/>
              <a:ext cx="248" cy="24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9" name="Прямая со стрелкой 12"/>
            <p:cNvCxnSpPr/>
            <p:nvPr/>
          </p:nvCxnSpPr>
          <p:spPr>
            <a:xfrm>
              <a:off x="1152" y="2718"/>
              <a:ext cx="462"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1582" name="Прямая со стрелкой 13"/>
            <p:cNvCxnSpPr>
              <a:cxnSpLocks noChangeShapeType="1"/>
              <a:stCxn id="27" idx="0"/>
            </p:cNvCxnSpPr>
            <p:nvPr/>
          </p:nvCxnSpPr>
          <p:spPr bwMode="auto">
            <a:xfrm flipV="1">
              <a:off x="1703" y="2223"/>
              <a:ext cx="1" cy="407"/>
            </a:xfrm>
            <a:prstGeom prst="straightConnector1">
              <a:avLst/>
            </a:prstGeom>
            <a:noFill/>
            <a:ln w="9525" algn="ctr">
              <a:solidFill>
                <a:srgbClr val="000000"/>
              </a:solidFill>
              <a:round/>
              <a:headEnd/>
              <a:tailEnd type="arrow" w="med" len="med"/>
            </a:ln>
          </p:spPr>
        </p:cxnSp>
        <p:cxnSp>
          <p:nvCxnSpPr>
            <p:cNvPr id="31" name="Прямая со стрелкой 30"/>
            <p:cNvCxnSpPr>
              <a:stCxn id="27" idx="6"/>
            </p:cNvCxnSpPr>
            <p:nvPr/>
          </p:nvCxnSpPr>
          <p:spPr>
            <a:xfrm flipV="1">
              <a:off x="1827" y="2541"/>
              <a:ext cx="569" cy="21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Прямая со стрелкой 31"/>
            <p:cNvCxnSpPr/>
            <p:nvPr/>
          </p:nvCxnSpPr>
          <p:spPr>
            <a:xfrm>
              <a:off x="1827" y="2098"/>
              <a:ext cx="569" cy="26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1585" name="Прямая со стрелкой 32"/>
            <p:cNvCxnSpPr>
              <a:cxnSpLocks noChangeShapeType="1"/>
              <a:endCxn id="28" idx="7"/>
            </p:cNvCxnSpPr>
            <p:nvPr/>
          </p:nvCxnSpPr>
          <p:spPr bwMode="auto">
            <a:xfrm flipH="1">
              <a:off x="1116" y="2185"/>
              <a:ext cx="499" cy="481"/>
            </a:xfrm>
            <a:prstGeom prst="straightConnector1">
              <a:avLst/>
            </a:prstGeom>
            <a:noFill/>
            <a:ln w="9525" algn="ctr">
              <a:solidFill>
                <a:srgbClr val="000000"/>
              </a:solidFill>
              <a:round/>
              <a:headEnd/>
              <a:tailEnd type="arrow" w="med" len="med"/>
            </a:ln>
          </p:spPr>
        </p:cxnSp>
        <p:graphicFrame>
          <p:nvGraphicFramePr>
            <p:cNvPr id="101394" name="Object 18"/>
            <p:cNvGraphicFramePr>
              <a:graphicFrameLocks noChangeAspect="1"/>
            </p:cNvGraphicFramePr>
            <p:nvPr/>
          </p:nvGraphicFramePr>
          <p:xfrm>
            <a:off x="939" y="1938"/>
            <a:ext cx="178" cy="290"/>
          </p:xfrm>
          <a:graphic>
            <a:graphicData uri="http://schemas.openxmlformats.org/presentationml/2006/ole">
              <p:oleObj spid="_x0000_s101394" name="Equation" r:id="rId4" imgW="139680" imgH="228600" progId="">
                <p:embed/>
              </p:oleObj>
            </a:graphicData>
          </a:graphic>
        </p:graphicFrame>
        <p:graphicFrame>
          <p:nvGraphicFramePr>
            <p:cNvPr id="101395" name="Object 19"/>
            <p:cNvGraphicFramePr>
              <a:graphicFrameLocks noChangeAspect="1"/>
            </p:cNvGraphicFramePr>
            <p:nvPr/>
          </p:nvGraphicFramePr>
          <p:xfrm>
            <a:off x="1610" y="1933"/>
            <a:ext cx="193" cy="290"/>
          </p:xfrm>
          <a:graphic>
            <a:graphicData uri="http://schemas.openxmlformats.org/presentationml/2006/ole">
              <p:oleObj spid="_x0000_s101395" name="Equation" r:id="rId5" imgW="152280" imgH="228600" progId="">
                <p:embed/>
              </p:oleObj>
            </a:graphicData>
          </a:graphic>
        </p:graphicFrame>
        <p:graphicFrame>
          <p:nvGraphicFramePr>
            <p:cNvPr id="101396" name="Object 20"/>
            <p:cNvGraphicFramePr>
              <a:graphicFrameLocks noChangeAspect="1"/>
            </p:cNvGraphicFramePr>
            <p:nvPr/>
          </p:nvGraphicFramePr>
          <p:xfrm>
            <a:off x="1610" y="2614"/>
            <a:ext cx="194" cy="290"/>
          </p:xfrm>
          <a:graphic>
            <a:graphicData uri="http://schemas.openxmlformats.org/presentationml/2006/ole">
              <p:oleObj spid="_x0000_s101396" name="Equation" r:id="rId6" imgW="152280" imgH="228600" progId="">
                <p:embed/>
              </p:oleObj>
            </a:graphicData>
          </a:graphic>
        </p:graphicFrame>
        <p:graphicFrame>
          <p:nvGraphicFramePr>
            <p:cNvPr id="101397" name="Object 21"/>
            <p:cNvGraphicFramePr>
              <a:graphicFrameLocks noChangeAspect="1"/>
            </p:cNvGraphicFramePr>
            <p:nvPr/>
          </p:nvGraphicFramePr>
          <p:xfrm>
            <a:off x="930" y="2568"/>
            <a:ext cx="193" cy="336"/>
          </p:xfrm>
          <a:graphic>
            <a:graphicData uri="http://schemas.openxmlformats.org/presentationml/2006/ole">
              <p:oleObj spid="_x0000_s101397" name="Equation" r:id="rId7" imgW="152280" imgH="228600" progId="">
                <p:embed/>
              </p:oleObj>
            </a:graphicData>
          </a:graphic>
        </p:graphicFrame>
        <p:cxnSp>
          <p:nvCxnSpPr>
            <p:cNvPr id="101586" name="Прямая со стрелкой 37"/>
            <p:cNvCxnSpPr>
              <a:cxnSpLocks noChangeShapeType="1"/>
              <a:endCxn id="28" idx="2"/>
            </p:cNvCxnSpPr>
            <p:nvPr/>
          </p:nvCxnSpPr>
          <p:spPr bwMode="auto">
            <a:xfrm>
              <a:off x="370" y="2541"/>
              <a:ext cx="534" cy="213"/>
            </a:xfrm>
            <a:prstGeom prst="straightConnector1">
              <a:avLst/>
            </a:prstGeom>
            <a:noFill/>
            <a:ln w="9525" algn="ctr">
              <a:solidFill>
                <a:srgbClr val="000000"/>
              </a:solidFill>
              <a:round/>
              <a:headEnd/>
              <a:tailEnd type="arrow" w="med" len="med"/>
            </a:ln>
          </p:spPr>
        </p:cxnSp>
        <p:cxnSp>
          <p:nvCxnSpPr>
            <p:cNvPr id="101587" name="Прямая со стрелкой 38"/>
            <p:cNvCxnSpPr>
              <a:cxnSpLocks noChangeShapeType="1"/>
            </p:cNvCxnSpPr>
            <p:nvPr/>
          </p:nvCxnSpPr>
          <p:spPr bwMode="auto">
            <a:xfrm flipV="1">
              <a:off x="1081" y="2223"/>
              <a:ext cx="1" cy="425"/>
            </a:xfrm>
            <a:prstGeom prst="straightConnector1">
              <a:avLst/>
            </a:prstGeom>
            <a:noFill/>
            <a:ln w="9525" algn="ctr">
              <a:solidFill>
                <a:srgbClr val="000000"/>
              </a:solidFill>
              <a:round/>
              <a:headEnd/>
              <a:tailEnd type="arrow" w="med" len="med"/>
            </a:ln>
          </p:spPr>
        </p:cxnSp>
        <p:sp>
          <p:nvSpPr>
            <p:cNvPr id="101588" name="TextBox 39"/>
            <p:cNvSpPr txBox="1">
              <a:spLocks noChangeArrowheads="1"/>
            </p:cNvSpPr>
            <p:nvPr/>
          </p:nvSpPr>
          <p:spPr bwMode="auto">
            <a:xfrm rot="-1663100">
              <a:off x="425" y="2055"/>
              <a:ext cx="464" cy="231"/>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01589" name="TextBox 40"/>
            <p:cNvSpPr txBox="1">
              <a:spLocks noChangeArrowheads="1"/>
            </p:cNvSpPr>
            <p:nvPr/>
          </p:nvSpPr>
          <p:spPr bwMode="auto">
            <a:xfrm>
              <a:off x="1110" y="1888"/>
              <a:ext cx="479" cy="231"/>
            </a:xfrm>
            <a:prstGeom prst="rect">
              <a:avLst/>
            </a:prstGeom>
            <a:noFill/>
            <a:ln w="9525">
              <a:noFill/>
              <a:miter lim="800000"/>
              <a:headEnd/>
              <a:tailEnd/>
            </a:ln>
          </p:spPr>
          <p:txBody>
            <a:bodyPr>
              <a:spAutoFit/>
            </a:bodyPr>
            <a:lstStyle/>
            <a:p>
              <a:r>
                <a:rPr lang="en-US" sz="1800" baseline="0"/>
                <a:t>12/12</a:t>
              </a:r>
              <a:endParaRPr lang="ru-RU" sz="1800" baseline="0"/>
            </a:p>
          </p:txBody>
        </p:sp>
        <p:sp>
          <p:nvSpPr>
            <p:cNvPr id="101590" name="TextBox 41"/>
            <p:cNvSpPr txBox="1">
              <a:spLocks noChangeArrowheads="1"/>
            </p:cNvSpPr>
            <p:nvPr/>
          </p:nvSpPr>
          <p:spPr bwMode="auto">
            <a:xfrm rot="1532242">
              <a:off x="2023" y="2037"/>
              <a:ext cx="464" cy="231"/>
            </a:xfrm>
            <a:prstGeom prst="rect">
              <a:avLst/>
            </a:prstGeom>
            <a:noFill/>
            <a:ln w="9525">
              <a:noFill/>
              <a:miter lim="800000"/>
              <a:headEnd/>
              <a:tailEnd/>
            </a:ln>
          </p:spPr>
          <p:txBody>
            <a:bodyPr wrap="none">
              <a:spAutoFit/>
            </a:bodyPr>
            <a:lstStyle/>
            <a:p>
              <a:r>
                <a:rPr lang="en-US" sz="1800" baseline="0"/>
                <a:t>19/20</a:t>
              </a:r>
              <a:endParaRPr lang="ru-RU" sz="1800" baseline="0"/>
            </a:p>
          </p:txBody>
        </p:sp>
        <p:sp>
          <p:nvSpPr>
            <p:cNvPr id="101591" name="TextBox 42"/>
            <p:cNvSpPr txBox="1">
              <a:spLocks noChangeArrowheads="1"/>
            </p:cNvSpPr>
            <p:nvPr/>
          </p:nvSpPr>
          <p:spPr bwMode="auto">
            <a:xfrm rot="1268659">
              <a:off x="388" y="2626"/>
              <a:ext cx="464" cy="231"/>
            </a:xfrm>
            <a:prstGeom prst="rect">
              <a:avLst/>
            </a:prstGeom>
            <a:noFill/>
            <a:ln w="9525">
              <a:noFill/>
              <a:miter lim="800000"/>
              <a:headEnd/>
              <a:tailEnd/>
            </a:ln>
          </p:spPr>
          <p:txBody>
            <a:bodyPr wrap="none">
              <a:spAutoFit/>
            </a:bodyPr>
            <a:lstStyle/>
            <a:p>
              <a:r>
                <a:rPr lang="en-US" sz="1800" baseline="0"/>
                <a:t>12/13</a:t>
              </a:r>
              <a:endParaRPr lang="ru-RU" sz="1800" baseline="0"/>
            </a:p>
          </p:txBody>
        </p:sp>
        <p:sp>
          <p:nvSpPr>
            <p:cNvPr id="101592" name="TextBox 43"/>
            <p:cNvSpPr txBox="1">
              <a:spLocks noChangeArrowheads="1"/>
            </p:cNvSpPr>
            <p:nvPr/>
          </p:nvSpPr>
          <p:spPr bwMode="auto">
            <a:xfrm>
              <a:off x="1156" y="2684"/>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01593" name="TextBox 44"/>
            <p:cNvSpPr txBox="1">
              <a:spLocks noChangeArrowheads="1"/>
            </p:cNvSpPr>
            <p:nvPr/>
          </p:nvSpPr>
          <p:spPr bwMode="auto">
            <a:xfrm rot="-1120439">
              <a:off x="2075" y="2597"/>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1594" name="TextBox 45"/>
            <p:cNvSpPr txBox="1">
              <a:spLocks noChangeArrowheads="1"/>
            </p:cNvSpPr>
            <p:nvPr/>
          </p:nvSpPr>
          <p:spPr bwMode="auto">
            <a:xfrm rot="-5400000">
              <a:off x="1612" y="2339"/>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01595" name="TextBox 46"/>
            <p:cNvSpPr txBox="1">
              <a:spLocks noChangeArrowheads="1"/>
            </p:cNvSpPr>
            <p:nvPr/>
          </p:nvSpPr>
          <p:spPr bwMode="auto">
            <a:xfrm rot="-5400000">
              <a:off x="799" y="2307"/>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1596" name="TextBox 47"/>
            <p:cNvSpPr txBox="1">
              <a:spLocks noChangeArrowheads="1"/>
            </p:cNvSpPr>
            <p:nvPr/>
          </p:nvSpPr>
          <p:spPr bwMode="auto">
            <a:xfrm rot="-5400000">
              <a:off x="1023" y="2294"/>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01597" name="TextBox 48"/>
            <p:cNvSpPr txBox="1">
              <a:spLocks noChangeArrowheads="1"/>
            </p:cNvSpPr>
            <p:nvPr/>
          </p:nvSpPr>
          <p:spPr bwMode="auto">
            <a:xfrm rot="-3855072">
              <a:off x="1405" y="2320"/>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sp>
          <p:nvSpPr>
            <p:cNvPr id="101598" name="TextBox 49"/>
            <p:cNvSpPr txBox="1">
              <a:spLocks noChangeArrowheads="1"/>
            </p:cNvSpPr>
            <p:nvPr/>
          </p:nvSpPr>
          <p:spPr bwMode="auto">
            <a:xfrm>
              <a:off x="1065" y="2883"/>
              <a:ext cx="291" cy="250"/>
            </a:xfrm>
            <a:prstGeom prst="rect">
              <a:avLst/>
            </a:prstGeom>
            <a:noFill/>
            <a:ln w="9525">
              <a:noFill/>
              <a:miter lim="800000"/>
              <a:headEnd/>
              <a:tailEnd/>
            </a:ln>
          </p:spPr>
          <p:txBody>
            <a:bodyPr wrap="none">
              <a:spAutoFit/>
            </a:bodyPr>
            <a:lstStyle/>
            <a:p>
              <a:r>
                <a:rPr lang="ru-RU" sz="2000" baseline="0"/>
                <a:t>(в)</a:t>
              </a:r>
            </a:p>
          </p:txBody>
        </p:sp>
        <p:cxnSp>
          <p:nvCxnSpPr>
            <p:cNvPr id="11" name="Прямая со стрелкой 10"/>
            <p:cNvCxnSpPr/>
            <p:nvPr/>
          </p:nvCxnSpPr>
          <p:spPr>
            <a:xfrm flipV="1">
              <a:off x="416" y="2147"/>
              <a:ext cx="533" cy="26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01499" name="Text Box 74"/>
          <p:cNvSpPr txBox="1">
            <a:spLocks noChangeArrowheads="1"/>
          </p:cNvSpPr>
          <p:nvPr/>
        </p:nvSpPr>
        <p:spPr bwMode="auto">
          <a:xfrm>
            <a:off x="323850" y="5229225"/>
            <a:ext cx="8496300" cy="1311275"/>
          </a:xfrm>
          <a:prstGeom prst="rect">
            <a:avLst/>
          </a:prstGeom>
          <a:noFill/>
          <a:ln w="9525">
            <a:noFill/>
            <a:miter lim="800000"/>
            <a:headEnd/>
            <a:tailEnd/>
          </a:ln>
        </p:spPr>
        <p:txBody>
          <a:bodyPr>
            <a:spAutoFit/>
          </a:bodyPr>
          <a:lstStyle/>
          <a:p>
            <a:r>
              <a:rPr lang="ru-RU" sz="2000" baseline="0">
                <a:latin typeface="Arial" charset="0"/>
              </a:rPr>
              <a:t>На рис. в) показана сеть – результат добавления потока величины 4, проходящего вдоль пути </a:t>
            </a:r>
            <a:r>
              <a:rPr lang="en-US" sz="2000" i="1" baseline="0">
                <a:latin typeface="Arial" charset="0"/>
              </a:rPr>
              <a:t>p</a:t>
            </a:r>
            <a:r>
              <a:rPr lang="en-US" sz="2000" baseline="0">
                <a:latin typeface="Arial" charset="0"/>
              </a:rPr>
              <a:t>.</a:t>
            </a:r>
            <a:r>
              <a:rPr lang="ru-RU" sz="2000" baseline="0">
                <a:latin typeface="Arial" charset="0"/>
              </a:rPr>
              <a:t> На рис. г) показана остаточная сеть, порожденная потоком с рис. в).</a:t>
            </a:r>
          </a:p>
          <a:p>
            <a:endParaRPr lang="ru-RU" sz="2000" baseline="0">
              <a:latin typeface="Arial" charset="0"/>
            </a:endParaRPr>
          </a:p>
        </p:txBody>
      </p:sp>
      <p:grpSp>
        <p:nvGrpSpPr>
          <p:cNvPr id="101599" name="Group 223"/>
          <p:cNvGrpSpPr>
            <a:grpSpLocks/>
          </p:cNvGrpSpPr>
          <p:nvPr/>
        </p:nvGrpSpPr>
        <p:grpSpPr bwMode="auto">
          <a:xfrm>
            <a:off x="2051050" y="836613"/>
            <a:ext cx="4176713" cy="2197100"/>
            <a:chOff x="1247" y="572"/>
            <a:chExt cx="2631" cy="1384"/>
          </a:xfrm>
        </p:grpSpPr>
        <p:sp>
          <p:nvSpPr>
            <p:cNvPr id="135" name="Овал 134"/>
            <p:cNvSpPr/>
            <p:nvPr/>
          </p:nvSpPr>
          <p:spPr>
            <a:xfrm>
              <a:off x="3611" y="1043"/>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grpSp>
          <p:nvGrpSpPr>
            <p:cNvPr id="101536" name="Group 222"/>
            <p:cNvGrpSpPr>
              <a:grpSpLocks/>
            </p:cNvGrpSpPr>
            <p:nvPr/>
          </p:nvGrpSpPr>
          <p:grpSpPr bwMode="auto">
            <a:xfrm>
              <a:off x="1247" y="572"/>
              <a:ext cx="2403" cy="1384"/>
              <a:chOff x="1247" y="572"/>
              <a:chExt cx="2403" cy="1384"/>
            </a:xfrm>
          </p:grpSpPr>
          <p:graphicFrame>
            <p:nvGraphicFramePr>
              <p:cNvPr id="101452" name="Object 76"/>
              <p:cNvGraphicFramePr>
                <a:graphicFrameLocks noChangeAspect="1"/>
              </p:cNvGraphicFramePr>
              <p:nvPr/>
            </p:nvGraphicFramePr>
            <p:xfrm>
              <a:off x="2094" y="1389"/>
              <a:ext cx="156" cy="234"/>
            </p:xfrm>
            <a:graphic>
              <a:graphicData uri="http://schemas.openxmlformats.org/presentationml/2006/ole">
                <p:oleObj spid="_x0000_s101452" name="Equation" r:id="rId8" imgW="152280" imgH="228600" progId="">
                  <p:embed/>
                </p:oleObj>
              </a:graphicData>
            </a:graphic>
          </p:graphicFrame>
          <p:sp>
            <p:nvSpPr>
              <p:cNvPr id="134" name="Овал 133"/>
              <p:cNvSpPr/>
              <p:nvPr/>
            </p:nvSpPr>
            <p:spPr>
              <a:xfrm>
                <a:off x="1247" y="1043"/>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36" name="Овал 135"/>
              <p:cNvSpPr/>
              <p:nvPr/>
            </p:nvSpPr>
            <p:spPr>
              <a:xfrm>
                <a:off x="2772" y="650"/>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7" name="Овал 136"/>
              <p:cNvSpPr/>
              <p:nvPr/>
            </p:nvSpPr>
            <p:spPr>
              <a:xfrm>
                <a:off x="2048" y="650"/>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38" name="Прямая со стрелкой 137"/>
              <p:cNvCxnSpPr/>
              <p:nvPr/>
            </p:nvCxnSpPr>
            <p:spPr>
              <a:xfrm rot="16200000" flipH="1">
                <a:off x="1926" y="1161"/>
                <a:ext cx="47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9" name="Овал 138"/>
              <p:cNvSpPr/>
              <p:nvPr/>
            </p:nvSpPr>
            <p:spPr>
              <a:xfrm>
                <a:off x="2772" y="1376"/>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40" name="Овал 139"/>
              <p:cNvSpPr/>
              <p:nvPr/>
            </p:nvSpPr>
            <p:spPr>
              <a:xfrm>
                <a:off x="2048" y="1376"/>
                <a:ext cx="267" cy="2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ru-RU" sz="1800" i="1">
                  <a:solidFill>
                    <a:schemeClr val="tx1"/>
                  </a:solidFill>
                </a:endParaRPr>
              </a:p>
            </p:txBody>
          </p:sp>
          <p:cxnSp>
            <p:nvCxnSpPr>
              <p:cNvPr id="141" name="Прямая со стрелкой 140"/>
              <p:cNvCxnSpPr/>
              <p:nvPr/>
            </p:nvCxnSpPr>
            <p:spPr>
              <a:xfrm>
                <a:off x="2315" y="1474"/>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2" name="Прямая со стрелкой 141"/>
              <p:cNvCxnSpPr>
                <a:stCxn id="134" idx="7"/>
                <a:endCxn id="137" idx="2"/>
              </p:cNvCxnSpPr>
              <p:nvPr/>
            </p:nvCxnSpPr>
            <p:spPr>
              <a:xfrm rot="5400000" flipH="1" flipV="1">
                <a:off x="1614" y="649"/>
                <a:ext cx="295" cy="5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3" name="Прямая со стрелкой 142"/>
              <p:cNvCxnSpPr>
                <a:stCxn id="135" idx="2"/>
              </p:cNvCxnSpPr>
              <p:nvPr/>
            </p:nvCxnSpPr>
            <p:spPr>
              <a:xfrm rot="10800000" flipV="1">
                <a:off x="3039" y="1181"/>
                <a:ext cx="572" cy="3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4" name="Прямая со стрелкой 143"/>
              <p:cNvCxnSpPr>
                <a:stCxn id="136" idx="6"/>
                <a:endCxn id="135" idx="1"/>
              </p:cNvCxnSpPr>
              <p:nvPr/>
            </p:nvCxnSpPr>
            <p:spPr>
              <a:xfrm>
                <a:off x="3039" y="788"/>
                <a:ext cx="611" cy="29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5" name="Прямая со стрелкой 144"/>
              <p:cNvCxnSpPr/>
              <p:nvPr/>
            </p:nvCxnSpPr>
            <p:spPr>
              <a:xfrm rot="10800000" flipV="1">
                <a:off x="2277" y="886"/>
                <a:ext cx="571" cy="5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1465" name="Object 89"/>
              <p:cNvGraphicFramePr>
                <a:graphicFrameLocks noChangeAspect="1"/>
              </p:cNvGraphicFramePr>
              <p:nvPr/>
            </p:nvGraphicFramePr>
            <p:xfrm>
              <a:off x="2086" y="611"/>
              <a:ext cx="191" cy="321"/>
            </p:xfrm>
            <a:graphic>
              <a:graphicData uri="http://schemas.openxmlformats.org/presentationml/2006/ole">
                <p:oleObj spid="_x0000_s101465" name="Equation" r:id="rId9" imgW="139680" imgH="228600" progId="">
                  <p:embed/>
                </p:oleObj>
              </a:graphicData>
            </a:graphic>
          </p:graphicFrame>
          <p:graphicFrame>
            <p:nvGraphicFramePr>
              <p:cNvPr id="101466" name="Object 90"/>
              <p:cNvGraphicFramePr>
                <a:graphicFrameLocks noChangeAspect="1"/>
              </p:cNvGraphicFramePr>
              <p:nvPr/>
            </p:nvGraphicFramePr>
            <p:xfrm>
              <a:off x="2789" y="617"/>
              <a:ext cx="207" cy="321"/>
            </p:xfrm>
            <a:graphic>
              <a:graphicData uri="http://schemas.openxmlformats.org/presentationml/2006/ole">
                <p:oleObj spid="_x0000_s101466" name="Equation" r:id="rId10" imgW="152280" imgH="228600" progId="">
                  <p:embed/>
                </p:oleObj>
              </a:graphicData>
            </a:graphic>
          </p:graphicFrame>
          <p:cxnSp>
            <p:nvCxnSpPr>
              <p:cNvPr id="150" name="Прямая со стрелкой 149"/>
              <p:cNvCxnSpPr/>
              <p:nvPr/>
            </p:nvCxnSpPr>
            <p:spPr>
              <a:xfrm rot="16200000" flipH="1">
                <a:off x="1682" y="1031"/>
                <a:ext cx="236" cy="57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1" name="Прямая со стрелкой 150"/>
              <p:cNvCxnSpPr/>
              <p:nvPr/>
            </p:nvCxnSpPr>
            <p:spPr>
              <a:xfrm rot="5400000" flipH="1" flipV="1">
                <a:off x="1983" y="1141"/>
                <a:ext cx="51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50" name="TextBox 151"/>
              <p:cNvSpPr txBox="1">
                <a:spLocks noChangeArrowheads="1"/>
              </p:cNvSpPr>
              <p:nvPr/>
            </p:nvSpPr>
            <p:spPr bwMode="auto">
              <a:xfrm rot="-1886544">
                <a:off x="1583" y="796"/>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1551" name="TextBox 152"/>
              <p:cNvSpPr txBox="1">
                <a:spLocks noChangeArrowheads="1"/>
              </p:cNvSpPr>
              <p:nvPr/>
            </p:nvSpPr>
            <p:spPr bwMode="auto">
              <a:xfrm>
                <a:off x="2429" y="572"/>
                <a:ext cx="224" cy="404"/>
              </a:xfrm>
              <a:prstGeom prst="rect">
                <a:avLst/>
              </a:prstGeom>
              <a:noFill/>
              <a:ln w="9525">
                <a:noFill/>
                <a:miter lim="800000"/>
                <a:headEnd/>
                <a:tailEnd/>
              </a:ln>
            </p:spPr>
            <p:txBody>
              <a:bodyPr>
                <a:spAutoFit/>
              </a:bodyPr>
              <a:lstStyle/>
              <a:p>
                <a:r>
                  <a:rPr lang="en-US" sz="1800" baseline="0"/>
                  <a:t>12</a:t>
                </a:r>
                <a:endParaRPr lang="ru-RU" sz="1800" baseline="0"/>
              </a:p>
            </p:txBody>
          </p:sp>
          <p:sp>
            <p:nvSpPr>
              <p:cNvPr id="101552" name="TextBox 153"/>
              <p:cNvSpPr txBox="1">
                <a:spLocks noChangeArrowheads="1"/>
              </p:cNvSpPr>
              <p:nvPr/>
            </p:nvSpPr>
            <p:spPr bwMode="auto">
              <a:xfrm rot="1266976">
                <a:off x="3299" y="767"/>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1553" name="TextBox 154"/>
              <p:cNvSpPr txBox="1">
                <a:spLocks noChangeArrowheads="1"/>
              </p:cNvSpPr>
              <p:nvPr/>
            </p:nvSpPr>
            <p:spPr bwMode="auto">
              <a:xfrm rot="1319846">
                <a:off x="1613" y="1339"/>
                <a:ext cx="189" cy="23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101554" name="TextBox 155"/>
              <p:cNvSpPr txBox="1">
                <a:spLocks noChangeArrowheads="1"/>
              </p:cNvSpPr>
              <p:nvPr/>
            </p:nvSpPr>
            <p:spPr bwMode="auto">
              <a:xfrm>
                <a:off x="2426" y="1570"/>
                <a:ext cx="318" cy="231"/>
              </a:xfrm>
              <a:prstGeom prst="rect">
                <a:avLst/>
              </a:prstGeom>
              <a:noFill/>
              <a:ln w="9525">
                <a:noFill/>
                <a:miter lim="800000"/>
                <a:headEnd/>
                <a:tailEnd/>
              </a:ln>
            </p:spPr>
            <p:txBody>
              <a:bodyPr>
                <a:spAutoFit/>
              </a:bodyPr>
              <a:lstStyle/>
              <a:p>
                <a:r>
                  <a:rPr lang="en-US" sz="1800" baseline="0"/>
                  <a:t>11</a:t>
                </a:r>
                <a:endParaRPr lang="ru-RU" sz="1800" baseline="0"/>
              </a:p>
            </p:txBody>
          </p:sp>
          <p:sp>
            <p:nvSpPr>
              <p:cNvPr id="101555" name="TextBox 156"/>
              <p:cNvSpPr txBox="1">
                <a:spLocks noChangeArrowheads="1"/>
              </p:cNvSpPr>
              <p:nvPr/>
            </p:nvSpPr>
            <p:spPr bwMode="auto">
              <a:xfrm rot="-1302655">
                <a:off x="3258" y="1294"/>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1556" name="TextBox 157"/>
              <p:cNvSpPr txBox="1">
                <a:spLocks noChangeArrowheads="1"/>
              </p:cNvSpPr>
              <p:nvPr/>
            </p:nvSpPr>
            <p:spPr bwMode="auto">
              <a:xfrm rot="-5400000">
                <a:off x="2882" y="1024"/>
                <a:ext cx="138" cy="231"/>
              </a:xfrm>
              <a:prstGeom prst="rect">
                <a:avLst/>
              </a:prstGeom>
              <a:noFill/>
              <a:ln w="9525">
                <a:noFill/>
                <a:miter lim="800000"/>
                <a:headEnd/>
                <a:tailEnd/>
              </a:ln>
            </p:spPr>
            <p:txBody>
              <a:bodyPr>
                <a:spAutoFit/>
              </a:bodyPr>
              <a:lstStyle/>
              <a:p>
                <a:r>
                  <a:rPr lang="en-US" sz="1800" baseline="0"/>
                  <a:t>7</a:t>
                </a:r>
                <a:endParaRPr lang="ru-RU" sz="1800" baseline="0"/>
              </a:p>
            </p:txBody>
          </p:sp>
          <p:sp>
            <p:nvSpPr>
              <p:cNvPr id="101557" name="TextBox 158"/>
              <p:cNvSpPr txBox="1">
                <a:spLocks noChangeArrowheads="1"/>
              </p:cNvSpPr>
              <p:nvPr/>
            </p:nvSpPr>
            <p:spPr bwMode="auto">
              <a:xfrm rot="-5400000">
                <a:off x="1862" y="955"/>
                <a:ext cx="262" cy="404"/>
              </a:xfrm>
              <a:prstGeom prst="rect">
                <a:avLst/>
              </a:prstGeom>
              <a:noFill/>
              <a:ln w="9525">
                <a:noFill/>
                <a:miter lim="800000"/>
                <a:headEnd/>
                <a:tailEnd/>
              </a:ln>
            </p:spPr>
            <p:txBody>
              <a:bodyPr wrap="none">
                <a:spAutoFit/>
              </a:bodyPr>
              <a:lstStyle/>
              <a:p>
                <a:endParaRPr lang="en-US" sz="1800" baseline="0"/>
              </a:p>
              <a:p>
                <a:r>
                  <a:rPr lang="en-US" sz="1800" baseline="0"/>
                  <a:t>11</a:t>
                </a:r>
                <a:endParaRPr lang="ru-RU" sz="1800" baseline="0"/>
              </a:p>
            </p:txBody>
          </p:sp>
          <p:sp>
            <p:nvSpPr>
              <p:cNvPr id="101558" name="TextBox 159"/>
              <p:cNvSpPr txBox="1">
                <a:spLocks noChangeArrowheads="1"/>
              </p:cNvSpPr>
              <p:nvPr/>
            </p:nvSpPr>
            <p:spPr bwMode="auto">
              <a:xfrm rot="-5400000">
                <a:off x="2221" y="1050"/>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101559" name="TextBox 160"/>
              <p:cNvSpPr txBox="1">
                <a:spLocks noChangeArrowheads="1"/>
              </p:cNvSpPr>
              <p:nvPr/>
            </p:nvSpPr>
            <p:spPr bwMode="auto">
              <a:xfrm rot="-2456182">
                <a:off x="2563" y="1071"/>
                <a:ext cx="195" cy="231"/>
              </a:xfrm>
              <a:prstGeom prst="rect">
                <a:avLst/>
              </a:prstGeom>
              <a:noFill/>
              <a:ln w="9525">
                <a:noFill/>
                <a:miter lim="800000"/>
                <a:headEnd/>
                <a:tailEnd/>
              </a:ln>
            </p:spPr>
            <p:txBody>
              <a:bodyPr>
                <a:spAutoFit/>
              </a:bodyPr>
              <a:lstStyle/>
              <a:p>
                <a:r>
                  <a:rPr lang="en-US" sz="1800" baseline="0"/>
                  <a:t>5</a:t>
                </a:r>
                <a:endParaRPr lang="ru-RU" sz="1800" baseline="0"/>
              </a:p>
            </p:txBody>
          </p:sp>
          <p:cxnSp>
            <p:nvCxnSpPr>
              <p:cNvPr id="95" name="Прямая со стрелкой 94"/>
              <p:cNvCxnSpPr/>
              <p:nvPr/>
            </p:nvCxnSpPr>
            <p:spPr>
              <a:xfrm rot="10800000">
                <a:off x="2315" y="774"/>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6" name="Прямая со стрелкой 9"/>
              <p:cNvCxnSpPr/>
              <p:nvPr/>
            </p:nvCxnSpPr>
            <p:spPr>
              <a:xfrm rot="5400000" flipH="1" flipV="1">
                <a:off x="2237" y="853"/>
                <a:ext cx="549" cy="5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7" name="Прямая со стрелкой 6"/>
              <p:cNvCxnSpPr>
                <a:endCxn id="134" idx="6"/>
              </p:cNvCxnSpPr>
              <p:nvPr/>
            </p:nvCxnSpPr>
            <p:spPr>
              <a:xfrm rot="10800000" flipV="1">
                <a:off x="1514" y="887"/>
                <a:ext cx="572" cy="2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63" name="TextBox 97"/>
              <p:cNvSpPr txBox="1">
                <a:spLocks noChangeArrowheads="1"/>
              </p:cNvSpPr>
              <p:nvPr/>
            </p:nvSpPr>
            <p:spPr bwMode="auto">
              <a:xfrm rot="-2086967">
                <a:off x="1701" y="980"/>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01564" name="TextBox 98"/>
              <p:cNvSpPr txBox="1">
                <a:spLocks noChangeArrowheads="1"/>
              </p:cNvSpPr>
              <p:nvPr/>
            </p:nvSpPr>
            <p:spPr bwMode="auto">
              <a:xfrm rot="-2845093">
                <a:off x="2402" y="959"/>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cxnSp>
            <p:nvCxnSpPr>
              <p:cNvPr id="100" name="Прямая со стрелкой 99"/>
              <p:cNvCxnSpPr/>
              <p:nvPr/>
            </p:nvCxnSpPr>
            <p:spPr>
              <a:xfrm rot="10800000">
                <a:off x="2315" y="1598"/>
                <a:ext cx="45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66" name="TextBox 100"/>
              <p:cNvSpPr txBox="1">
                <a:spLocks noChangeArrowheads="1"/>
              </p:cNvSpPr>
              <p:nvPr/>
            </p:nvSpPr>
            <p:spPr bwMode="auto">
              <a:xfrm>
                <a:off x="2472" y="1298"/>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cxnSp>
            <p:nvCxnSpPr>
              <p:cNvPr id="90" name="Прямая со стрелкой 89"/>
              <p:cNvCxnSpPr/>
              <p:nvPr/>
            </p:nvCxnSpPr>
            <p:spPr>
              <a:xfrm rot="10800000">
                <a:off x="3001" y="892"/>
                <a:ext cx="611" cy="29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68" name="TextBox 90"/>
              <p:cNvSpPr txBox="1">
                <a:spLocks noChangeArrowheads="1"/>
              </p:cNvSpPr>
              <p:nvPr/>
            </p:nvSpPr>
            <p:spPr bwMode="auto">
              <a:xfrm rot="1444016">
                <a:off x="3119" y="995"/>
                <a:ext cx="262" cy="231"/>
              </a:xfrm>
              <a:prstGeom prst="rect">
                <a:avLst/>
              </a:prstGeom>
              <a:noFill/>
              <a:ln w="9525">
                <a:noFill/>
                <a:miter lim="800000"/>
                <a:headEnd/>
                <a:tailEnd/>
              </a:ln>
            </p:spPr>
            <p:txBody>
              <a:bodyPr wrap="none">
                <a:spAutoFit/>
              </a:bodyPr>
              <a:lstStyle/>
              <a:p>
                <a:r>
                  <a:rPr lang="en-US" sz="1800" baseline="0"/>
                  <a:t>15</a:t>
                </a:r>
                <a:endParaRPr lang="ru-RU" sz="1800" baseline="0"/>
              </a:p>
            </p:txBody>
          </p:sp>
          <p:cxnSp>
            <p:nvCxnSpPr>
              <p:cNvPr id="92" name="Прямая со стрелкой 5"/>
              <p:cNvCxnSpPr>
                <a:stCxn id="136" idx="4"/>
              </p:cNvCxnSpPr>
              <p:nvPr/>
            </p:nvCxnSpPr>
            <p:spPr>
              <a:xfrm rot="16200000" flipH="1">
                <a:off x="2680" y="1151"/>
                <a:ext cx="471" cy="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1570" name="Прямая со стрелкой 86"/>
              <p:cNvCxnSpPr>
                <a:cxnSpLocks noChangeShapeType="1"/>
                <a:stCxn id="140" idx="2"/>
                <a:endCxn id="134" idx="5"/>
              </p:cNvCxnSpPr>
              <p:nvPr/>
            </p:nvCxnSpPr>
            <p:spPr bwMode="auto">
              <a:xfrm flipH="1" flipV="1">
                <a:off x="1475" y="1278"/>
                <a:ext cx="573" cy="236"/>
              </a:xfrm>
              <a:prstGeom prst="straightConnector1">
                <a:avLst/>
              </a:prstGeom>
              <a:noFill/>
              <a:ln w="9525" algn="ctr">
                <a:solidFill>
                  <a:srgbClr val="000000"/>
                </a:solidFill>
                <a:round/>
                <a:headEnd/>
                <a:tailEnd type="arrow" w="med" len="med"/>
              </a:ln>
            </p:spPr>
          </p:cxnSp>
          <p:sp>
            <p:nvSpPr>
              <p:cNvPr id="101571" name="TextBox 87"/>
              <p:cNvSpPr txBox="1">
                <a:spLocks noChangeArrowheads="1"/>
              </p:cNvSpPr>
              <p:nvPr/>
            </p:nvSpPr>
            <p:spPr bwMode="auto">
              <a:xfrm rot="1273879">
                <a:off x="1791" y="1162"/>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1572" name="Text Box 115"/>
              <p:cNvSpPr txBox="1">
                <a:spLocks noChangeArrowheads="1"/>
              </p:cNvSpPr>
              <p:nvPr/>
            </p:nvSpPr>
            <p:spPr bwMode="auto">
              <a:xfrm>
                <a:off x="2472" y="1706"/>
                <a:ext cx="314" cy="250"/>
              </a:xfrm>
              <a:prstGeom prst="rect">
                <a:avLst/>
              </a:prstGeom>
              <a:noFill/>
              <a:ln w="9525">
                <a:noFill/>
                <a:miter lim="800000"/>
                <a:headEnd/>
                <a:tailEnd/>
              </a:ln>
            </p:spPr>
            <p:txBody>
              <a:bodyPr wrap="none">
                <a:spAutoFit/>
              </a:bodyPr>
              <a:lstStyle/>
              <a:p>
                <a:r>
                  <a:rPr lang="ru-RU" sz="2000" baseline="0">
                    <a:latin typeface="Arial" charset="0"/>
                  </a:rPr>
                  <a:t>(б)</a:t>
                </a:r>
              </a:p>
            </p:txBody>
          </p:sp>
          <p:graphicFrame>
            <p:nvGraphicFramePr>
              <p:cNvPr id="101492" name="Object 116"/>
              <p:cNvGraphicFramePr>
                <a:graphicFrameLocks noChangeAspect="1"/>
              </p:cNvGraphicFramePr>
              <p:nvPr/>
            </p:nvGraphicFramePr>
            <p:xfrm>
              <a:off x="2789" y="1343"/>
              <a:ext cx="242" cy="363"/>
            </p:xfrm>
            <a:graphic>
              <a:graphicData uri="http://schemas.openxmlformats.org/presentationml/2006/ole">
                <p:oleObj spid="_x0000_s101492" name="Equation" r:id="rId11" imgW="152280" imgH="228600" progId="">
                  <p:embed/>
                </p:oleObj>
              </a:graphicData>
            </a:graphic>
          </p:graphicFrame>
          <p:graphicFrame>
            <p:nvGraphicFramePr>
              <p:cNvPr id="101493" name="Object 117"/>
              <p:cNvGraphicFramePr>
                <a:graphicFrameLocks noChangeAspect="1"/>
              </p:cNvGraphicFramePr>
              <p:nvPr/>
            </p:nvGraphicFramePr>
            <p:xfrm>
              <a:off x="2064" y="1343"/>
              <a:ext cx="205" cy="350"/>
            </p:xfrm>
            <a:graphic>
              <a:graphicData uri="http://schemas.openxmlformats.org/presentationml/2006/ole">
                <p:oleObj spid="_x0000_s101493" name="Equation" r:id="rId12" imgW="152280" imgH="228600" progId="">
                  <p:embed/>
                </p:oleObj>
              </a:graphicData>
            </a:graphic>
          </p:graphicFrame>
        </p:grpSp>
      </p:grpSp>
      <p:grpSp>
        <p:nvGrpSpPr>
          <p:cNvPr id="101604" name="Group 228"/>
          <p:cNvGrpSpPr>
            <a:grpSpLocks/>
          </p:cNvGrpSpPr>
          <p:nvPr/>
        </p:nvGrpSpPr>
        <p:grpSpPr bwMode="auto">
          <a:xfrm>
            <a:off x="4716463" y="2852738"/>
            <a:ext cx="4032250" cy="2197100"/>
            <a:chOff x="2971" y="1797"/>
            <a:chExt cx="2540" cy="1384"/>
          </a:xfrm>
        </p:grpSpPr>
        <p:sp>
          <p:nvSpPr>
            <p:cNvPr id="101500" name="TextBox 106"/>
            <p:cNvSpPr txBox="1">
              <a:spLocks noChangeArrowheads="1"/>
            </p:cNvSpPr>
            <p:nvPr/>
          </p:nvSpPr>
          <p:spPr bwMode="auto">
            <a:xfrm>
              <a:off x="4118" y="1797"/>
              <a:ext cx="262" cy="231"/>
            </a:xfrm>
            <a:prstGeom prst="rect">
              <a:avLst/>
            </a:prstGeom>
            <a:noFill/>
            <a:ln w="9525">
              <a:noFill/>
              <a:miter lim="800000"/>
              <a:headEnd/>
              <a:tailEnd/>
            </a:ln>
          </p:spPr>
          <p:txBody>
            <a:bodyPr wrap="none">
              <a:spAutoFit/>
            </a:bodyPr>
            <a:lstStyle/>
            <a:p>
              <a:r>
                <a:rPr lang="en-US" sz="1800" baseline="0" dirty="0"/>
                <a:t>12</a:t>
              </a:r>
              <a:endParaRPr lang="ru-RU" sz="1800" baseline="0" dirty="0"/>
            </a:p>
          </p:txBody>
        </p:sp>
        <p:cxnSp>
          <p:nvCxnSpPr>
            <p:cNvPr id="83" name="Прямая со стрелкой 6"/>
            <p:cNvCxnSpPr>
              <a:endCxn id="88" idx="6"/>
            </p:cNvCxnSpPr>
            <p:nvPr/>
          </p:nvCxnSpPr>
          <p:spPr>
            <a:xfrm rot="10800000" flipV="1">
              <a:off x="3229" y="2129"/>
              <a:ext cx="552" cy="26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02" name="TextBox 83"/>
            <p:cNvSpPr txBox="1">
              <a:spLocks noChangeArrowheads="1"/>
            </p:cNvSpPr>
            <p:nvPr/>
          </p:nvSpPr>
          <p:spPr bwMode="auto">
            <a:xfrm rot="-2086967">
              <a:off x="3432" y="2203"/>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01503" name="TextBox 84"/>
            <p:cNvSpPr txBox="1">
              <a:spLocks noChangeArrowheads="1"/>
            </p:cNvSpPr>
            <p:nvPr/>
          </p:nvSpPr>
          <p:spPr bwMode="auto">
            <a:xfrm rot="-3108799">
              <a:off x="4166" y="2164"/>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cxnSp>
          <p:nvCxnSpPr>
            <p:cNvPr id="86" name="Прямая со стрелкой 85"/>
            <p:cNvCxnSpPr/>
            <p:nvPr/>
          </p:nvCxnSpPr>
          <p:spPr>
            <a:xfrm rot="10800000">
              <a:off x="4002" y="2738"/>
              <a:ext cx="441"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05" name="TextBox 86"/>
            <p:cNvSpPr txBox="1">
              <a:spLocks noChangeArrowheads="1"/>
            </p:cNvSpPr>
            <p:nvPr/>
          </p:nvSpPr>
          <p:spPr bwMode="auto">
            <a:xfrm>
              <a:off x="4164" y="2477"/>
              <a:ext cx="189" cy="231"/>
            </a:xfrm>
            <a:prstGeom prst="rect">
              <a:avLst/>
            </a:prstGeom>
            <a:noFill/>
            <a:ln w="9525">
              <a:noFill/>
              <a:miter lim="800000"/>
              <a:headEnd/>
              <a:tailEnd/>
            </a:ln>
          </p:spPr>
          <p:txBody>
            <a:bodyPr wrap="none">
              <a:spAutoFit/>
            </a:bodyPr>
            <a:lstStyle/>
            <a:p>
              <a:r>
                <a:rPr lang="en-US" sz="1800" baseline="0" dirty="0"/>
                <a:t>3</a:t>
              </a:r>
              <a:endParaRPr lang="ru-RU" sz="1800" baseline="0" dirty="0"/>
            </a:p>
          </p:txBody>
        </p:sp>
        <p:sp>
          <p:nvSpPr>
            <p:cNvPr id="88" name="Овал 87"/>
            <p:cNvSpPr/>
            <p:nvPr/>
          </p:nvSpPr>
          <p:spPr>
            <a:xfrm>
              <a:off x="2971" y="2272"/>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89" name="Овал 88"/>
            <p:cNvSpPr/>
            <p:nvPr/>
          </p:nvSpPr>
          <p:spPr>
            <a:xfrm>
              <a:off x="5253" y="2272"/>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2" name="Овал 89"/>
            <p:cNvSpPr/>
            <p:nvPr/>
          </p:nvSpPr>
          <p:spPr>
            <a:xfrm>
              <a:off x="4443" y="1913"/>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1" name="Овал 90"/>
            <p:cNvSpPr/>
            <p:nvPr/>
          </p:nvSpPr>
          <p:spPr>
            <a:xfrm>
              <a:off x="3744" y="1913"/>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3" name="Овал 92"/>
            <p:cNvSpPr/>
            <p:nvPr/>
          </p:nvSpPr>
          <p:spPr>
            <a:xfrm>
              <a:off x="4443" y="2577"/>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4" name="Овал 93"/>
            <p:cNvSpPr/>
            <p:nvPr/>
          </p:nvSpPr>
          <p:spPr>
            <a:xfrm>
              <a:off x="3744" y="2577"/>
              <a:ext cx="258" cy="2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 name="Прямая со стрелкой 95"/>
            <p:cNvCxnSpPr>
              <a:stCxn id="89" idx="2"/>
              <a:endCxn id="91" idx="2"/>
            </p:cNvCxnSpPr>
            <p:nvPr/>
          </p:nvCxnSpPr>
          <p:spPr>
            <a:xfrm rot="5400000" flipH="1" flipV="1">
              <a:off x="3332" y="1897"/>
              <a:ext cx="271" cy="5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Прямая со стрелкой 96"/>
            <p:cNvCxnSpPr>
              <a:stCxn id="89" idx="2"/>
            </p:cNvCxnSpPr>
            <p:nvPr/>
          </p:nvCxnSpPr>
          <p:spPr>
            <a:xfrm rot="10800000" flipV="1">
              <a:off x="4701" y="2398"/>
              <a:ext cx="552" cy="3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8" name="Прямая со стрелкой 97"/>
            <p:cNvCxnSpPr>
              <a:stCxn id="0" idx="6"/>
              <a:endCxn id="89" idx="1"/>
            </p:cNvCxnSpPr>
            <p:nvPr/>
          </p:nvCxnSpPr>
          <p:spPr>
            <a:xfrm>
              <a:off x="4701" y="2038"/>
              <a:ext cx="590"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9" name="Прямая со стрелкой 98"/>
            <p:cNvCxnSpPr/>
            <p:nvPr/>
          </p:nvCxnSpPr>
          <p:spPr>
            <a:xfrm rot="10800000" flipV="1">
              <a:off x="3965" y="2128"/>
              <a:ext cx="552" cy="52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1430" name="Object 54"/>
            <p:cNvGraphicFramePr>
              <a:graphicFrameLocks noChangeAspect="1"/>
            </p:cNvGraphicFramePr>
            <p:nvPr/>
          </p:nvGraphicFramePr>
          <p:xfrm>
            <a:off x="3781" y="1877"/>
            <a:ext cx="184" cy="294"/>
          </p:xfrm>
          <a:graphic>
            <a:graphicData uri="http://schemas.openxmlformats.org/presentationml/2006/ole">
              <p:oleObj spid="_x0000_s101430" name="Equation" r:id="rId13" imgW="139680" imgH="228600" progId="">
                <p:embed/>
              </p:oleObj>
            </a:graphicData>
          </a:graphic>
        </p:graphicFrame>
        <p:graphicFrame>
          <p:nvGraphicFramePr>
            <p:cNvPr id="101431" name="Object 55"/>
            <p:cNvGraphicFramePr>
              <a:graphicFrameLocks noChangeAspect="1"/>
            </p:cNvGraphicFramePr>
            <p:nvPr/>
          </p:nvGraphicFramePr>
          <p:xfrm>
            <a:off x="4468" y="1888"/>
            <a:ext cx="201" cy="293"/>
          </p:xfrm>
          <a:graphic>
            <a:graphicData uri="http://schemas.openxmlformats.org/presentationml/2006/ole">
              <p:oleObj spid="_x0000_s101431" name="Equation" r:id="rId14" imgW="152280" imgH="228600" progId="">
                <p:embed/>
              </p:oleObj>
            </a:graphicData>
          </a:graphic>
        </p:graphicFrame>
        <p:graphicFrame>
          <p:nvGraphicFramePr>
            <p:cNvPr id="101432" name="Object 56"/>
            <p:cNvGraphicFramePr>
              <a:graphicFrameLocks noChangeAspect="1"/>
            </p:cNvGraphicFramePr>
            <p:nvPr/>
          </p:nvGraphicFramePr>
          <p:xfrm>
            <a:off x="4468" y="2568"/>
            <a:ext cx="201" cy="293"/>
          </p:xfrm>
          <a:graphic>
            <a:graphicData uri="http://schemas.openxmlformats.org/presentationml/2006/ole">
              <p:oleObj spid="_x0000_s101432" name="Equation" r:id="rId15" imgW="152280" imgH="228600" progId="">
                <p:embed/>
              </p:oleObj>
            </a:graphicData>
          </a:graphic>
        </p:graphicFrame>
        <p:graphicFrame>
          <p:nvGraphicFramePr>
            <p:cNvPr id="101433" name="Object 57"/>
            <p:cNvGraphicFramePr>
              <a:graphicFrameLocks noChangeAspect="1"/>
            </p:cNvGraphicFramePr>
            <p:nvPr/>
          </p:nvGraphicFramePr>
          <p:xfrm>
            <a:off x="3742" y="2568"/>
            <a:ext cx="201" cy="293"/>
          </p:xfrm>
          <a:graphic>
            <a:graphicData uri="http://schemas.openxmlformats.org/presentationml/2006/ole">
              <p:oleObj spid="_x0000_s101433" name="Equation" r:id="rId16" imgW="152280" imgH="228600" progId="">
                <p:embed/>
              </p:oleObj>
            </a:graphicData>
          </a:graphic>
        </p:graphicFrame>
        <p:cxnSp>
          <p:nvCxnSpPr>
            <p:cNvPr id="104" name="Прямая со стрелкой 103"/>
            <p:cNvCxnSpPr/>
            <p:nvPr/>
          </p:nvCxnSpPr>
          <p:spPr>
            <a:xfrm rot="16200000" flipH="1">
              <a:off x="3397" y="2247"/>
              <a:ext cx="217" cy="5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5" name="Прямая со стрелкой 104"/>
            <p:cNvCxnSpPr/>
            <p:nvPr/>
          </p:nvCxnSpPr>
          <p:spPr>
            <a:xfrm rot="5400000" flipH="1" flipV="1">
              <a:off x="3694" y="2361"/>
              <a:ext cx="46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18" name="TextBox 105"/>
            <p:cNvSpPr txBox="1">
              <a:spLocks noChangeArrowheads="1"/>
            </p:cNvSpPr>
            <p:nvPr/>
          </p:nvSpPr>
          <p:spPr bwMode="auto">
            <a:xfrm rot="-1886544">
              <a:off x="3282" y="2024"/>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1519" name="TextBox 107"/>
            <p:cNvSpPr txBox="1">
              <a:spLocks noChangeArrowheads="1"/>
            </p:cNvSpPr>
            <p:nvPr/>
          </p:nvSpPr>
          <p:spPr bwMode="auto">
            <a:xfrm rot="1266976">
              <a:off x="4953" y="1976"/>
              <a:ext cx="189" cy="231"/>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101520" name="TextBox 108"/>
            <p:cNvSpPr txBox="1">
              <a:spLocks noChangeArrowheads="1"/>
            </p:cNvSpPr>
            <p:nvPr/>
          </p:nvSpPr>
          <p:spPr bwMode="auto">
            <a:xfrm rot="1319846">
              <a:off x="3292" y="2549"/>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01521" name="TextBox 109"/>
            <p:cNvSpPr txBox="1">
              <a:spLocks noChangeArrowheads="1"/>
            </p:cNvSpPr>
            <p:nvPr/>
          </p:nvSpPr>
          <p:spPr bwMode="auto">
            <a:xfrm>
              <a:off x="4113" y="2738"/>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01522" name="TextBox 110"/>
            <p:cNvSpPr txBox="1">
              <a:spLocks noChangeArrowheads="1"/>
            </p:cNvSpPr>
            <p:nvPr/>
          </p:nvSpPr>
          <p:spPr bwMode="auto">
            <a:xfrm rot="-1302655">
              <a:off x="4919" y="2499"/>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1523" name="TextBox 111"/>
            <p:cNvSpPr txBox="1">
              <a:spLocks noChangeArrowheads="1"/>
            </p:cNvSpPr>
            <p:nvPr/>
          </p:nvSpPr>
          <p:spPr bwMode="auto">
            <a:xfrm rot="-5400000">
              <a:off x="4559" y="2227"/>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1524" name="TextBox 112"/>
            <p:cNvSpPr txBox="1">
              <a:spLocks noChangeArrowheads="1"/>
            </p:cNvSpPr>
            <p:nvPr/>
          </p:nvSpPr>
          <p:spPr bwMode="auto">
            <a:xfrm rot="-5400000">
              <a:off x="3540" y="2178"/>
              <a:ext cx="262" cy="404"/>
            </a:xfrm>
            <a:prstGeom prst="rect">
              <a:avLst/>
            </a:prstGeom>
            <a:noFill/>
            <a:ln w="9525">
              <a:noFill/>
              <a:miter lim="800000"/>
              <a:headEnd/>
              <a:tailEnd/>
            </a:ln>
          </p:spPr>
          <p:txBody>
            <a:bodyPr wrap="none">
              <a:spAutoFit/>
            </a:bodyPr>
            <a:lstStyle/>
            <a:p>
              <a:endParaRPr lang="en-US" sz="1800" baseline="0"/>
            </a:p>
            <a:p>
              <a:r>
                <a:rPr lang="en-US" sz="1800" baseline="0"/>
                <a:t>11</a:t>
              </a:r>
              <a:endParaRPr lang="ru-RU" sz="1800" baseline="0"/>
            </a:p>
          </p:txBody>
        </p:sp>
        <p:sp>
          <p:nvSpPr>
            <p:cNvPr id="101525" name="TextBox 113"/>
            <p:cNvSpPr txBox="1">
              <a:spLocks noChangeArrowheads="1"/>
            </p:cNvSpPr>
            <p:nvPr/>
          </p:nvSpPr>
          <p:spPr bwMode="auto">
            <a:xfrm rot="-5400000">
              <a:off x="3907" y="2274"/>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cxnSp>
          <p:nvCxnSpPr>
            <p:cNvPr id="115" name="Прямая со стрелкой 114"/>
            <p:cNvCxnSpPr/>
            <p:nvPr/>
          </p:nvCxnSpPr>
          <p:spPr>
            <a:xfrm rot="10800000">
              <a:off x="4002" y="1985"/>
              <a:ext cx="44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Прямая со стрелкой 115"/>
            <p:cNvCxnSpPr/>
            <p:nvPr/>
          </p:nvCxnSpPr>
          <p:spPr>
            <a:xfrm rot="10800000">
              <a:off x="4664" y="2092"/>
              <a:ext cx="590" cy="2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1528" name="TextBox 116"/>
            <p:cNvSpPr txBox="1">
              <a:spLocks noChangeArrowheads="1"/>
            </p:cNvSpPr>
            <p:nvPr/>
          </p:nvSpPr>
          <p:spPr bwMode="auto">
            <a:xfrm rot="1444016">
              <a:off x="4778" y="2191"/>
              <a:ext cx="262" cy="231"/>
            </a:xfrm>
            <a:prstGeom prst="rect">
              <a:avLst/>
            </a:prstGeom>
            <a:noFill/>
            <a:ln w="9525">
              <a:noFill/>
              <a:miter lim="800000"/>
              <a:headEnd/>
              <a:tailEnd/>
            </a:ln>
          </p:spPr>
          <p:txBody>
            <a:bodyPr wrap="none">
              <a:spAutoFit/>
            </a:bodyPr>
            <a:lstStyle/>
            <a:p>
              <a:r>
                <a:rPr lang="en-US" sz="1800" baseline="0" dirty="0"/>
                <a:t>19</a:t>
              </a:r>
              <a:endParaRPr lang="ru-RU" sz="1800" baseline="0" dirty="0"/>
            </a:p>
          </p:txBody>
        </p:sp>
        <p:sp>
          <p:nvSpPr>
            <p:cNvPr id="101529" name="TextBox 117"/>
            <p:cNvSpPr txBox="1">
              <a:spLocks noChangeArrowheads="1"/>
            </p:cNvSpPr>
            <p:nvPr/>
          </p:nvSpPr>
          <p:spPr bwMode="auto">
            <a:xfrm rot="1273879">
              <a:off x="3470" y="2369"/>
              <a:ext cx="189" cy="231"/>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101530" name="TextBox 81"/>
            <p:cNvSpPr txBox="1">
              <a:spLocks noChangeArrowheads="1"/>
            </p:cNvSpPr>
            <p:nvPr/>
          </p:nvSpPr>
          <p:spPr bwMode="auto">
            <a:xfrm>
              <a:off x="4072" y="2931"/>
              <a:ext cx="269" cy="250"/>
            </a:xfrm>
            <a:prstGeom prst="rect">
              <a:avLst/>
            </a:prstGeom>
            <a:noFill/>
            <a:ln w="9525">
              <a:noFill/>
              <a:miter lim="800000"/>
              <a:headEnd/>
              <a:tailEnd/>
            </a:ln>
          </p:spPr>
          <p:txBody>
            <a:bodyPr wrap="none">
              <a:spAutoFit/>
            </a:bodyPr>
            <a:lstStyle/>
            <a:p>
              <a:r>
                <a:rPr lang="ru-RU" sz="2000" baseline="0"/>
                <a:t>(г)</a:t>
              </a:r>
            </a:p>
          </p:txBody>
        </p:sp>
        <p:sp>
          <p:nvSpPr>
            <p:cNvPr id="101531" name="Line 224"/>
            <p:cNvSpPr>
              <a:spLocks noChangeShapeType="1"/>
            </p:cNvSpPr>
            <p:nvPr/>
          </p:nvSpPr>
          <p:spPr bwMode="auto">
            <a:xfrm flipH="1" flipV="1">
              <a:off x="3198" y="2478"/>
              <a:ext cx="544" cy="226"/>
            </a:xfrm>
            <a:prstGeom prst="line">
              <a:avLst/>
            </a:prstGeom>
            <a:noFill/>
            <a:ln w="9525">
              <a:solidFill>
                <a:schemeClr val="tx1"/>
              </a:solidFill>
              <a:round/>
              <a:headEnd/>
              <a:tailEnd type="triangle" w="med" len="med"/>
            </a:ln>
          </p:spPr>
          <p:txBody>
            <a:bodyPr/>
            <a:lstStyle/>
            <a:p>
              <a:endParaRPr lang="ru-RU"/>
            </a:p>
          </p:txBody>
        </p:sp>
        <p:sp>
          <p:nvSpPr>
            <p:cNvPr id="101532" name="Line 225"/>
            <p:cNvSpPr>
              <a:spLocks noChangeShapeType="1"/>
            </p:cNvSpPr>
            <p:nvPr/>
          </p:nvSpPr>
          <p:spPr bwMode="auto">
            <a:xfrm>
              <a:off x="3833" y="2160"/>
              <a:ext cx="0" cy="454"/>
            </a:xfrm>
            <a:prstGeom prst="line">
              <a:avLst/>
            </a:prstGeom>
            <a:noFill/>
            <a:ln w="9525">
              <a:solidFill>
                <a:schemeClr val="tx1"/>
              </a:solidFill>
              <a:round/>
              <a:headEnd/>
              <a:tailEnd type="triangle" w="med" len="med"/>
            </a:ln>
          </p:spPr>
          <p:txBody>
            <a:bodyPr/>
            <a:lstStyle/>
            <a:p>
              <a:endParaRPr lang="ru-RU"/>
            </a:p>
          </p:txBody>
        </p:sp>
        <p:sp>
          <p:nvSpPr>
            <p:cNvPr id="101533" name="Line 226"/>
            <p:cNvSpPr>
              <a:spLocks noChangeShapeType="1"/>
            </p:cNvSpPr>
            <p:nvPr/>
          </p:nvSpPr>
          <p:spPr bwMode="auto">
            <a:xfrm>
              <a:off x="4558" y="2160"/>
              <a:ext cx="0" cy="408"/>
            </a:xfrm>
            <a:prstGeom prst="line">
              <a:avLst/>
            </a:prstGeom>
            <a:noFill/>
            <a:ln w="9525">
              <a:solidFill>
                <a:schemeClr val="tx1"/>
              </a:solidFill>
              <a:round/>
              <a:headEnd/>
              <a:tailEnd type="triangle" w="med" len="med"/>
            </a:ln>
          </p:spPr>
          <p:txBody>
            <a:bodyPr/>
            <a:lstStyle/>
            <a:p>
              <a:endParaRPr lang="ru-RU"/>
            </a:p>
          </p:txBody>
        </p:sp>
        <p:sp>
          <p:nvSpPr>
            <p:cNvPr id="101534" name="Line 227"/>
            <p:cNvSpPr>
              <a:spLocks noChangeShapeType="1"/>
            </p:cNvSpPr>
            <p:nvPr/>
          </p:nvSpPr>
          <p:spPr bwMode="auto">
            <a:xfrm>
              <a:off x="4014" y="2704"/>
              <a:ext cx="453" cy="0"/>
            </a:xfrm>
            <a:prstGeom prst="line">
              <a:avLst/>
            </a:prstGeom>
            <a:noFill/>
            <a:ln w="9525">
              <a:solidFill>
                <a:schemeClr val="tx1"/>
              </a:solidFill>
              <a:round/>
              <a:headEnd/>
              <a:tailEnd type="triangle" w="med" len="med"/>
            </a:ln>
          </p:spPr>
          <p:txBody>
            <a:bodyP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1599"/>
                                        </p:tgtEl>
                                        <p:attrNameLst>
                                          <p:attrName>style.visibility</p:attrName>
                                        </p:attrNameLst>
                                      </p:cBhvr>
                                      <p:to>
                                        <p:strVal val="visible"/>
                                      </p:to>
                                    </p:set>
                                    <p:anim calcmode="lin" valueType="num">
                                      <p:cBhvr additive="base">
                                        <p:cTn id="7" dur="500" fill="hold"/>
                                        <p:tgtEl>
                                          <p:spTgt spid="101599"/>
                                        </p:tgtEl>
                                        <p:attrNameLst>
                                          <p:attrName>ppt_x</p:attrName>
                                        </p:attrNameLst>
                                      </p:cBhvr>
                                      <p:tavLst>
                                        <p:tav tm="0">
                                          <p:val>
                                            <p:strVal val="#ppt_x"/>
                                          </p:val>
                                        </p:tav>
                                        <p:tav tm="100000">
                                          <p:val>
                                            <p:strVal val="#ppt_x"/>
                                          </p:val>
                                        </p:tav>
                                      </p:tavLst>
                                    </p:anim>
                                    <p:anim calcmode="lin" valueType="num">
                                      <p:cBhvr additive="base">
                                        <p:cTn id="8" dur="500" fill="hold"/>
                                        <p:tgtEl>
                                          <p:spTgt spid="1015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1496"/>
                                        </p:tgtEl>
                                        <p:attrNameLst>
                                          <p:attrName>style.visibility</p:attrName>
                                        </p:attrNameLst>
                                      </p:cBhvr>
                                      <p:to>
                                        <p:strVal val="visible"/>
                                      </p:to>
                                    </p:set>
                                    <p:anim calcmode="lin" valueType="num">
                                      <p:cBhvr additive="base">
                                        <p:cTn id="13" dur="500" fill="hold"/>
                                        <p:tgtEl>
                                          <p:spTgt spid="101496"/>
                                        </p:tgtEl>
                                        <p:attrNameLst>
                                          <p:attrName>ppt_x</p:attrName>
                                        </p:attrNameLst>
                                      </p:cBhvr>
                                      <p:tavLst>
                                        <p:tav tm="0">
                                          <p:val>
                                            <p:strVal val="#ppt_x"/>
                                          </p:val>
                                        </p:tav>
                                        <p:tav tm="100000">
                                          <p:val>
                                            <p:strVal val="#ppt_x"/>
                                          </p:val>
                                        </p:tav>
                                      </p:tavLst>
                                    </p:anim>
                                    <p:anim calcmode="lin" valueType="num">
                                      <p:cBhvr additive="base">
                                        <p:cTn id="14" dur="500" fill="hold"/>
                                        <p:tgtEl>
                                          <p:spTgt spid="10149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1499">
                                            <p:txEl>
                                              <p:pRg st="0" end="0"/>
                                            </p:txEl>
                                          </p:spTgt>
                                        </p:tgtEl>
                                        <p:attrNameLst>
                                          <p:attrName>style.visibility</p:attrName>
                                        </p:attrNameLst>
                                      </p:cBhvr>
                                      <p:to>
                                        <p:strVal val="visible"/>
                                      </p:to>
                                    </p:set>
                                    <p:anim calcmode="lin" valueType="num">
                                      <p:cBhvr additive="base">
                                        <p:cTn id="19" dur="500" fill="hold"/>
                                        <p:tgtEl>
                                          <p:spTgt spid="10149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14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1604"/>
                                        </p:tgtEl>
                                        <p:attrNameLst>
                                          <p:attrName>style.visibility</p:attrName>
                                        </p:attrNameLst>
                                      </p:cBhvr>
                                      <p:to>
                                        <p:strVal val="visible"/>
                                      </p:to>
                                    </p:set>
                                    <p:anim calcmode="lin" valueType="num">
                                      <p:cBhvr additive="base">
                                        <p:cTn id="25" dur="500" fill="hold"/>
                                        <p:tgtEl>
                                          <p:spTgt spid="101604"/>
                                        </p:tgtEl>
                                        <p:attrNameLst>
                                          <p:attrName>ppt_x</p:attrName>
                                        </p:attrNameLst>
                                      </p:cBhvr>
                                      <p:tavLst>
                                        <p:tav tm="0">
                                          <p:val>
                                            <p:strVal val="#ppt_x"/>
                                          </p:val>
                                        </p:tav>
                                        <p:tav tm="100000">
                                          <p:val>
                                            <p:strVal val="#ppt_x"/>
                                          </p:val>
                                        </p:tav>
                                      </p:tavLst>
                                    </p:anim>
                                    <p:anim calcmode="lin" valueType="num">
                                      <p:cBhvr additive="base">
                                        <p:cTn id="26" dur="500" fill="hold"/>
                                        <p:tgtEl>
                                          <p:spTgt spid="101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p:cNvSpPr>
          <p:nvPr>
            <p:ph type="title"/>
          </p:nvPr>
        </p:nvSpPr>
        <p:spPr>
          <a:xfrm>
            <a:off x="457200" y="274638"/>
            <a:ext cx="8229600" cy="561975"/>
          </a:xfrm>
        </p:spPr>
        <p:txBody>
          <a:bodyPr/>
          <a:lstStyle/>
          <a:p>
            <a:pPr algn="l"/>
            <a:r>
              <a:rPr lang="ru-RU" sz="2800" b="1" smtClean="0"/>
              <a:t>Разрезы в сетях</a:t>
            </a:r>
          </a:p>
        </p:txBody>
      </p:sp>
      <p:sp>
        <p:nvSpPr>
          <p:cNvPr id="150530" name="Rectangle 3"/>
          <p:cNvSpPr>
            <a:spLocks noGrp="1"/>
          </p:cNvSpPr>
          <p:nvPr>
            <p:ph type="body" idx="1"/>
          </p:nvPr>
        </p:nvSpPr>
        <p:spPr>
          <a:xfrm>
            <a:off x="0" y="981075"/>
            <a:ext cx="9144000" cy="5184775"/>
          </a:xfrm>
        </p:spPr>
        <p:txBody>
          <a:bodyPr/>
          <a:lstStyle/>
          <a:p>
            <a:pPr>
              <a:buFont typeface="Arial" charset="0"/>
              <a:buNone/>
            </a:pPr>
            <a:r>
              <a:rPr lang="ru-RU" sz="2800" smtClean="0"/>
              <a:t>Назовём </a:t>
            </a:r>
            <a:r>
              <a:rPr lang="ru-RU" sz="2800" smtClean="0">
                <a:solidFill>
                  <a:schemeClr val="hlink"/>
                </a:solidFill>
              </a:rPr>
              <a:t>разрезом</a:t>
            </a:r>
            <a:r>
              <a:rPr lang="ru-RU" sz="2800" i="1" smtClean="0"/>
              <a:t> </a:t>
            </a:r>
            <a:r>
              <a:rPr lang="ru-RU" sz="2800" smtClean="0"/>
              <a:t>сети </a:t>
            </a:r>
            <a:r>
              <a:rPr lang="en-US" sz="2800" i="1" smtClean="0"/>
              <a:t>G </a:t>
            </a:r>
            <a:r>
              <a:rPr lang="ru-RU" sz="2800" smtClean="0"/>
              <a:t>= (</a:t>
            </a:r>
            <a:r>
              <a:rPr lang="en-US" sz="2800" i="1" smtClean="0"/>
              <a:t>V</a:t>
            </a:r>
            <a:r>
              <a:rPr lang="ru-RU" sz="2800" i="1" smtClean="0"/>
              <a:t>, Е</a:t>
            </a:r>
            <a:r>
              <a:rPr lang="ru-RU" sz="2800" smtClean="0"/>
              <a:t>)</a:t>
            </a:r>
            <a:r>
              <a:rPr lang="ru-RU" sz="2800" i="1" smtClean="0"/>
              <a:t> </a:t>
            </a:r>
            <a:r>
              <a:rPr lang="ru-RU" sz="2800" smtClean="0"/>
              <a:t>разбиение множества </a:t>
            </a:r>
            <a:r>
              <a:rPr lang="en-US" sz="2800" i="1" smtClean="0"/>
              <a:t>V </a:t>
            </a:r>
            <a:r>
              <a:rPr lang="ru-RU" sz="2800" smtClean="0"/>
              <a:t>на две части </a:t>
            </a:r>
            <a:r>
              <a:rPr lang="en-US" sz="2800" i="1" smtClean="0"/>
              <a:t>S </a:t>
            </a:r>
            <a:r>
              <a:rPr lang="ru-RU" sz="2800" smtClean="0"/>
              <a:t>и </a:t>
            </a:r>
            <a:r>
              <a:rPr lang="en-US" sz="2800" i="1" smtClean="0"/>
              <a:t>T</a:t>
            </a:r>
            <a:r>
              <a:rPr lang="ru-RU" sz="2800" smtClean="0"/>
              <a:t> = </a:t>
            </a:r>
            <a:r>
              <a:rPr lang="en-US" sz="2800" i="1" smtClean="0"/>
              <a:t>V</a:t>
            </a:r>
            <a:r>
              <a:rPr lang="ru-RU" sz="2800" i="1" smtClean="0"/>
              <a:t>\</a:t>
            </a:r>
            <a:r>
              <a:rPr lang="en-US" sz="2800" i="1" smtClean="0"/>
              <a:t>S</a:t>
            </a:r>
            <a:r>
              <a:rPr lang="ru-RU" sz="2800" i="1" smtClean="0"/>
              <a:t>, </a:t>
            </a:r>
            <a:r>
              <a:rPr lang="ru-RU" sz="2800" smtClean="0"/>
              <a:t>для которых </a:t>
            </a:r>
            <a:r>
              <a:rPr lang="en-US" sz="2800" i="1" smtClean="0"/>
              <a:t>s</a:t>
            </a:r>
            <a:r>
              <a:rPr lang="en-US" sz="2800" smtClean="0">
                <a:sym typeface="Symbol" pitchFamily="18" charset="2"/>
              </a:rPr>
              <a:t></a:t>
            </a:r>
            <a:r>
              <a:rPr lang="en-US" sz="2800" i="1" smtClean="0"/>
              <a:t>S </a:t>
            </a:r>
            <a:r>
              <a:rPr lang="ru-RU" sz="2800" smtClean="0"/>
              <a:t>и </a:t>
            </a:r>
            <a:r>
              <a:rPr lang="en-US" sz="2800" i="1" smtClean="0"/>
              <a:t>t</a:t>
            </a:r>
            <a:r>
              <a:rPr lang="en-US" sz="2800" smtClean="0">
                <a:sym typeface="Symbol" pitchFamily="18" charset="2"/>
              </a:rPr>
              <a:t></a:t>
            </a:r>
            <a:r>
              <a:rPr lang="ru-RU" sz="2800" i="1" smtClean="0"/>
              <a:t>Т. </a:t>
            </a:r>
            <a:endParaRPr lang="en-US" sz="2800" i="1" smtClean="0"/>
          </a:p>
          <a:p>
            <a:pPr>
              <a:buFont typeface="Arial" charset="0"/>
              <a:buNone/>
            </a:pPr>
            <a:r>
              <a:rPr lang="ru-RU" sz="2800" smtClean="0">
                <a:solidFill>
                  <a:schemeClr val="hlink"/>
                </a:solidFill>
              </a:rPr>
              <a:t>	Пропускной</a:t>
            </a:r>
            <a:r>
              <a:rPr lang="ru-RU" sz="2800" i="1" smtClean="0">
                <a:solidFill>
                  <a:schemeClr val="hlink"/>
                </a:solidFill>
              </a:rPr>
              <a:t> </a:t>
            </a:r>
            <a:r>
              <a:rPr lang="ru-RU" sz="2800" smtClean="0">
                <a:solidFill>
                  <a:schemeClr val="hlink"/>
                </a:solidFill>
              </a:rPr>
              <a:t>способностью</a:t>
            </a:r>
            <a:r>
              <a:rPr lang="ru-RU" sz="2800" i="1" smtClean="0"/>
              <a:t> </a:t>
            </a:r>
            <a:r>
              <a:rPr lang="ru-RU" sz="2800" smtClean="0"/>
              <a:t>разреза</a:t>
            </a:r>
            <a:r>
              <a:rPr lang="ru-RU" sz="2800" i="1" smtClean="0"/>
              <a:t> </a:t>
            </a:r>
            <a:r>
              <a:rPr lang="ru-RU" sz="2800" smtClean="0"/>
              <a:t>(</a:t>
            </a:r>
            <a:r>
              <a:rPr lang="en-US" sz="2800" i="1" smtClean="0"/>
              <a:t>S</a:t>
            </a:r>
            <a:r>
              <a:rPr lang="ru-RU" sz="2800" i="1" smtClean="0"/>
              <a:t>, </a:t>
            </a:r>
            <a:r>
              <a:rPr lang="en-US" sz="2800" i="1" smtClean="0"/>
              <a:t>T</a:t>
            </a:r>
            <a:r>
              <a:rPr lang="ru-RU" sz="2800" smtClean="0"/>
              <a:t>)</a:t>
            </a:r>
            <a:r>
              <a:rPr lang="ru-RU" sz="2800" i="1" smtClean="0"/>
              <a:t> </a:t>
            </a:r>
            <a:r>
              <a:rPr lang="ru-RU" sz="2800" smtClean="0"/>
              <a:t>называют сумму</a:t>
            </a:r>
            <a:r>
              <a:rPr lang="en-US" sz="2800" smtClean="0"/>
              <a:t> </a:t>
            </a:r>
            <a:r>
              <a:rPr lang="en-US" sz="2800" i="1" smtClean="0"/>
              <a:t>c</a:t>
            </a:r>
            <a:r>
              <a:rPr lang="ru-RU" sz="2800" smtClean="0"/>
              <a:t>(</a:t>
            </a:r>
            <a:r>
              <a:rPr lang="en-US" sz="2800" i="1" smtClean="0"/>
              <a:t>S</a:t>
            </a:r>
            <a:r>
              <a:rPr lang="ru-RU" sz="2800" i="1" smtClean="0"/>
              <a:t>, </a:t>
            </a:r>
            <a:r>
              <a:rPr lang="en-US" sz="2800" i="1" smtClean="0"/>
              <a:t>T</a:t>
            </a:r>
            <a:r>
              <a:rPr lang="ru-RU" sz="2800" smtClean="0"/>
              <a:t>)</a:t>
            </a:r>
            <a:r>
              <a:rPr lang="en-US" sz="2800" smtClean="0"/>
              <a:t> </a:t>
            </a:r>
            <a:r>
              <a:rPr lang="ru-RU" sz="2800" smtClean="0"/>
              <a:t>пропускных способностей пересекающих разрез ребер (по всем ребрам</a:t>
            </a:r>
            <a:r>
              <a:rPr lang="en-US" sz="2800" smtClean="0"/>
              <a:t> </a:t>
            </a:r>
            <a:r>
              <a:rPr lang="ru-RU" sz="2800" smtClean="0"/>
              <a:t>из </a:t>
            </a:r>
            <a:r>
              <a:rPr lang="en-US" sz="2800" smtClean="0"/>
              <a:t>S </a:t>
            </a:r>
            <a:r>
              <a:rPr lang="en-US" sz="2800" smtClean="0">
                <a:sym typeface="Symbol" pitchFamily="18" charset="2"/>
              </a:rPr>
              <a:t> </a:t>
            </a:r>
            <a:r>
              <a:rPr lang="en-US" sz="2800" smtClean="0"/>
              <a:t>T)</a:t>
            </a:r>
            <a:r>
              <a:rPr lang="ru-RU" sz="2800" smtClean="0"/>
              <a:t> </a:t>
            </a:r>
            <a:r>
              <a:rPr lang="ru-RU" sz="2800" i="1" smtClean="0"/>
              <a:t>. </a:t>
            </a:r>
            <a:endParaRPr lang="en-US" sz="2800" i="1" smtClean="0"/>
          </a:p>
          <a:p>
            <a:pPr>
              <a:buFont typeface="Arial" charset="0"/>
              <a:buNone/>
            </a:pPr>
            <a:r>
              <a:rPr lang="ru-RU" sz="2800" smtClean="0"/>
              <a:t>	Для заданного потока </a:t>
            </a:r>
            <a:r>
              <a:rPr lang="en-US" sz="2800" i="1" smtClean="0"/>
              <a:t>f</a:t>
            </a:r>
            <a:r>
              <a:rPr lang="ru-RU" sz="2800" smtClean="0"/>
              <a:t> величина потока</a:t>
            </a:r>
            <a:r>
              <a:rPr lang="ru-RU" sz="2800" i="1" smtClean="0"/>
              <a:t> </a:t>
            </a:r>
            <a:r>
              <a:rPr lang="ru-RU" sz="2800" smtClean="0"/>
              <a:t>через</a:t>
            </a:r>
            <a:r>
              <a:rPr lang="ru-RU" sz="2800" i="1" smtClean="0"/>
              <a:t> </a:t>
            </a:r>
            <a:r>
              <a:rPr lang="ru-RU" sz="2800" smtClean="0"/>
              <a:t>разрез</a:t>
            </a:r>
            <a:r>
              <a:rPr lang="ru-RU" sz="2800" i="1" smtClean="0"/>
              <a:t> </a:t>
            </a:r>
            <a:r>
              <a:rPr lang="ru-RU" sz="2800" smtClean="0"/>
              <a:t>(</a:t>
            </a:r>
            <a:r>
              <a:rPr lang="en-US" sz="2800" i="1" smtClean="0"/>
              <a:t>S</a:t>
            </a:r>
            <a:r>
              <a:rPr lang="ru-RU" sz="2800" i="1" smtClean="0"/>
              <a:t>, Т</a:t>
            </a:r>
            <a:r>
              <a:rPr lang="ru-RU" sz="2800" smtClean="0"/>
              <a:t>)</a:t>
            </a:r>
            <a:r>
              <a:rPr lang="ru-RU" sz="2800" i="1" smtClean="0"/>
              <a:t> </a:t>
            </a:r>
            <a:r>
              <a:rPr lang="ru-RU" sz="2800" smtClean="0"/>
              <a:t>определяется как сумма </a:t>
            </a:r>
            <a:r>
              <a:rPr lang="en-US" sz="2800" i="1" smtClean="0"/>
              <a:t>f</a:t>
            </a:r>
            <a:r>
              <a:rPr lang="ru-RU" sz="2800" smtClean="0"/>
              <a:t>(</a:t>
            </a:r>
            <a:r>
              <a:rPr lang="en-US" sz="2800" i="1" smtClean="0"/>
              <a:t>S</a:t>
            </a:r>
            <a:r>
              <a:rPr lang="ru-RU" sz="2800" i="1" smtClean="0"/>
              <a:t>, </a:t>
            </a:r>
            <a:r>
              <a:rPr lang="en-US" sz="2800" i="1" smtClean="0"/>
              <a:t>T</a:t>
            </a:r>
            <a:r>
              <a:rPr lang="ru-RU" sz="2800" smtClean="0"/>
              <a:t>)</a:t>
            </a:r>
            <a:r>
              <a:rPr lang="ru-RU" sz="2800" i="1" smtClean="0"/>
              <a:t> </a:t>
            </a:r>
            <a:r>
              <a:rPr lang="ru-RU" sz="2800" smtClean="0"/>
              <a:t>по пересекающим разрез ребрам. </a:t>
            </a:r>
          </a:p>
          <a:p>
            <a:pPr>
              <a:buFont typeface="Arial" charset="0"/>
              <a:buNone/>
            </a:pPr>
            <a:r>
              <a:rPr lang="ru-RU" sz="2800" smtClean="0"/>
              <a:t>	</a:t>
            </a:r>
            <a:r>
              <a:rPr lang="ru-RU" sz="2800" smtClean="0">
                <a:solidFill>
                  <a:schemeClr val="hlink"/>
                </a:solidFill>
              </a:rPr>
              <a:t>Минимальным</a:t>
            </a:r>
            <a:r>
              <a:rPr lang="ru-RU" sz="2800" smtClean="0"/>
              <a:t> </a:t>
            </a:r>
            <a:r>
              <a:rPr lang="ru-RU" sz="2800" smtClean="0">
                <a:solidFill>
                  <a:schemeClr val="hlink"/>
                </a:solidFill>
              </a:rPr>
              <a:t>разрезом</a:t>
            </a:r>
            <a:r>
              <a:rPr lang="ru-RU" sz="2800" smtClean="0"/>
              <a:t> называют разрез наименьшей пропускной способности среди всех разрезов данной сети.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0530">
                                            <p:txEl>
                                              <p:pRg st="0" end="0"/>
                                            </p:txEl>
                                          </p:spTgt>
                                        </p:tgtEl>
                                        <p:attrNameLst>
                                          <p:attrName>style.visibility</p:attrName>
                                        </p:attrNameLst>
                                      </p:cBhvr>
                                      <p:to>
                                        <p:strVal val="visible"/>
                                      </p:to>
                                    </p:set>
                                    <p:anim calcmode="lin" valueType="num">
                                      <p:cBhvr additive="base">
                                        <p:cTn id="7" dur="500" fill="hold"/>
                                        <p:tgtEl>
                                          <p:spTgt spid="1505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05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0530">
                                            <p:txEl>
                                              <p:pRg st="1" end="1"/>
                                            </p:txEl>
                                          </p:spTgt>
                                        </p:tgtEl>
                                        <p:attrNameLst>
                                          <p:attrName>style.visibility</p:attrName>
                                        </p:attrNameLst>
                                      </p:cBhvr>
                                      <p:to>
                                        <p:strVal val="visible"/>
                                      </p:to>
                                    </p:set>
                                    <p:anim calcmode="lin" valueType="num">
                                      <p:cBhvr additive="base">
                                        <p:cTn id="13" dur="500" fill="hold"/>
                                        <p:tgtEl>
                                          <p:spTgt spid="15053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053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0530">
                                            <p:txEl>
                                              <p:pRg st="2" end="2"/>
                                            </p:txEl>
                                          </p:spTgt>
                                        </p:tgtEl>
                                        <p:attrNameLst>
                                          <p:attrName>style.visibility</p:attrName>
                                        </p:attrNameLst>
                                      </p:cBhvr>
                                      <p:to>
                                        <p:strVal val="visible"/>
                                      </p:to>
                                    </p:set>
                                    <p:anim calcmode="lin" valueType="num">
                                      <p:cBhvr additive="base">
                                        <p:cTn id="19" dur="500" fill="hold"/>
                                        <p:tgtEl>
                                          <p:spTgt spid="15053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05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0530">
                                            <p:txEl>
                                              <p:pRg st="3" end="3"/>
                                            </p:txEl>
                                          </p:spTgt>
                                        </p:tgtEl>
                                        <p:attrNameLst>
                                          <p:attrName>style.visibility</p:attrName>
                                        </p:attrNameLst>
                                      </p:cBhvr>
                                      <p:to>
                                        <p:strVal val="visible"/>
                                      </p:to>
                                    </p:set>
                                    <p:anim calcmode="lin" valueType="num">
                                      <p:cBhvr additive="base">
                                        <p:cTn id="25" dur="500" fill="hold"/>
                                        <p:tgtEl>
                                          <p:spTgt spid="15053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053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67" name="Rectangle 2"/>
          <p:cNvSpPr>
            <a:spLocks noGrp="1"/>
          </p:cNvSpPr>
          <p:nvPr>
            <p:ph type="title"/>
          </p:nvPr>
        </p:nvSpPr>
        <p:spPr>
          <a:xfrm>
            <a:off x="457200" y="274638"/>
            <a:ext cx="8229600" cy="561975"/>
          </a:xfrm>
        </p:spPr>
        <p:txBody>
          <a:bodyPr/>
          <a:lstStyle/>
          <a:p>
            <a:pPr algn="l"/>
            <a:r>
              <a:rPr lang="ru-RU" sz="2800" b="1" smtClean="0"/>
              <a:t>Пример</a:t>
            </a:r>
          </a:p>
        </p:txBody>
      </p:sp>
      <p:sp>
        <p:nvSpPr>
          <p:cNvPr id="57368" name="Rectangle 3"/>
          <p:cNvSpPr>
            <a:spLocks noGrp="1"/>
          </p:cNvSpPr>
          <p:nvPr>
            <p:ph type="body" idx="1"/>
          </p:nvPr>
        </p:nvSpPr>
        <p:spPr>
          <a:xfrm>
            <a:off x="539750" y="3573463"/>
            <a:ext cx="8229600" cy="2870200"/>
          </a:xfrm>
        </p:spPr>
        <p:txBody>
          <a:bodyPr/>
          <a:lstStyle/>
          <a:p>
            <a:pPr>
              <a:lnSpc>
                <a:spcPct val="90000"/>
              </a:lnSpc>
              <a:buFont typeface="Arial" charset="0"/>
              <a:buNone/>
            </a:pPr>
            <a:r>
              <a:rPr lang="ru-RU" sz="2400" smtClean="0"/>
              <a:t>На рис.  изображён разрез ({</a:t>
            </a:r>
            <a:r>
              <a:rPr lang="en-US" sz="2400" smtClean="0"/>
              <a:t>s</a:t>
            </a:r>
            <a:r>
              <a:rPr lang="ru-RU" sz="2400" smtClean="0"/>
              <a:t>, </a:t>
            </a:r>
            <a:r>
              <a:rPr lang="en-US" sz="2400" i="1" smtClean="0"/>
              <a:t>v</a:t>
            </a:r>
            <a:r>
              <a:rPr lang="ru-RU" sz="2400" baseline="-25000" smtClean="0"/>
              <a:t>1</a:t>
            </a:r>
            <a:r>
              <a:rPr lang="ru-RU" sz="2400" i="1" smtClean="0"/>
              <a:t>, </a:t>
            </a:r>
            <a:r>
              <a:rPr lang="en-US" sz="2400" i="1" smtClean="0"/>
              <a:t>v</a:t>
            </a:r>
            <a:r>
              <a:rPr lang="ru-RU" sz="2400" baseline="-25000" smtClean="0"/>
              <a:t>2</a:t>
            </a:r>
            <a:r>
              <a:rPr lang="ru-RU" sz="2400" smtClean="0"/>
              <a:t>}, {</a:t>
            </a:r>
            <a:r>
              <a:rPr lang="en-US" sz="2400" i="1" smtClean="0"/>
              <a:t>v</a:t>
            </a:r>
            <a:r>
              <a:rPr lang="ru-RU" sz="2400" baseline="-25000" smtClean="0"/>
              <a:t>3</a:t>
            </a:r>
            <a:r>
              <a:rPr lang="ru-RU" sz="2400" i="1" smtClean="0"/>
              <a:t>, </a:t>
            </a:r>
            <a:r>
              <a:rPr lang="en-US" sz="2400" i="1" smtClean="0"/>
              <a:t>v</a:t>
            </a:r>
            <a:r>
              <a:rPr lang="ru-RU" sz="2400" baseline="-25000" smtClean="0"/>
              <a:t>4</a:t>
            </a:r>
            <a:r>
              <a:rPr lang="ru-RU" sz="2400" i="1" smtClean="0"/>
              <a:t>, </a:t>
            </a:r>
            <a:r>
              <a:rPr lang="en-US" sz="2400" i="1" smtClean="0"/>
              <a:t>t</a:t>
            </a:r>
            <a:r>
              <a:rPr lang="ru-RU" sz="2400" smtClean="0"/>
              <a:t>}). </a:t>
            </a:r>
          </a:p>
          <a:p>
            <a:pPr>
              <a:lnSpc>
                <a:spcPct val="90000"/>
              </a:lnSpc>
              <a:buFont typeface="Arial" charset="0"/>
              <a:buNone/>
            </a:pPr>
            <a:r>
              <a:rPr lang="ru-RU" sz="2400" smtClean="0"/>
              <a:t>Поток через него равен </a:t>
            </a:r>
          </a:p>
          <a:p>
            <a:pPr>
              <a:lnSpc>
                <a:spcPct val="90000"/>
              </a:lnSpc>
              <a:buFont typeface="Arial" charset="0"/>
              <a:buNone/>
            </a:pPr>
            <a:r>
              <a:rPr lang="ru-RU" sz="2400" i="1" smtClean="0"/>
              <a:t>		</a:t>
            </a:r>
            <a:r>
              <a:rPr lang="en-US" sz="2400" i="1" smtClean="0"/>
              <a:t>f</a:t>
            </a:r>
            <a:r>
              <a:rPr lang="ru-RU" sz="2400" smtClean="0"/>
              <a:t>(</a:t>
            </a:r>
            <a:r>
              <a:rPr lang="en-US" sz="2400" i="1" smtClean="0"/>
              <a:t>v</a:t>
            </a:r>
            <a:r>
              <a:rPr lang="ru-RU" sz="2400" baseline="-25000" smtClean="0"/>
              <a:t>1</a:t>
            </a:r>
            <a:r>
              <a:rPr lang="ru-RU" sz="2400" i="1" smtClean="0"/>
              <a:t>, </a:t>
            </a:r>
            <a:r>
              <a:rPr lang="en-US" sz="2400" i="1" smtClean="0"/>
              <a:t>v</a:t>
            </a:r>
            <a:r>
              <a:rPr lang="ru-RU" sz="2400" baseline="-25000" smtClean="0"/>
              <a:t>3</a:t>
            </a:r>
            <a:r>
              <a:rPr lang="ru-RU" sz="2400" smtClean="0"/>
              <a:t>)</a:t>
            </a:r>
            <a:r>
              <a:rPr lang="ru-RU" sz="2400" i="1" smtClean="0"/>
              <a:t> </a:t>
            </a:r>
            <a:r>
              <a:rPr lang="ru-RU" sz="2400" smtClean="0"/>
              <a:t>+ </a:t>
            </a:r>
            <a:r>
              <a:rPr lang="en-US" sz="2400" i="1" smtClean="0"/>
              <a:t>f</a:t>
            </a:r>
            <a:r>
              <a:rPr lang="ru-RU" sz="2400" smtClean="0"/>
              <a:t>(</a:t>
            </a:r>
            <a:r>
              <a:rPr lang="en-US" sz="2400" i="1" smtClean="0"/>
              <a:t>v</a:t>
            </a:r>
            <a:r>
              <a:rPr lang="ru-RU" sz="2400" baseline="-25000" smtClean="0"/>
              <a:t>2</a:t>
            </a:r>
            <a:r>
              <a:rPr lang="ru-RU" sz="2400" i="1" smtClean="0"/>
              <a:t>, </a:t>
            </a:r>
            <a:r>
              <a:rPr lang="en-US" sz="2400" i="1" smtClean="0"/>
              <a:t>v</a:t>
            </a:r>
            <a:r>
              <a:rPr lang="ru-RU" sz="2400" baseline="-25000" smtClean="0"/>
              <a:t>3</a:t>
            </a:r>
            <a:r>
              <a:rPr lang="ru-RU" sz="2400" smtClean="0"/>
              <a:t>) + </a:t>
            </a:r>
            <a:r>
              <a:rPr lang="en-US" sz="2400" i="1" smtClean="0"/>
              <a:t>f</a:t>
            </a:r>
            <a:r>
              <a:rPr lang="ru-RU" sz="2400" smtClean="0"/>
              <a:t>(</a:t>
            </a:r>
            <a:r>
              <a:rPr lang="en-US" sz="2400" i="1" smtClean="0"/>
              <a:t>v</a:t>
            </a:r>
            <a:r>
              <a:rPr lang="ru-RU" sz="2400" baseline="-25000" smtClean="0"/>
              <a:t>2</a:t>
            </a:r>
            <a:r>
              <a:rPr lang="ru-RU" sz="2400" i="1" smtClean="0"/>
              <a:t>, </a:t>
            </a:r>
            <a:r>
              <a:rPr lang="en-US" sz="2400" i="1" smtClean="0"/>
              <a:t>v</a:t>
            </a:r>
            <a:r>
              <a:rPr lang="ru-RU" sz="2400" baseline="-25000" smtClean="0"/>
              <a:t>4</a:t>
            </a:r>
            <a:r>
              <a:rPr lang="ru-RU" sz="2400" smtClean="0"/>
              <a:t>) = 12 + (-4) + 11 = 19, </a:t>
            </a:r>
          </a:p>
          <a:p>
            <a:pPr>
              <a:lnSpc>
                <a:spcPct val="90000"/>
              </a:lnSpc>
              <a:buFont typeface="Arial" charset="0"/>
              <a:buNone/>
            </a:pPr>
            <a:r>
              <a:rPr lang="ru-RU" sz="2400" smtClean="0"/>
              <a:t>Пропускная способность разреза равна</a:t>
            </a:r>
          </a:p>
          <a:p>
            <a:pPr>
              <a:lnSpc>
                <a:spcPct val="90000"/>
              </a:lnSpc>
              <a:buFont typeface="Arial" charset="0"/>
              <a:buNone/>
            </a:pPr>
            <a:r>
              <a:rPr lang="ru-RU" sz="2400" smtClean="0"/>
              <a:t>		 </a:t>
            </a:r>
            <a:r>
              <a:rPr lang="ru-RU" sz="2400" i="1" smtClean="0"/>
              <a:t>с</a:t>
            </a:r>
            <a:r>
              <a:rPr lang="ru-RU" sz="2400" smtClean="0"/>
              <a:t>(</a:t>
            </a:r>
            <a:r>
              <a:rPr lang="en-US" sz="2400" i="1" smtClean="0"/>
              <a:t>v</a:t>
            </a:r>
            <a:r>
              <a:rPr lang="ru-RU" sz="2400" baseline="-25000" smtClean="0"/>
              <a:t>1</a:t>
            </a:r>
            <a:r>
              <a:rPr lang="ru-RU" sz="2400" i="1" smtClean="0"/>
              <a:t>, </a:t>
            </a:r>
            <a:r>
              <a:rPr lang="en-US" sz="2400" i="1" smtClean="0"/>
              <a:t>v</a:t>
            </a:r>
            <a:r>
              <a:rPr lang="ru-RU" sz="2400" baseline="-25000" smtClean="0"/>
              <a:t>3</a:t>
            </a:r>
            <a:r>
              <a:rPr lang="ru-RU" sz="2400" smtClean="0"/>
              <a:t>)</a:t>
            </a:r>
            <a:r>
              <a:rPr lang="ru-RU" sz="2400" i="1" smtClean="0"/>
              <a:t> </a:t>
            </a:r>
            <a:r>
              <a:rPr lang="ru-RU" sz="2400" smtClean="0"/>
              <a:t>+ </a:t>
            </a:r>
            <a:r>
              <a:rPr lang="ru-RU" sz="2400" i="1" smtClean="0"/>
              <a:t>с</a:t>
            </a:r>
            <a:r>
              <a:rPr lang="ru-RU" sz="2400" smtClean="0"/>
              <a:t>(</a:t>
            </a:r>
            <a:r>
              <a:rPr lang="en-US" sz="2400" i="1" smtClean="0"/>
              <a:t>v</a:t>
            </a:r>
            <a:r>
              <a:rPr lang="ru-RU" sz="2400" baseline="-25000" smtClean="0"/>
              <a:t>2</a:t>
            </a:r>
            <a:r>
              <a:rPr lang="ru-RU" sz="2400" i="1" smtClean="0"/>
              <a:t>, </a:t>
            </a:r>
            <a:r>
              <a:rPr lang="en-US" sz="2400" i="1" smtClean="0"/>
              <a:t>v</a:t>
            </a:r>
            <a:r>
              <a:rPr lang="ru-RU" sz="2400" baseline="-25000" smtClean="0"/>
              <a:t>4</a:t>
            </a:r>
            <a:r>
              <a:rPr lang="ru-RU" sz="2400" smtClean="0"/>
              <a:t>) = 12 + 14 = 26.</a:t>
            </a:r>
          </a:p>
          <a:p>
            <a:pPr>
              <a:lnSpc>
                <a:spcPct val="90000"/>
              </a:lnSpc>
              <a:buFont typeface="Arial" charset="0"/>
              <a:buNone/>
            </a:pPr>
            <a:r>
              <a:rPr lang="ru-RU" sz="2400" smtClean="0"/>
              <a:t>Поток через разрез, в отличие от пропускной способности разреза, может включать и отрицательные слагаемые.</a:t>
            </a:r>
          </a:p>
        </p:txBody>
      </p:sp>
      <p:grpSp>
        <p:nvGrpSpPr>
          <p:cNvPr id="57369" name="Группа 2"/>
          <p:cNvGrpSpPr>
            <a:grpSpLocks/>
          </p:cNvGrpSpPr>
          <p:nvPr/>
        </p:nvGrpSpPr>
        <p:grpSpPr bwMode="auto">
          <a:xfrm>
            <a:off x="1619250" y="428625"/>
            <a:ext cx="4929188" cy="1941513"/>
            <a:chOff x="1857356" y="3214686"/>
            <a:chExt cx="4929222" cy="1941518"/>
          </a:xfrm>
        </p:grpSpPr>
        <p:grpSp>
          <p:nvGrpSpPr>
            <p:cNvPr id="57381" name="Группа 139"/>
            <p:cNvGrpSpPr>
              <a:grpSpLocks/>
            </p:cNvGrpSpPr>
            <p:nvPr/>
          </p:nvGrpSpPr>
          <p:grpSpPr bwMode="auto">
            <a:xfrm>
              <a:off x="1857356" y="3214686"/>
              <a:ext cx="4929222" cy="1941518"/>
              <a:chOff x="142844" y="2643182"/>
              <a:chExt cx="4929222" cy="1941518"/>
            </a:xfrm>
          </p:grpSpPr>
          <p:sp>
            <p:nvSpPr>
              <p:cNvPr id="6" name="Овал 5"/>
              <p:cNvSpPr/>
              <p:nvPr/>
            </p:nvSpPr>
            <p:spPr>
              <a:xfrm>
                <a:off x="142844" y="3428997"/>
                <a:ext cx="500066" cy="50006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7" name="Овал 6"/>
              <p:cNvSpPr/>
              <p:nvPr/>
            </p:nvSpPr>
            <p:spPr>
              <a:xfrm>
                <a:off x="4572000" y="3428997"/>
                <a:ext cx="500066" cy="5000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8" name="Овал 16"/>
              <p:cNvSpPr/>
              <p:nvPr/>
            </p:nvSpPr>
            <p:spPr>
              <a:xfrm>
                <a:off x="3000364" y="2714620"/>
                <a:ext cx="500066" cy="5000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 name="Овал 17"/>
              <p:cNvSpPr/>
              <p:nvPr/>
            </p:nvSpPr>
            <p:spPr>
              <a:xfrm>
                <a:off x="1643042" y="2714620"/>
                <a:ext cx="500065" cy="50006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0" name="Прямая со стрелкой 9"/>
              <p:cNvCxnSpPr/>
              <p:nvPr/>
            </p:nvCxnSpPr>
            <p:spPr>
              <a:xfrm>
                <a:off x="2143108" y="2965446"/>
                <a:ext cx="857256"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6200000" flipH="1">
                <a:off x="1428730" y="3643310"/>
                <a:ext cx="85725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Овал 11"/>
              <p:cNvSpPr/>
              <p:nvPr/>
            </p:nvSpPr>
            <p:spPr>
              <a:xfrm>
                <a:off x="3000364" y="4037011"/>
                <a:ext cx="500066" cy="50006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 name="Овал 12"/>
              <p:cNvSpPr/>
              <p:nvPr/>
            </p:nvSpPr>
            <p:spPr>
              <a:xfrm>
                <a:off x="1643042" y="4037011"/>
                <a:ext cx="500065" cy="50006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4" name="Прямая со стрелкой 12"/>
              <p:cNvCxnSpPr/>
              <p:nvPr/>
            </p:nvCxnSpPr>
            <p:spPr>
              <a:xfrm>
                <a:off x="2143108" y="4214811"/>
                <a:ext cx="92869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3"/>
              <p:cNvCxnSpPr>
                <a:stCxn id="12" idx="0"/>
              </p:cNvCxnSpPr>
              <p:nvPr/>
            </p:nvCxnSpPr>
            <p:spPr>
              <a:xfrm rot="5400000" flipH="1" flipV="1">
                <a:off x="2840027" y="3625848"/>
                <a:ext cx="820739"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a:stCxn id="12" idx="6"/>
                <a:endCxn id="7" idx="3"/>
              </p:cNvCxnSpPr>
              <p:nvPr/>
            </p:nvCxnSpPr>
            <p:spPr>
              <a:xfrm flipV="1">
                <a:off x="3500430" y="3856035"/>
                <a:ext cx="1144595" cy="4302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a:endCxn id="7" idx="1"/>
              </p:cNvCxnSpPr>
              <p:nvPr/>
            </p:nvCxnSpPr>
            <p:spPr>
              <a:xfrm>
                <a:off x="3500430" y="2965446"/>
                <a:ext cx="1144595" cy="5365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a:endCxn id="13" idx="7"/>
              </p:cNvCxnSpPr>
              <p:nvPr/>
            </p:nvCxnSpPr>
            <p:spPr>
              <a:xfrm rot="5400000">
                <a:off x="2087547" y="3124194"/>
                <a:ext cx="968377" cy="100330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57363" name="Object 19"/>
              <p:cNvGraphicFramePr>
                <a:graphicFrameLocks noChangeAspect="1"/>
              </p:cNvGraphicFramePr>
              <p:nvPr/>
            </p:nvGraphicFramePr>
            <p:xfrm>
              <a:off x="1714480" y="2643182"/>
              <a:ext cx="357190" cy="584493"/>
            </p:xfrm>
            <a:graphic>
              <a:graphicData uri="http://schemas.openxmlformats.org/presentationml/2006/ole">
                <p:oleObj spid="_x0000_s57363" name="Equation" r:id="rId4" imgW="139680" imgH="228600" progId="">
                  <p:embed/>
                </p:oleObj>
              </a:graphicData>
            </a:graphic>
          </p:graphicFrame>
          <p:graphicFrame>
            <p:nvGraphicFramePr>
              <p:cNvPr id="57364" name="Object 20"/>
              <p:cNvGraphicFramePr>
                <a:graphicFrameLocks noChangeAspect="1"/>
              </p:cNvGraphicFramePr>
              <p:nvPr/>
            </p:nvGraphicFramePr>
            <p:xfrm>
              <a:off x="3055938" y="4000500"/>
              <a:ext cx="388937" cy="584200"/>
            </p:xfrm>
            <a:graphic>
              <a:graphicData uri="http://schemas.openxmlformats.org/presentationml/2006/ole">
                <p:oleObj spid="_x0000_s57364" name="Equation" r:id="rId5" imgW="152280" imgH="228600" progId="">
                  <p:embed/>
                </p:oleObj>
              </a:graphicData>
            </a:graphic>
          </p:graphicFrame>
          <p:graphicFrame>
            <p:nvGraphicFramePr>
              <p:cNvPr id="57365" name="Object 21"/>
              <p:cNvGraphicFramePr>
                <a:graphicFrameLocks noChangeAspect="1"/>
              </p:cNvGraphicFramePr>
              <p:nvPr/>
            </p:nvGraphicFramePr>
            <p:xfrm>
              <a:off x="1698625" y="4000500"/>
              <a:ext cx="390525" cy="584200"/>
            </p:xfrm>
            <a:graphic>
              <a:graphicData uri="http://schemas.openxmlformats.org/presentationml/2006/ole">
                <p:oleObj spid="_x0000_s57365" name="Equation" r:id="rId6" imgW="152280" imgH="228600" progId="">
                  <p:embed/>
                </p:oleObj>
              </a:graphicData>
            </a:graphic>
          </p:graphicFrame>
          <p:graphicFrame>
            <p:nvGraphicFramePr>
              <p:cNvPr id="57366" name="Object 22"/>
              <p:cNvGraphicFramePr>
                <a:graphicFrameLocks noChangeAspect="1"/>
              </p:cNvGraphicFramePr>
              <p:nvPr/>
            </p:nvGraphicFramePr>
            <p:xfrm>
              <a:off x="3055925" y="2644787"/>
              <a:ext cx="388938" cy="582612"/>
            </p:xfrm>
            <a:graphic>
              <a:graphicData uri="http://schemas.openxmlformats.org/presentationml/2006/ole">
                <p:oleObj spid="_x0000_s57366" name="Equation" r:id="rId7" imgW="152280" imgH="228600" progId="">
                  <p:embed/>
                </p:oleObj>
              </a:graphicData>
            </a:graphic>
          </p:graphicFrame>
          <p:cxnSp>
            <p:nvCxnSpPr>
              <p:cNvPr id="23" name="Прямая со стрелкой 22"/>
              <p:cNvCxnSpPr>
                <a:stCxn id="6" idx="5"/>
                <a:endCxn id="13" idx="2"/>
              </p:cNvCxnSpPr>
              <p:nvPr/>
            </p:nvCxnSpPr>
            <p:spPr>
              <a:xfrm rot="16200000" flipH="1">
                <a:off x="891356" y="3534564"/>
                <a:ext cx="430214" cy="107315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5400000" flipH="1" flipV="1">
                <a:off x="1571607" y="3643310"/>
                <a:ext cx="857252" cy="31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7398" name="TextBox 24"/>
              <p:cNvSpPr txBox="1">
                <a:spLocks noChangeArrowheads="1"/>
              </p:cNvSpPr>
              <p:nvPr/>
            </p:nvSpPr>
            <p:spPr bwMode="auto">
              <a:xfrm rot="-1663100">
                <a:off x="685773" y="2936870"/>
                <a:ext cx="736605" cy="366714"/>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57399" name="TextBox 25"/>
              <p:cNvSpPr txBox="1">
                <a:spLocks noChangeArrowheads="1"/>
              </p:cNvSpPr>
              <p:nvPr/>
            </p:nvSpPr>
            <p:spPr bwMode="auto">
              <a:xfrm>
                <a:off x="2214546" y="2643182"/>
                <a:ext cx="736605" cy="366714"/>
              </a:xfrm>
              <a:prstGeom prst="rect">
                <a:avLst/>
              </a:prstGeom>
              <a:noFill/>
              <a:ln w="9525">
                <a:noFill/>
                <a:miter lim="800000"/>
                <a:headEnd/>
                <a:tailEnd/>
              </a:ln>
            </p:spPr>
            <p:txBody>
              <a:bodyPr wrap="none">
                <a:spAutoFit/>
              </a:bodyPr>
              <a:lstStyle/>
              <a:p>
                <a:r>
                  <a:rPr lang="en-US" sz="1800" baseline="0"/>
                  <a:t>12/12</a:t>
                </a:r>
                <a:endParaRPr lang="ru-RU" sz="1800" baseline="0"/>
              </a:p>
            </p:txBody>
          </p:sp>
          <p:sp>
            <p:nvSpPr>
              <p:cNvPr id="57400" name="TextBox 26"/>
              <p:cNvSpPr txBox="1">
                <a:spLocks noChangeArrowheads="1"/>
              </p:cNvSpPr>
              <p:nvPr/>
            </p:nvSpPr>
            <p:spPr bwMode="auto">
              <a:xfrm rot="1532242">
                <a:off x="3919533" y="2974970"/>
                <a:ext cx="736605" cy="366714"/>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57401" name="TextBox 27"/>
              <p:cNvSpPr txBox="1">
                <a:spLocks noChangeArrowheads="1"/>
              </p:cNvSpPr>
              <p:nvPr/>
            </p:nvSpPr>
            <p:spPr bwMode="auto">
              <a:xfrm rot="1268659">
                <a:off x="682598" y="4000498"/>
                <a:ext cx="620717" cy="366714"/>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57402" name="TextBox 28"/>
              <p:cNvSpPr txBox="1">
                <a:spLocks noChangeArrowheads="1"/>
              </p:cNvSpPr>
              <p:nvPr/>
            </p:nvSpPr>
            <p:spPr bwMode="auto">
              <a:xfrm>
                <a:off x="2214546" y="4214811"/>
                <a:ext cx="736605" cy="366714"/>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57403" name="TextBox 29"/>
              <p:cNvSpPr txBox="1">
                <a:spLocks noChangeArrowheads="1"/>
              </p:cNvSpPr>
              <p:nvPr/>
            </p:nvSpPr>
            <p:spPr bwMode="auto">
              <a:xfrm rot="-1120439">
                <a:off x="4000496" y="4000498"/>
                <a:ext cx="504829" cy="366714"/>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57404" name="TextBox 30"/>
              <p:cNvSpPr txBox="1">
                <a:spLocks noChangeArrowheads="1"/>
              </p:cNvSpPr>
              <p:nvPr/>
            </p:nvSpPr>
            <p:spPr bwMode="auto">
              <a:xfrm rot="-5400000">
                <a:off x="3112285" y="3429789"/>
                <a:ext cx="504826" cy="366715"/>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57405" name="TextBox 31"/>
              <p:cNvSpPr txBox="1">
                <a:spLocks noChangeArrowheads="1"/>
              </p:cNvSpPr>
              <p:nvPr/>
            </p:nvSpPr>
            <p:spPr bwMode="auto">
              <a:xfrm rot="-5400000">
                <a:off x="1429523" y="3501227"/>
                <a:ext cx="415926" cy="366715"/>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57406" name="TextBox 32"/>
              <p:cNvSpPr txBox="1">
                <a:spLocks noChangeArrowheads="1"/>
              </p:cNvSpPr>
              <p:nvPr/>
            </p:nvSpPr>
            <p:spPr bwMode="auto">
              <a:xfrm rot="-5400000">
                <a:off x="1897839" y="3501227"/>
                <a:ext cx="504826" cy="366715"/>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57407" name="TextBox 33"/>
              <p:cNvSpPr txBox="1">
                <a:spLocks noChangeArrowheads="1"/>
              </p:cNvSpPr>
              <p:nvPr/>
            </p:nvSpPr>
            <p:spPr bwMode="auto">
              <a:xfrm rot="-3855072">
                <a:off x="2524905" y="3483765"/>
                <a:ext cx="504827" cy="366715"/>
              </a:xfrm>
              <a:prstGeom prst="rect">
                <a:avLst/>
              </a:prstGeom>
              <a:noFill/>
              <a:ln w="9525">
                <a:noFill/>
                <a:miter lim="800000"/>
                <a:headEnd/>
                <a:tailEnd/>
              </a:ln>
            </p:spPr>
            <p:txBody>
              <a:bodyPr wrap="none">
                <a:spAutoFit/>
              </a:bodyPr>
              <a:lstStyle/>
              <a:p>
                <a:r>
                  <a:rPr lang="en-US" sz="1800" baseline="0"/>
                  <a:t>4/9</a:t>
                </a:r>
                <a:endParaRPr lang="ru-RU" sz="1800" baseline="0"/>
              </a:p>
            </p:txBody>
          </p:sp>
        </p:grpSp>
        <p:cxnSp>
          <p:nvCxnSpPr>
            <p:cNvPr id="5" name="Прямая со стрелкой 4"/>
            <p:cNvCxnSpPr/>
            <p:nvPr/>
          </p:nvCxnSpPr>
          <p:spPr>
            <a:xfrm flipV="1">
              <a:off x="2285984" y="3536950"/>
              <a:ext cx="1071570" cy="5334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cxnSp>
        <p:nvCxnSpPr>
          <p:cNvPr id="43" name="Прямая соединительная линия 42"/>
          <p:cNvCxnSpPr/>
          <p:nvPr/>
        </p:nvCxnSpPr>
        <p:spPr>
          <a:xfrm rot="5400000">
            <a:off x="3904457" y="142081"/>
            <a:ext cx="285750" cy="1587"/>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Прямая соединительная линия 48"/>
          <p:cNvCxnSpPr/>
          <p:nvPr/>
        </p:nvCxnSpPr>
        <p:spPr>
          <a:xfrm rot="5400000">
            <a:off x="3906044" y="570706"/>
            <a:ext cx="28575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52" name="Прямая соединительная линия 51"/>
          <p:cNvCxnSpPr/>
          <p:nvPr/>
        </p:nvCxnSpPr>
        <p:spPr>
          <a:xfrm rot="5400000">
            <a:off x="3906044" y="856456"/>
            <a:ext cx="28575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53" name="Прямая соединительная линия 52"/>
          <p:cNvCxnSpPr/>
          <p:nvPr/>
        </p:nvCxnSpPr>
        <p:spPr>
          <a:xfrm rot="5400000">
            <a:off x="3906044" y="1283494"/>
            <a:ext cx="28575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54" name="Прямая соединительная линия 53"/>
          <p:cNvCxnSpPr/>
          <p:nvPr/>
        </p:nvCxnSpPr>
        <p:spPr>
          <a:xfrm rot="5400000">
            <a:off x="3906044" y="1642269"/>
            <a:ext cx="285750"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55" name="Прямая соединительная линия 54"/>
          <p:cNvCxnSpPr/>
          <p:nvPr/>
        </p:nvCxnSpPr>
        <p:spPr>
          <a:xfrm rot="5400000">
            <a:off x="3905250" y="2070100"/>
            <a:ext cx="287338"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56" name="Прямая соединительная линия 55"/>
          <p:cNvCxnSpPr/>
          <p:nvPr/>
        </p:nvCxnSpPr>
        <p:spPr>
          <a:xfrm rot="5400000">
            <a:off x="3906044" y="2428081"/>
            <a:ext cx="285750" cy="1588"/>
          </a:xfrm>
          <a:prstGeom prst="line">
            <a:avLst/>
          </a:prstGeom>
        </p:spPr>
        <p:style>
          <a:lnRef idx="2">
            <a:schemeClr val="accent2"/>
          </a:lnRef>
          <a:fillRef idx="0">
            <a:schemeClr val="accent2"/>
          </a:fillRef>
          <a:effectRef idx="1">
            <a:schemeClr val="accent2"/>
          </a:effectRef>
          <a:fontRef idx="minor">
            <a:schemeClr val="tx1"/>
          </a:fontRef>
        </p:style>
      </p:cxnSp>
      <p:sp>
        <p:nvSpPr>
          <p:cNvPr id="57378" name="TextBox 57"/>
          <p:cNvSpPr txBox="1">
            <a:spLocks noChangeArrowheads="1"/>
          </p:cNvSpPr>
          <p:nvPr/>
        </p:nvSpPr>
        <p:spPr bwMode="auto">
          <a:xfrm>
            <a:off x="3476625" y="2571750"/>
            <a:ext cx="371475" cy="579438"/>
          </a:xfrm>
          <a:prstGeom prst="rect">
            <a:avLst/>
          </a:prstGeom>
          <a:noFill/>
          <a:ln w="9525">
            <a:noFill/>
            <a:miter lim="800000"/>
            <a:headEnd/>
            <a:tailEnd/>
          </a:ln>
        </p:spPr>
        <p:txBody>
          <a:bodyPr wrap="none">
            <a:spAutoFit/>
          </a:bodyPr>
          <a:lstStyle/>
          <a:p>
            <a:r>
              <a:rPr lang="en-US" sz="3200" baseline="0"/>
              <a:t>S</a:t>
            </a:r>
            <a:endParaRPr lang="ru-RU" sz="3200" baseline="0"/>
          </a:p>
        </p:txBody>
      </p:sp>
      <p:sp>
        <p:nvSpPr>
          <p:cNvPr id="57379" name="TextBox 58"/>
          <p:cNvSpPr txBox="1">
            <a:spLocks noChangeArrowheads="1"/>
          </p:cNvSpPr>
          <p:nvPr/>
        </p:nvSpPr>
        <p:spPr bwMode="auto">
          <a:xfrm>
            <a:off x="4262438" y="2571750"/>
            <a:ext cx="382587" cy="579438"/>
          </a:xfrm>
          <a:prstGeom prst="rect">
            <a:avLst/>
          </a:prstGeom>
          <a:noFill/>
          <a:ln w="9525">
            <a:noFill/>
            <a:miter lim="800000"/>
            <a:headEnd/>
            <a:tailEnd/>
          </a:ln>
        </p:spPr>
        <p:txBody>
          <a:bodyPr wrap="none">
            <a:spAutoFit/>
          </a:bodyPr>
          <a:lstStyle/>
          <a:p>
            <a:r>
              <a:rPr lang="en-US" sz="3200" baseline="0"/>
              <a:t>T</a:t>
            </a:r>
            <a:endParaRPr lang="ru-RU" sz="3200" baseline="0"/>
          </a:p>
        </p:txBody>
      </p:sp>
      <p:cxnSp>
        <p:nvCxnSpPr>
          <p:cNvPr id="64" name="Прямая со стрелкой 63"/>
          <p:cNvCxnSpPr>
            <a:stCxn id="57379" idx="3"/>
          </p:cNvCxnSpPr>
          <p:nvPr/>
        </p:nvCxnSpPr>
        <p:spPr>
          <a:xfrm flipV="1">
            <a:off x="4645025" y="2855913"/>
            <a:ext cx="685800" cy="63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Прямая со стрелкой 65"/>
          <p:cNvCxnSpPr>
            <a:stCxn id="57378" idx="1"/>
          </p:cNvCxnSpPr>
          <p:nvPr/>
        </p:nvCxnSpPr>
        <p:spPr>
          <a:xfrm rot="10800000">
            <a:off x="2833688" y="2855913"/>
            <a:ext cx="642937" cy="63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7369"/>
                                        </p:tgtEl>
                                        <p:attrNameLst>
                                          <p:attrName>style.visibility</p:attrName>
                                        </p:attrNameLst>
                                      </p:cBhvr>
                                      <p:to>
                                        <p:strVal val="visible"/>
                                      </p:to>
                                    </p:set>
                                    <p:anim calcmode="lin" valueType="num">
                                      <p:cBhvr additive="base">
                                        <p:cTn id="7" dur="500" fill="hold"/>
                                        <p:tgtEl>
                                          <p:spTgt spid="57369"/>
                                        </p:tgtEl>
                                        <p:attrNameLst>
                                          <p:attrName>ppt_x</p:attrName>
                                        </p:attrNameLst>
                                      </p:cBhvr>
                                      <p:tavLst>
                                        <p:tav tm="0">
                                          <p:val>
                                            <p:strVal val="#ppt_x"/>
                                          </p:val>
                                        </p:tav>
                                        <p:tav tm="100000">
                                          <p:val>
                                            <p:strVal val="#ppt_x"/>
                                          </p:val>
                                        </p:tav>
                                      </p:tavLst>
                                    </p:anim>
                                    <p:anim calcmode="lin" valueType="num">
                                      <p:cBhvr additive="base">
                                        <p:cTn id="8" dur="500" fill="hold"/>
                                        <p:tgtEl>
                                          <p:spTgt spid="573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fill="hold"/>
                                        <p:tgtEl>
                                          <p:spTgt spid="43"/>
                                        </p:tgtEl>
                                        <p:attrNameLst>
                                          <p:attrName>ppt_x</p:attrName>
                                        </p:attrNameLst>
                                      </p:cBhvr>
                                      <p:tavLst>
                                        <p:tav tm="0">
                                          <p:val>
                                            <p:strVal val="#ppt_x"/>
                                          </p:val>
                                        </p:tav>
                                        <p:tav tm="100000">
                                          <p:val>
                                            <p:strVal val="#ppt_x"/>
                                          </p:val>
                                        </p:tav>
                                      </p:tavLst>
                                    </p:anim>
                                    <p:anim calcmode="lin" valueType="num">
                                      <p:cBhvr additive="base">
                                        <p:cTn id="14" dur="500" fill="hold"/>
                                        <p:tgtEl>
                                          <p:spTgt spid="4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ppt_x"/>
                                          </p:val>
                                        </p:tav>
                                        <p:tav tm="100000">
                                          <p:val>
                                            <p:strVal val="#ppt_x"/>
                                          </p:val>
                                        </p:tav>
                                      </p:tavLst>
                                    </p:anim>
                                    <p:anim calcmode="lin" valueType="num">
                                      <p:cBhvr additive="base">
                                        <p:cTn id="22" dur="500" fill="hold"/>
                                        <p:tgtEl>
                                          <p:spTgt spid="5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ppt_x"/>
                                          </p:val>
                                        </p:tav>
                                        <p:tav tm="100000">
                                          <p:val>
                                            <p:strVal val="#ppt_x"/>
                                          </p:val>
                                        </p:tav>
                                      </p:tavLst>
                                    </p:anim>
                                    <p:anim calcmode="lin" valueType="num">
                                      <p:cBhvr additive="base">
                                        <p:cTn id="3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ppt_x"/>
                                          </p:val>
                                        </p:tav>
                                        <p:tav tm="100000">
                                          <p:val>
                                            <p:strVal val="#ppt_x"/>
                                          </p:val>
                                        </p:tav>
                                      </p:tavLst>
                                    </p:anim>
                                    <p:anim calcmode="lin" valueType="num">
                                      <p:cBhvr additive="base">
                                        <p:cTn id="4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7378"/>
                                        </p:tgtEl>
                                        <p:attrNameLst>
                                          <p:attrName>style.visibility</p:attrName>
                                        </p:attrNameLst>
                                      </p:cBhvr>
                                      <p:to>
                                        <p:strVal val="visible"/>
                                      </p:to>
                                    </p:set>
                                    <p:anim calcmode="lin" valueType="num">
                                      <p:cBhvr additive="base">
                                        <p:cTn id="49" dur="500" fill="hold"/>
                                        <p:tgtEl>
                                          <p:spTgt spid="57378"/>
                                        </p:tgtEl>
                                        <p:attrNameLst>
                                          <p:attrName>ppt_x</p:attrName>
                                        </p:attrNameLst>
                                      </p:cBhvr>
                                      <p:tavLst>
                                        <p:tav tm="0">
                                          <p:val>
                                            <p:strVal val="#ppt_x"/>
                                          </p:val>
                                        </p:tav>
                                        <p:tav tm="100000">
                                          <p:val>
                                            <p:strVal val="#ppt_x"/>
                                          </p:val>
                                        </p:tav>
                                      </p:tavLst>
                                    </p:anim>
                                    <p:anim calcmode="lin" valueType="num">
                                      <p:cBhvr additive="base">
                                        <p:cTn id="50" dur="500" fill="hold"/>
                                        <p:tgtEl>
                                          <p:spTgt spid="5737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7379"/>
                                        </p:tgtEl>
                                        <p:attrNameLst>
                                          <p:attrName>style.visibility</p:attrName>
                                        </p:attrNameLst>
                                      </p:cBhvr>
                                      <p:to>
                                        <p:strVal val="visible"/>
                                      </p:to>
                                    </p:set>
                                    <p:anim calcmode="lin" valueType="num">
                                      <p:cBhvr additive="base">
                                        <p:cTn id="55" dur="500" fill="hold"/>
                                        <p:tgtEl>
                                          <p:spTgt spid="57379"/>
                                        </p:tgtEl>
                                        <p:attrNameLst>
                                          <p:attrName>ppt_x</p:attrName>
                                        </p:attrNameLst>
                                      </p:cBhvr>
                                      <p:tavLst>
                                        <p:tav tm="0">
                                          <p:val>
                                            <p:strVal val="#ppt_x"/>
                                          </p:val>
                                        </p:tav>
                                        <p:tav tm="100000">
                                          <p:val>
                                            <p:strVal val="#ppt_x"/>
                                          </p:val>
                                        </p:tav>
                                      </p:tavLst>
                                    </p:anim>
                                    <p:anim calcmode="lin" valueType="num">
                                      <p:cBhvr additive="base">
                                        <p:cTn id="56" dur="500" fill="hold"/>
                                        <p:tgtEl>
                                          <p:spTgt spid="5737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500" fill="hold"/>
                                        <p:tgtEl>
                                          <p:spTgt spid="64"/>
                                        </p:tgtEl>
                                        <p:attrNameLst>
                                          <p:attrName>ppt_x</p:attrName>
                                        </p:attrNameLst>
                                      </p:cBhvr>
                                      <p:tavLst>
                                        <p:tav tm="0">
                                          <p:val>
                                            <p:strVal val="#ppt_x"/>
                                          </p:val>
                                        </p:tav>
                                        <p:tav tm="100000">
                                          <p:val>
                                            <p:strVal val="#ppt_x"/>
                                          </p:val>
                                        </p:tav>
                                      </p:tavLst>
                                    </p:anim>
                                    <p:anim calcmode="lin" valueType="num">
                                      <p:cBhvr additive="base">
                                        <p:cTn id="60"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57368">
                                            <p:txEl>
                                              <p:pRg st="0" end="0"/>
                                            </p:txEl>
                                          </p:spTgt>
                                        </p:tgtEl>
                                        <p:attrNameLst>
                                          <p:attrName>style.visibility</p:attrName>
                                        </p:attrNameLst>
                                      </p:cBhvr>
                                      <p:to>
                                        <p:strVal val="visible"/>
                                      </p:to>
                                    </p:set>
                                    <p:anim calcmode="lin" valueType="num">
                                      <p:cBhvr additive="base">
                                        <p:cTn id="65" dur="500" fill="hold"/>
                                        <p:tgtEl>
                                          <p:spTgt spid="57368">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736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57368">
                                            <p:txEl>
                                              <p:pRg st="1" end="1"/>
                                            </p:txEl>
                                          </p:spTgt>
                                        </p:tgtEl>
                                        <p:attrNameLst>
                                          <p:attrName>style.visibility</p:attrName>
                                        </p:attrNameLst>
                                      </p:cBhvr>
                                      <p:to>
                                        <p:strVal val="visible"/>
                                      </p:to>
                                    </p:set>
                                    <p:anim calcmode="lin" valueType="num">
                                      <p:cBhvr additive="base">
                                        <p:cTn id="71" dur="500" fill="hold"/>
                                        <p:tgtEl>
                                          <p:spTgt spid="57368">
                                            <p:txEl>
                                              <p:pRg st="1" end="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7368">
                                            <p:txEl>
                                              <p:pRg st="1" end="1"/>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57368">
                                            <p:txEl>
                                              <p:pRg st="2" end="2"/>
                                            </p:txEl>
                                          </p:spTgt>
                                        </p:tgtEl>
                                        <p:attrNameLst>
                                          <p:attrName>style.visibility</p:attrName>
                                        </p:attrNameLst>
                                      </p:cBhvr>
                                      <p:to>
                                        <p:strVal val="visible"/>
                                      </p:to>
                                    </p:set>
                                    <p:anim calcmode="lin" valueType="num">
                                      <p:cBhvr additive="base">
                                        <p:cTn id="75" dur="500" fill="hold"/>
                                        <p:tgtEl>
                                          <p:spTgt spid="57368">
                                            <p:txEl>
                                              <p:pRg st="2" end="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736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57368">
                                            <p:txEl>
                                              <p:pRg st="3" end="3"/>
                                            </p:txEl>
                                          </p:spTgt>
                                        </p:tgtEl>
                                        <p:attrNameLst>
                                          <p:attrName>style.visibility</p:attrName>
                                        </p:attrNameLst>
                                      </p:cBhvr>
                                      <p:to>
                                        <p:strVal val="visible"/>
                                      </p:to>
                                    </p:set>
                                    <p:anim calcmode="lin" valueType="num">
                                      <p:cBhvr additive="base">
                                        <p:cTn id="81" dur="500" fill="hold"/>
                                        <p:tgtEl>
                                          <p:spTgt spid="57368">
                                            <p:txEl>
                                              <p:pRg st="3" end="3"/>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57368">
                                            <p:txEl>
                                              <p:pRg st="3" end="3"/>
                                            </p:txEl>
                                          </p:spTgt>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57368">
                                            <p:txEl>
                                              <p:pRg st="4" end="4"/>
                                            </p:txEl>
                                          </p:spTgt>
                                        </p:tgtEl>
                                        <p:attrNameLst>
                                          <p:attrName>style.visibility</p:attrName>
                                        </p:attrNameLst>
                                      </p:cBhvr>
                                      <p:to>
                                        <p:strVal val="visible"/>
                                      </p:to>
                                    </p:set>
                                    <p:anim calcmode="lin" valueType="num">
                                      <p:cBhvr additive="base">
                                        <p:cTn id="85" dur="500" fill="hold"/>
                                        <p:tgtEl>
                                          <p:spTgt spid="57368">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736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57368">
                                            <p:txEl>
                                              <p:pRg st="5" end="5"/>
                                            </p:txEl>
                                          </p:spTgt>
                                        </p:tgtEl>
                                        <p:attrNameLst>
                                          <p:attrName>style.visibility</p:attrName>
                                        </p:attrNameLst>
                                      </p:cBhvr>
                                      <p:to>
                                        <p:strVal val="visible"/>
                                      </p:to>
                                    </p:set>
                                    <p:anim calcmode="lin" valueType="num">
                                      <p:cBhvr additive="base">
                                        <p:cTn id="91" dur="500" fill="hold"/>
                                        <p:tgtEl>
                                          <p:spTgt spid="57368">
                                            <p:txEl>
                                              <p:pRg st="5" end="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736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78" grpId="0"/>
      <p:bldP spid="5737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79" name="Rectangle 2"/>
          <p:cNvSpPr>
            <a:spLocks noGrp="1"/>
          </p:cNvSpPr>
          <p:nvPr>
            <p:ph type="title"/>
          </p:nvPr>
        </p:nvSpPr>
        <p:spPr>
          <a:xfrm>
            <a:off x="539750" y="260350"/>
            <a:ext cx="8229600" cy="490538"/>
          </a:xfrm>
        </p:spPr>
        <p:txBody>
          <a:bodyPr/>
          <a:lstStyle/>
          <a:p>
            <a:pPr algn="l"/>
            <a:r>
              <a:rPr lang="ru-RU" sz="2800" b="1" smtClean="0"/>
              <a:t>Другой разрез</a:t>
            </a:r>
          </a:p>
        </p:txBody>
      </p:sp>
      <p:sp>
        <p:nvSpPr>
          <p:cNvPr id="103480" name="Rectangle 3"/>
          <p:cNvSpPr>
            <a:spLocks noGrp="1"/>
          </p:cNvSpPr>
          <p:nvPr>
            <p:ph type="body" idx="1"/>
          </p:nvPr>
        </p:nvSpPr>
        <p:spPr>
          <a:xfrm>
            <a:off x="468313" y="3860800"/>
            <a:ext cx="8229600" cy="2592388"/>
          </a:xfrm>
        </p:spPr>
        <p:txBody>
          <a:bodyPr/>
          <a:lstStyle/>
          <a:p>
            <a:pPr>
              <a:buFont typeface="Arial" charset="0"/>
              <a:buNone/>
            </a:pPr>
            <a:r>
              <a:rPr lang="ru-RU" sz="2400" smtClean="0"/>
              <a:t>На рис.  изображён разрез ({</a:t>
            </a:r>
            <a:r>
              <a:rPr lang="en-US" sz="2400" smtClean="0"/>
              <a:t>s</a:t>
            </a:r>
            <a:r>
              <a:rPr lang="ru-RU" sz="2400" smtClean="0"/>
              <a:t>, </a:t>
            </a:r>
            <a:r>
              <a:rPr lang="en-US" sz="2400" i="1" smtClean="0"/>
              <a:t>v</a:t>
            </a:r>
            <a:r>
              <a:rPr lang="ru-RU" sz="2400" baseline="-25000" smtClean="0"/>
              <a:t>1</a:t>
            </a:r>
            <a:r>
              <a:rPr lang="ru-RU" sz="2400" i="1" smtClean="0"/>
              <a:t>, </a:t>
            </a:r>
            <a:r>
              <a:rPr lang="en-US" sz="2400" i="1" smtClean="0"/>
              <a:t>v</a:t>
            </a:r>
            <a:r>
              <a:rPr lang="ru-RU" sz="2400" baseline="-25000" smtClean="0"/>
              <a:t>2</a:t>
            </a:r>
            <a:r>
              <a:rPr lang="ru-RU" sz="2400" smtClean="0"/>
              <a:t>,</a:t>
            </a:r>
            <a:r>
              <a:rPr lang="ru-RU" sz="2400" baseline="-25000" smtClean="0"/>
              <a:t> </a:t>
            </a:r>
            <a:r>
              <a:rPr lang="en-US" sz="2400" i="1" smtClean="0"/>
              <a:t>v</a:t>
            </a:r>
            <a:r>
              <a:rPr lang="ru-RU" sz="2400" baseline="-25000" smtClean="0"/>
              <a:t>4</a:t>
            </a:r>
            <a:r>
              <a:rPr lang="ru-RU" sz="2400" smtClean="0"/>
              <a:t>}, {</a:t>
            </a:r>
            <a:r>
              <a:rPr lang="en-US" sz="2400" i="1" smtClean="0"/>
              <a:t>v</a:t>
            </a:r>
            <a:r>
              <a:rPr lang="ru-RU" sz="2400" baseline="-25000" smtClean="0"/>
              <a:t>3</a:t>
            </a:r>
            <a:r>
              <a:rPr lang="ru-RU" sz="2400" i="1" smtClean="0"/>
              <a:t>, </a:t>
            </a:r>
            <a:r>
              <a:rPr lang="en-US" sz="2400" i="1" smtClean="0"/>
              <a:t>t</a:t>
            </a:r>
            <a:r>
              <a:rPr lang="ru-RU" sz="2400" smtClean="0"/>
              <a:t>}). </a:t>
            </a:r>
          </a:p>
          <a:p>
            <a:pPr>
              <a:buFont typeface="Arial" charset="0"/>
              <a:buNone/>
            </a:pPr>
            <a:r>
              <a:rPr lang="ru-RU" sz="2400" smtClean="0"/>
              <a:t>Поток через него равен </a:t>
            </a:r>
          </a:p>
          <a:p>
            <a:pPr>
              <a:buFont typeface="Arial" charset="0"/>
              <a:buNone/>
            </a:pPr>
            <a:r>
              <a:rPr lang="ru-RU" sz="2400" i="1" smtClean="0"/>
              <a:t>	</a:t>
            </a:r>
            <a:r>
              <a:rPr lang="en-US" sz="2400" i="1" smtClean="0"/>
              <a:t> f</a:t>
            </a:r>
            <a:r>
              <a:rPr lang="ru-RU" sz="2400" smtClean="0"/>
              <a:t>(</a:t>
            </a:r>
            <a:r>
              <a:rPr lang="en-US" sz="2400" i="1" smtClean="0"/>
              <a:t>v</a:t>
            </a:r>
            <a:r>
              <a:rPr lang="ru-RU" sz="2400" baseline="-25000" smtClean="0"/>
              <a:t>1</a:t>
            </a:r>
            <a:r>
              <a:rPr lang="ru-RU" sz="2400" i="1" smtClean="0"/>
              <a:t>, </a:t>
            </a:r>
            <a:r>
              <a:rPr lang="en-US" sz="2400" i="1" smtClean="0"/>
              <a:t>v</a:t>
            </a:r>
            <a:r>
              <a:rPr lang="ru-RU" sz="2400" baseline="-25000" smtClean="0"/>
              <a:t>3</a:t>
            </a:r>
            <a:r>
              <a:rPr lang="ru-RU" sz="2400" smtClean="0"/>
              <a:t>)</a:t>
            </a:r>
            <a:r>
              <a:rPr lang="ru-RU" sz="2400" i="1" smtClean="0"/>
              <a:t> </a:t>
            </a:r>
            <a:r>
              <a:rPr lang="ru-RU" sz="2400" smtClean="0"/>
              <a:t>+ </a:t>
            </a:r>
            <a:r>
              <a:rPr lang="en-US" sz="2400" i="1" smtClean="0"/>
              <a:t>f</a:t>
            </a:r>
            <a:r>
              <a:rPr lang="ru-RU" sz="2400" smtClean="0"/>
              <a:t>(</a:t>
            </a:r>
            <a:r>
              <a:rPr lang="en-US" sz="2400" i="1" smtClean="0"/>
              <a:t>v</a:t>
            </a:r>
            <a:r>
              <a:rPr lang="ru-RU" sz="2400" baseline="-25000" smtClean="0"/>
              <a:t>2</a:t>
            </a:r>
            <a:r>
              <a:rPr lang="ru-RU" sz="2400" i="1" smtClean="0"/>
              <a:t>, </a:t>
            </a:r>
            <a:r>
              <a:rPr lang="en-US" sz="2400" i="1" smtClean="0"/>
              <a:t>v</a:t>
            </a:r>
            <a:r>
              <a:rPr lang="ru-RU" sz="2400" baseline="-25000" smtClean="0"/>
              <a:t>3</a:t>
            </a:r>
            <a:r>
              <a:rPr lang="ru-RU" sz="2400" smtClean="0"/>
              <a:t>) + </a:t>
            </a:r>
            <a:r>
              <a:rPr lang="en-US" sz="2400" i="1" smtClean="0"/>
              <a:t>f</a:t>
            </a:r>
            <a:r>
              <a:rPr lang="ru-RU" sz="2400" smtClean="0"/>
              <a:t>(</a:t>
            </a:r>
            <a:r>
              <a:rPr lang="en-US" sz="2400" i="1" smtClean="0"/>
              <a:t>v</a:t>
            </a:r>
            <a:r>
              <a:rPr lang="en-US" sz="2400" baseline="-25000" smtClean="0"/>
              <a:t>4</a:t>
            </a:r>
            <a:r>
              <a:rPr lang="ru-RU" sz="2400" i="1" smtClean="0"/>
              <a:t>, </a:t>
            </a:r>
            <a:r>
              <a:rPr lang="en-US" sz="2400" i="1" smtClean="0"/>
              <a:t>v</a:t>
            </a:r>
            <a:r>
              <a:rPr lang="en-US" sz="2400" baseline="-25000" smtClean="0"/>
              <a:t>3</a:t>
            </a:r>
            <a:r>
              <a:rPr lang="ru-RU" sz="2400" smtClean="0"/>
              <a:t>) </a:t>
            </a:r>
            <a:r>
              <a:rPr lang="en-US" sz="2400" smtClean="0"/>
              <a:t>+ </a:t>
            </a:r>
            <a:r>
              <a:rPr lang="en-US" sz="2400" i="1" smtClean="0"/>
              <a:t>f</a:t>
            </a:r>
            <a:r>
              <a:rPr lang="ru-RU" sz="2400" smtClean="0"/>
              <a:t>(</a:t>
            </a:r>
            <a:r>
              <a:rPr lang="en-US" sz="2400" i="1" smtClean="0"/>
              <a:t>v</a:t>
            </a:r>
            <a:r>
              <a:rPr lang="en-US" sz="2400" baseline="-25000" smtClean="0"/>
              <a:t>4</a:t>
            </a:r>
            <a:r>
              <a:rPr lang="ru-RU" sz="2400" i="1" smtClean="0"/>
              <a:t>, </a:t>
            </a:r>
            <a:r>
              <a:rPr lang="en-US" sz="2400" i="1" smtClean="0"/>
              <a:t>t</a:t>
            </a:r>
            <a:r>
              <a:rPr lang="ru-RU" sz="2400" smtClean="0"/>
              <a:t>) = 12 + (-4) + 7 + 4 = </a:t>
            </a:r>
            <a:r>
              <a:rPr lang="en-US" sz="2400" smtClean="0"/>
              <a:t>19</a:t>
            </a:r>
            <a:r>
              <a:rPr lang="ru-RU" sz="2400" smtClean="0"/>
              <a:t>, </a:t>
            </a:r>
          </a:p>
          <a:p>
            <a:pPr>
              <a:buFont typeface="Arial" charset="0"/>
              <a:buNone/>
            </a:pPr>
            <a:r>
              <a:rPr lang="ru-RU" sz="2400" smtClean="0"/>
              <a:t>Пропускная способность разреза равна</a:t>
            </a:r>
          </a:p>
          <a:p>
            <a:pPr>
              <a:buFont typeface="Arial" charset="0"/>
              <a:buNone/>
            </a:pPr>
            <a:r>
              <a:rPr lang="ru-RU" sz="2400" smtClean="0"/>
              <a:t>	</a:t>
            </a:r>
            <a:r>
              <a:rPr lang="ru-RU" sz="2400" i="1" smtClean="0"/>
              <a:t>с</a:t>
            </a:r>
            <a:r>
              <a:rPr lang="ru-RU" sz="2400" smtClean="0"/>
              <a:t>(</a:t>
            </a:r>
            <a:r>
              <a:rPr lang="en-US" sz="2400" i="1" smtClean="0"/>
              <a:t>v</a:t>
            </a:r>
            <a:r>
              <a:rPr lang="ru-RU" sz="2400" baseline="-25000" smtClean="0"/>
              <a:t>1</a:t>
            </a:r>
            <a:r>
              <a:rPr lang="ru-RU" sz="2400" i="1" smtClean="0"/>
              <a:t>, </a:t>
            </a:r>
            <a:r>
              <a:rPr lang="en-US" sz="2400" i="1" smtClean="0"/>
              <a:t>v</a:t>
            </a:r>
            <a:r>
              <a:rPr lang="ru-RU" sz="2400" baseline="-25000" smtClean="0"/>
              <a:t>3</a:t>
            </a:r>
            <a:r>
              <a:rPr lang="ru-RU" sz="2400" smtClean="0"/>
              <a:t>)</a:t>
            </a:r>
            <a:r>
              <a:rPr lang="ru-RU" sz="2400" i="1" smtClean="0"/>
              <a:t> </a:t>
            </a:r>
            <a:r>
              <a:rPr lang="ru-RU" sz="2400" smtClean="0"/>
              <a:t>+ </a:t>
            </a:r>
            <a:r>
              <a:rPr lang="ru-RU" sz="2400" i="1" smtClean="0"/>
              <a:t>с</a:t>
            </a:r>
            <a:r>
              <a:rPr lang="ru-RU" sz="2400" smtClean="0"/>
              <a:t>(</a:t>
            </a:r>
            <a:r>
              <a:rPr lang="en-US" sz="2400" i="1" smtClean="0"/>
              <a:t>v</a:t>
            </a:r>
            <a:r>
              <a:rPr lang="ru-RU" sz="2400" baseline="-25000" smtClean="0"/>
              <a:t>4</a:t>
            </a:r>
            <a:r>
              <a:rPr lang="ru-RU" sz="2400" i="1" smtClean="0"/>
              <a:t>, </a:t>
            </a:r>
            <a:r>
              <a:rPr lang="en-US" sz="2400" i="1" smtClean="0"/>
              <a:t>v</a:t>
            </a:r>
            <a:r>
              <a:rPr lang="ru-RU" sz="2400" baseline="-25000" smtClean="0"/>
              <a:t>3</a:t>
            </a:r>
            <a:r>
              <a:rPr lang="ru-RU" sz="2400" smtClean="0"/>
              <a:t>) + </a:t>
            </a:r>
            <a:r>
              <a:rPr lang="ru-RU" sz="2400" i="1" smtClean="0"/>
              <a:t>с</a:t>
            </a:r>
            <a:r>
              <a:rPr lang="ru-RU" sz="2400" smtClean="0"/>
              <a:t>(</a:t>
            </a:r>
            <a:r>
              <a:rPr lang="en-US" sz="2400" i="1" smtClean="0"/>
              <a:t>v</a:t>
            </a:r>
            <a:r>
              <a:rPr lang="ru-RU" sz="2400" baseline="-25000" smtClean="0"/>
              <a:t>4</a:t>
            </a:r>
            <a:r>
              <a:rPr lang="ru-RU" sz="2400" i="1" smtClean="0"/>
              <a:t>, </a:t>
            </a:r>
            <a:r>
              <a:rPr lang="en-US" sz="2400" i="1" smtClean="0"/>
              <a:t>t</a:t>
            </a:r>
            <a:r>
              <a:rPr lang="ru-RU" sz="2400" smtClean="0"/>
              <a:t>) = 12 + </a:t>
            </a:r>
            <a:r>
              <a:rPr lang="en-US" sz="2400" smtClean="0"/>
              <a:t>7+ 4</a:t>
            </a:r>
            <a:r>
              <a:rPr lang="ru-RU" sz="2400" smtClean="0"/>
              <a:t> = 2</a:t>
            </a:r>
            <a:r>
              <a:rPr lang="en-US" sz="2400" smtClean="0"/>
              <a:t>3</a:t>
            </a:r>
            <a:r>
              <a:rPr lang="ru-RU" sz="2400" smtClean="0"/>
              <a:t>.</a:t>
            </a:r>
          </a:p>
          <a:p>
            <a:pPr>
              <a:buFont typeface="Arial" charset="0"/>
              <a:buNone/>
            </a:pPr>
            <a:endParaRPr lang="ru-RU" sz="2800" smtClean="0"/>
          </a:p>
        </p:txBody>
      </p:sp>
      <p:grpSp>
        <p:nvGrpSpPr>
          <p:cNvPr id="103481" name="Group 87"/>
          <p:cNvGrpSpPr>
            <a:grpSpLocks/>
          </p:cNvGrpSpPr>
          <p:nvPr/>
        </p:nvGrpSpPr>
        <p:grpSpPr bwMode="auto">
          <a:xfrm>
            <a:off x="2051050" y="620713"/>
            <a:ext cx="4933950" cy="3240087"/>
            <a:chOff x="1066" y="575"/>
            <a:chExt cx="3108" cy="2041"/>
          </a:xfrm>
        </p:grpSpPr>
        <p:sp>
          <p:nvSpPr>
            <p:cNvPr id="103482" name="TextBox 57"/>
            <p:cNvSpPr txBox="1">
              <a:spLocks noChangeArrowheads="1"/>
            </p:cNvSpPr>
            <p:nvPr/>
          </p:nvSpPr>
          <p:spPr bwMode="auto">
            <a:xfrm>
              <a:off x="2744" y="2251"/>
              <a:ext cx="234" cy="365"/>
            </a:xfrm>
            <a:prstGeom prst="rect">
              <a:avLst/>
            </a:prstGeom>
            <a:noFill/>
            <a:ln w="9525">
              <a:noFill/>
              <a:miter lim="800000"/>
              <a:headEnd/>
              <a:tailEnd/>
            </a:ln>
          </p:spPr>
          <p:txBody>
            <a:bodyPr wrap="none">
              <a:spAutoFit/>
            </a:bodyPr>
            <a:lstStyle/>
            <a:p>
              <a:r>
                <a:rPr lang="en-US" sz="3200" baseline="0"/>
                <a:t>S</a:t>
              </a:r>
              <a:endParaRPr lang="ru-RU" sz="3200" baseline="0"/>
            </a:p>
          </p:txBody>
        </p:sp>
        <p:grpSp>
          <p:nvGrpSpPr>
            <p:cNvPr id="103483" name="Group 86"/>
            <p:cNvGrpSpPr>
              <a:grpSpLocks/>
            </p:cNvGrpSpPr>
            <p:nvPr/>
          </p:nvGrpSpPr>
          <p:grpSpPr bwMode="auto">
            <a:xfrm>
              <a:off x="1066" y="575"/>
              <a:ext cx="3108" cy="1995"/>
              <a:chOff x="1066" y="575"/>
              <a:chExt cx="3108" cy="1995"/>
            </a:xfrm>
          </p:grpSpPr>
          <p:sp>
            <p:nvSpPr>
              <p:cNvPr id="6" name="Овал 5"/>
              <p:cNvSpPr/>
              <p:nvPr/>
            </p:nvSpPr>
            <p:spPr>
              <a:xfrm>
                <a:off x="1066" y="134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7" name="Овал 6"/>
              <p:cNvSpPr/>
              <p:nvPr/>
            </p:nvSpPr>
            <p:spPr>
              <a:xfrm>
                <a:off x="3856" y="1340"/>
                <a:ext cx="315" cy="31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8" name="Овал 16"/>
              <p:cNvSpPr/>
              <p:nvPr/>
            </p:nvSpPr>
            <p:spPr>
              <a:xfrm>
                <a:off x="2866" y="890"/>
                <a:ext cx="315" cy="31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 name="Овал 17"/>
              <p:cNvSpPr/>
              <p:nvPr/>
            </p:nvSpPr>
            <p:spPr>
              <a:xfrm>
                <a:off x="2011" y="89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0" name="Прямая со стрелкой 9"/>
              <p:cNvCxnSpPr/>
              <p:nvPr/>
            </p:nvCxnSpPr>
            <p:spPr>
              <a:xfrm>
                <a:off x="2326" y="1048"/>
                <a:ext cx="54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6200000" flipH="1">
                <a:off x="1876" y="1475"/>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Овал 11"/>
              <p:cNvSpPr>
                <a:spLocks noChangeArrowheads="1"/>
              </p:cNvSpPr>
              <p:nvPr/>
            </p:nvSpPr>
            <p:spPr bwMode="auto">
              <a:xfrm>
                <a:off x="2866" y="1723"/>
                <a:ext cx="315" cy="315"/>
              </a:xfrm>
              <a:prstGeom prst="ellipse">
                <a:avLst/>
              </a:prstGeom>
              <a:solidFill>
                <a:srgbClr val="A3C4FF"/>
              </a:solidFill>
              <a:ln w="25400" algn="ctr">
                <a:solidFill>
                  <a:schemeClr val="accent1"/>
                </a:solidFill>
                <a:round/>
                <a:headEnd/>
                <a:tailEnd/>
              </a:ln>
            </p:spPr>
            <p:txBody>
              <a:bodyPr anchor="ctr"/>
              <a:lstStyle/>
              <a:p>
                <a:pPr algn="ctr" fontAlgn="auto">
                  <a:spcBef>
                    <a:spcPts val="0"/>
                  </a:spcBef>
                  <a:spcAft>
                    <a:spcPts val="0"/>
                  </a:spcAft>
                  <a:defRPr/>
                </a:pPr>
                <a:endParaRPr lang="ru-RU" sz="3200" baseline="0" dirty="0">
                  <a:solidFill>
                    <a:schemeClr val="dk1"/>
                  </a:solidFill>
                  <a:latin typeface="+mn-lt"/>
                </a:endParaRPr>
              </a:p>
            </p:txBody>
          </p:sp>
          <p:sp>
            <p:nvSpPr>
              <p:cNvPr id="13" name="Овал 12"/>
              <p:cNvSpPr/>
              <p:nvPr/>
            </p:nvSpPr>
            <p:spPr>
              <a:xfrm>
                <a:off x="2011" y="1723"/>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4" name="Прямая со стрелкой 12"/>
              <p:cNvCxnSpPr/>
              <p:nvPr/>
            </p:nvCxnSpPr>
            <p:spPr>
              <a:xfrm>
                <a:off x="2326" y="1835"/>
                <a:ext cx="585"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3"/>
              <p:cNvCxnSpPr>
                <a:stCxn id="12" idx="0"/>
              </p:cNvCxnSpPr>
              <p:nvPr/>
            </p:nvCxnSpPr>
            <p:spPr>
              <a:xfrm rot="5400000" flipH="1" flipV="1">
                <a:off x="2766" y="1456"/>
                <a:ext cx="51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a:stCxn id="12" idx="6"/>
                <a:endCxn id="7" idx="3"/>
              </p:cNvCxnSpPr>
              <p:nvPr/>
            </p:nvCxnSpPr>
            <p:spPr>
              <a:xfrm flipV="1">
                <a:off x="3181" y="1609"/>
                <a:ext cx="721"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a:endCxn id="7" idx="1"/>
              </p:cNvCxnSpPr>
              <p:nvPr/>
            </p:nvCxnSpPr>
            <p:spPr>
              <a:xfrm>
                <a:off x="3181" y="1040"/>
                <a:ext cx="721" cy="3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a:endCxn id="13" idx="7"/>
              </p:cNvCxnSpPr>
              <p:nvPr/>
            </p:nvCxnSpPr>
            <p:spPr>
              <a:xfrm rot="5400000">
                <a:off x="2291" y="1148"/>
                <a:ext cx="610" cy="6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3475" name="Object 51"/>
              <p:cNvGraphicFramePr>
                <a:graphicFrameLocks noChangeAspect="1"/>
              </p:cNvGraphicFramePr>
              <p:nvPr/>
            </p:nvGraphicFramePr>
            <p:xfrm>
              <a:off x="2056" y="845"/>
              <a:ext cx="225" cy="368"/>
            </p:xfrm>
            <a:graphic>
              <a:graphicData uri="http://schemas.openxmlformats.org/presentationml/2006/ole">
                <p:oleObj spid="_x0000_s103475" name="Equation" r:id="rId4" imgW="139680" imgH="228600" progId="">
                  <p:embed/>
                </p:oleObj>
              </a:graphicData>
            </a:graphic>
          </p:graphicFrame>
          <p:graphicFrame>
            <p:nvGraphicFramePr>
              <p:cNvPr id="103476" name="Object 52"/>
              <p:cNvGraphicFramePr>
                <a:graphicFrameLocks noChangeAspect="1"/>
              </p:cNvGraphicFramePr>
              <p:nvPr/>
            </p:nvGraphicFramePr>
            <p:xfrm>
              <a:off x="2880" y="1661"/>
              <a:ext cx="245" cy="368"/>
            </p:xfrm>
            <a:graphic>
              <a:graphicData uri="http://schemas.openxmlformats.org/presentationml/2006/ole">
                <p:oleObj spid="_x0000_s103476" name="Equation" r:id="rId5" imgW="152280" imgH="228600" progId="">
                  <p:embed/>
                </p:oleObj>
              </a:graphicData>
            </a:graphic>
          </p:graphicFrame>
          <p:graphicFrame>
            <p:nvGraphicFramePr>
              <p:cNvPr id="103477" name="Object 53"/>
              <p:cNvGraphicFramePr>
                <a:graphicFrameLocks noChangeAspect="1"/>
              </p:cNvGraphicFramePr>
              <p:nvPr/>
            </p:nvGraphicFramePr>
            <p:xfrm>
              <a:off x="2046" y="1700"/>
              <a:ext cx="246" cy="368"/>
            </p:xfrm>
            <a:graphic>
              <a:graphicData uri="http://schemas.openxmlformats.org/presentationml/2006/ole">
                <p:oleObj spid="_x0000_s103477" name="Equation" r:id="rId6" imgW="152280" imgH="228600" progId="">
                  <p:embed/>
                </p:oleObj>
              </a:graphicData>
            </a:graphic>
          </p:graphicFrame>
          <p:graphicFrame>
            <p:nvGraphicFramePr>
              <p:cNvPr id="103478" name="Object 54"/>
              <p:cNvGraphicFramePr>
                <a:graphicFrameLocks noChangeAspect="1"/>
              </p:cNvGraphicFramePr>
              <p:nvPr/>
            </p:nvGraphicFramePr>
            <p:xfrm>
              <a:off x="2901" y="846"/>
              <a:ext cx="245" cy="367"/>
            </p:xfrm>
            <a:graphic>
              <a:graphicData uri="http://schemas.openxmlformats.org/presentationml/2006/ole">
                <p:oleObj spid="_x0000_s103478" name="Equation" r:id="rId7" imgW="152280" imgH="228600" progId="">
                  <p:embed/>
                </p:oleObj>
              </a:graphicData>
            </a:graphic>
          </p:graphicFrame>
          <p:cxnSp>
            <p:nvCxnSpPr>
              <p:cNvPr id="23" name="Прямая со стрелкой 22"/>
              <p:cNvCxnSpPr>
                <a:stCxn id="6" idx="5"/>
                <a:endCxn id="13" idx="2"/>
              </p:cNvCxnSpPr>
              <p:nvPr/>
            </p:nvCxnSpPr>
            <p:spPr>
              <a:xfrm rot="16200000" flipH="1">
                <a:off x="1553" y="1407"/>
                <a:ext cx="271" cy="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5400000" flipH="1" flipV="1">
                <a:off x="1966" y="1475"/>
                <a:ext cx="540"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3499" name="TextBox 24"/>
              <p:cNvSpPr txBox="1">
                <a:spLocks noChangeArrowheads="1"/>
              </p:cNvSpPr>
              <p:nvPr/>
            </p:nvSpPr>
            <p:spPr bwMode="auto">
              <a:xfrm rot="-1663100">
                <a:off x="1408" y="1030"/>
                <a:ext cx="464" cy="231"/>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03500" name="TextBox 25"/>
              <p:cNvSpPr txBox="1">
                <a:spLocks noChangeArrowheads="1"/>
              </p:cNvSpPr>
              <p:nvPr/>
            </p:nvSpPr>
            <p:spPr bwMode="auto">
              <a:xfrm>
                <a:off x="2371" y="845"/>
                <a:ext cx="464" cy="231"/>
              </a:xfrm>
              <a:prstGeom prst="rect">
                <a:avLst/>
              </a:prstGeom>
              <a:noFill/>
              <a:ln w="9525">
                <a:noFill/>
                <a:miter lim="800000"/>
                <a:headEnd/>
                <a:tailEnd/>
              </a:ln>
            </p:spPr>
            <p:txBody>
              <a:bodyPr wrap="none">
                <a:spAutoFit/>
              </a:bodyPr>
              <a:lstStyle/>
              <a:p>
                <a:r>
                  <a:rPr lang="en-US" sz="1800" baseline="0"/>
                  <a:t>12/12</a:t>
                </a:r>
                <a:endParaRPr lang="ru-RU" sz="1800" baseline="0"/>
              </a:p>
            </p:txBody>
          </p:sp>
          <p:sp>
            <p:nvSpPr>
              <p:cNvPr id="103501" name="TextBox 26"/>
              <p:cNvSpPr txBox="1">
                <a:spLocks noChangeArrowheads="1"/>
              </p:cNvSpPr>
              <p:nvPr/>
            </p:nvSpPr>
            <p:spPr bwMode="auto">
              <a:xfrm rot="1532242">
                <a:off x="3445" y="1054"/>
                <a:ext cx="464" cy="231"/>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103502" name="TextBox 27"/>
              <p:cNvSpPr txBox="1">
                <a:spLocks noChangeArrowheads="1"/>
              </p:cNvSpPr>
              <p:nvPr/>
            </p:nvSpPr>
            <p:spPr bwMode="auto">
              <a:xfrm rot="1268659">
                <a:off x="1406" y="1700"/>
                <a:ext cx="391" cy="231"/>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103503" name="TextBox 28"/>
              <p:cNvSpPr txBox="1">
                <a:spLocks noChangeArrowheads="1"/>
              </p:cNvSpPr>
              <p:nvPr/>
            </p:nvSpPr>
            <p:spPr bwMode="auto">
              <a:xfrm>
                <a:off x="2371" y="1835"/>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03504" name="TextBox 29"/>
              <p:cNvSpPr txBox="1">
                <a:spLocks noChangeArrowheads="1"/>
              </p:cNvSpPr>
              <p:nvPr/>
            </p:nvSpPr>
            <p:spPr bwMode="auto">
              <a:xfrm rot="-1120439">
                <a:off x="3496" y="1700"/>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3505" name="TextBox 30"/>
              <p:cNvSpPr txBox="1">
                <a:spLocks noChangeArrowheads="1"/>
              </p:cNvSpPr>
              <p:nvPr/>
            </p:nvSpPr>
            <p:spPr bwMode="auto">
              <a:xfrm rot="-5400000">
                <a:off x="2973" y="1250"/>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03506" name="TextBox 31"/>
              <p:cNvSpPr txBox="1">
                <a:spLocks noChangeArrowheads="1"/>
              </p:cNvSpPr>
              <p:nvPr/>
            </p:nvSpPr>
            <p:spPr bwMode="auto">
              <a:xfrm rot="-5400000">
                <a:off x="1877" y="1385"/>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3507" name="TextBox 32"/>
              <p:cNvSpPr txBox="1">
                <a:spLocks noChangeArrowheads="1"/>
              </p:cNvSpPr>
              <p:nvPr/>
            </p:nvSpPr>
            <p:spPr bwMode="auto">
              <a:xfrm rot="-5400000">
                <a:off x="2172" y="1386"/>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03508" name="TextBox 33"/>
              <p:cNvSpPr txBox="1">
                <a:spLocks noChangeArrowheads="1"/>
              </p:cNvSpPr>
              <p:nvPr/>
            </p:nvSpPr>
            <p:spPr bwMode="auto">
              <a:xfrm rot="-3855072">
                <a:off x="2567" y="1374"/>
                <a:ext cx="318" cy="231"/>
              </a:xfrm>
              <a:prstGeom prst="rect">
                <a:avLst/>
              </a:prstGeom>
              <a:noFill/>
              <a:ln w="9525">
                <a:noFill/>
                <a:miter lim="800000"/>
                <a:headEnd/>
                <a:tailEnd/>
              </a:ln>
            </p:spPr>
            <p:txBody>
              <a:bodyPr wrap="none">
                <a:spAutoFit/>
              </a:bodyPr>
              <a:lstStyle/>
              <a:p>
                <a:r>
                  <a:rPr lang="en-US" sz="1800" baseline="0"/>
                  <a:t>4/9</a:t>
                </a:r>
                <a:endParaRPr lang="ru-RU" sz="1800" baseline="0"/>
              </a:p>
            </p:txBody>
          </p:sp>
          <p:cxnSp>
            <p:nvCxnSpPr>
              <p:cNvPr id="5" name="Прямая со стрелкой 4"/>
              <p:cNvCxnSpPr/>
              <p:nvPr/>
            </p:nvCxnSpPr>
            <p:spPr>
              <a:xfrm flipV="1">
                <a:off x="1336" y="1048"/>
                <a:ext cx="675" cy="33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 name="Прямая соединительная линия 42"/>
              <p:cNvCxnSpPr/>
              <p:nvPr/>
            </p:nvCxnSpPr>
            <p:spPr>
              <a:xfrm rot="5400000">
                <a:off x="2506" y="664"/>
                <a:ext cx="180"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Прямая соединительная линия 48"/>
              <p:cNvCxnSpPr/>
              <p:nvPr/>
            </p:nvCxnSpPr>
            <p:spPr>
              <a:xfrm rot="5400000">
                <a:off x="2507" y="934"/>
                <a:ext cx="180" cy="1"/>
              </a:xfrm>
              <a:prstGeom prst="line">
                <a:avLst/>
              </a:prstGeom>
            </p:spPr>
            <p:style>
              <a:lnRef idx="2">
                <a:schemeClr val="accent2"/>
              </a:lnRef>
              <a:fillRef idx="0">
                <a:schemeClr val="accent2"/>
              </a:fillRef>
              <a:effectRef idx="1">
                <a:schemeClr val="accent2"/>
              </a:effectRef>
              <a:fontRef idx="minor">
                <a:schemeClr val="tx1"/>
              </a:fontRef>
            </p:style>
          </p:cxnSp>
          <p:sp>
            <p:nvSpPr>
              <p:cNvPr id="103512" name="TextBox 58"/>
              <p:cNvSpPr txBox="1">
                <a:spLocks noChangeArrowheads="1"/>
              </p:cNvSpPr>
              <p:nvPr/>
            </p:nvSpPr>
            <p:spPr bwMode="auto">
              <a:xfrm>
                <a:off x="3515" y="2205"/>
                <a:ext cx="241" cy="365"/>
              </a:xfrm>
              <a:prstGeom prst="rect">
                <a:avLst/>
              </a:prstGeom>
              <a:noFill/>
              <a:ln w="9525">
                <a:noFill/>
                <a:miter lim="800000"/>
                <a:headEnd/>
                <a:tailEnd/>
              </a:ln>
            </p:spPr>
            <p:txBody>
              <a:bodyPr>
                <a:spAutoFit/>
              </a:bodyPr>
              <a:lstStyle/>
              <a:p>
                <a:r>
                  <a:rPr lang="en-US" sz="3200" baseline="0"/>
                  <a:t>T</a:t>
                </a:r>
                <a:endParaRPr lang="ru-RU" sz="3200" baseline="0"/>
              </a:p>
            </p:txBody>
          </p:sp>
          <p:cxnSp>
            <p:nvCxnSpPr>
              <p:cNvPr id="64" name="Прямая со стрелкой 63"/>
              <p:cNvCxnSpPr>
                <a:stCxn id="59" idx="3"/>
              </p:cNvCxnSpPr>
              <p:nvPr/>
            </p:nvCxnSpPr>
            <p:spPr>
              <a:xfrm flipV="1">
                <a:off x="3742" y="2387"/>
                <a:ext cx="432" cy="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Прямая со стрелкой 65"/>
              <p:cNvCxnSpPr>
                <a:stCxn id="103482" idx="1"/>
              </p:cNvCxnSpPr>
              <p:nvPr/>
            </p:nvCxnSpPr>
            <p:spPr>
              <a:xfrm rot="10800000">
                <a:off x="2339" y="2430"/>
                <a:ext cx="405" cy="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3515" name="Line 80"/>
              <p:cNvSpPr>
                <a:spLocks noChangeShapeType="1"/>
              </p:cNvSpPr>
              <p:nvPr/>
            </p:nvSpPr>
            <p:spPr bwMode="auto">
              <a:xfrm>
                <a:off x="2608" y="1071"/>
                <a:ext cx="181" cy="182"/>
              </a:xfrm>
              <a:prstGeom prst="line">
                <a:avLst/>
              </a:prstGeom>
              <a:noFill/>
              <a:ln w="28575">
                <a:solidFill>
                  <a:schemeClr val="accent2"/>
                </a:solidFill>
                <a:round/>
                <a:headEnd/>
                <a:tailEnd/>
              </a:ln>
            </p:spPr>
            <p:txBody>
              <a:bodyPr/>
              <a:lstStyle/>
              <a:p>
                <a:endParaRPr lang="ru-RU"/>
              </a:p>
            </p:txBody>
          </p:sp>
          <p:sp>
            <p:nvSpPr>
              <p:cNvPr id="103516" name="Line 81"/>
              <p:cNvSpPr>
                <a:spLocks noChangeShapeType="1"/>
              </p:cNvSpPr>
              <p:nvPr/>
            </p:nvSpPr>
            <p:spPr bwMode="auto">
              <a:xfrm>
                <a:off x="2835" y="1298"/>
                <a:ext cx="226" cy="227"/>
              </a:xfrm>
              <a:prstGeom prst="line">
                <a:avLst/>
              </a:prstGeom>
              <a:noFill/>
              <a:ln w="28575">
                <a:solidFill>
                  <a:schemeClr val="accent2"/>
                </a:solidFill>
                <a:round/>
                <a:headEnd/>
                <a:tailEnd/>
              </a:ln>
            </p:spPr>
            <p:txBody>
              <a:bodyPr/>
              <a:lstStyle/>
              <a:p>
                <a:endParaRPr lang="ru-RU"/>
              </a:p>
            </p:txBody>
          </p:sp>
          <p:sp>
            <p:nvSpPr>
              <p:cNvPr id="103517" name="Line 83"/>
              <p:cNvSpPr>
                <a:spLocks noChangeShapeType="1"/>
              </p:cNvSpPr>
              <p:nvPr/>
            </p:nvSpPr>
            <p:spPr bwMode="auto">
              <a:xfrm>
                <a:off x="3107" y="1570"/>
                <a:ext cx="317" cy="363"/>
              </a:xfrm>
              <a:prstGeom prst="line">
                <a:avLst/>
              </a:prstGeom>
              <a:noFill/>
              <a:ln w="28575">
                <a:solidFill>
                  <a:schemeClr val="accent2"/>
                </a:solidFill>
                <a:round/>
                <a:headEnd/>
                <a:tailEnd/>
              </a:ln>
            </p:spPr>
            <p:txBody>
              <a:bodyPr/>
              <a:lstStyle/>
              <a:p>
                <a:endParaRPr lang="ru-RU"/>
              </a:p>
            </p:txBody>
          </p:sp>
          <p:sp>
            <p:nvSpPr>
              <p:cNvPr id="103518" name="Line 85"/>
              <p:cNvSpPr>
                <a:spLocks noChangeShapeType="1"/>
              </p:cNvSpPr>
              <p:nvPr/>
            </p:nvSpPr>
            <p:spPr bwMode="auto">
              <a:xfrm>
                <a:off x="3424" y="1979"/>
                <a:ext cx="0" cy="362"/>
              </a:xfrm>
              <a:prstGeom prst="line">
                <a:avLst/>
              </a:prstGeom>
              <a:noFill/>
              <a:ln w="28575">
                <a:solidFill>
                  <a:schemeClr val="accent2"/>
                </a:solidFill>
                <a:round/>
                <a:headEnd/>
                <a:tailEnd/>
              </a:ln>
            </p:spPr>
            <p:txBody>
              <a:bodyPr/>
              <a:lstStyle/>
              <a:p>
                <a:endParaRPr lang="ru-RU"/>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3481"/>
                                        </p:tgtEl>
                                        <p:attrNameLst>
                                          <p:attrName>style.visibility</p:attrName>
                                        </p:attrNameLst>
                                      </p:cBhvr>
                                      <p:to>
                                        <p:strVal val="visible"/>
                                      </p:to>
                                    </p:set>
                                    <p:anim calcmode="lin" valueType="num">
                                      <p:cBhvr additive="base">
                                        <p:cTn id="7" dur="500" fill="hold"/>
                                        <p:tgtEl>
                                          <p:spTgt spid="103481"/>
                                        </p:tgtEl>
                                        <p:attrNameLst>
                                          <p:attrName>ppt_x</p:attrName>
                                        </p:attrNameLst>
                                      </p:cBhvr>
                                      <p:tavLst>
                                        <p:tav tm="0">
                                          <p:val>
                                            <p:strVal val="#ppt_x"/>
                                          </p:val>
                                        </p:tav>
                                        <p:tav tm="100000">
                                          <p:val>
                                            <p:strVal val="#ppt_x"/>
                                          </p:val>
                                        </p:tav>
                                      </p:tavLst>
                                    </p:anim>
                                    <p:anim calcmode="lin" valueType="num">
                                      <p:cBhvr additive="base">
                                        <p:cTn id="8" dur="500" fill="hold"/>
                                        <p:tgtEl>
                                          <p:spTgt spid="10348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480">
                                            <p:txEl>
                                              <p:pRg st="0" end="0"/>
                                            </p:txEl>
                                          </p:spTgt>
                                        </p:tgtEl>
                                        <p:attrNameLst>
                                          <p:attrName>style.visibility</p:attrName>
                                        </p:attrNameLst>
                                      </p:cBhvr>
                                      <p:to>
                                        <p:strVal val="visible"/>
                                      </p:to>
                                    </p:set>
                                    <p:anim calcmode="lin" valueType="num">
                                      <p:cBhvr additive="base">
                                        <p:cTn id="13" dur="500" fill="hold"/>
                                        <p:tgtEl>
                                          <p:spTgt spid="10348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34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480">
                                            <p:txEl>
                                              <p:pRg st="1" end="1"/>
                                            </p:txEl>
                                          </p:spTgt>
                                        </p:tgtEl>
                                        <p:attrNameLst>
                                          <p:attrName>style.visibility</p:attrName>
                                        </p:attrNameLst>
                                      </p:cBhvr>
                                      <p:to>
                                        <p:strVal val="visible"/>
                                      </p:to>
                                    </p:set>
                                    <p:anim calcmode="lin" valueType="num">
                                      <p:cBhvr additive="base">
                                        <p:cTn id="19" dur="500" fill="hold"/>
                                        <p:tgtEl>
                                          <p:spTgt spid="10348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3480">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3480">
                                            <p:txEl>
                                              <p:pRg st="2" end="2"/>
                                            </p:txEl>
                                          </p:spTgt>
                                        </p:tgtEl>
                                        <p:attrNameLst>
                                          <p:attrName>style.visibility</p:attrName>
                                        </p:attrNameLst>
                                      </p:cBhvr>
                                      <p:to>
                                        <p:strVal val="visible"/>
                                      </p:to>
                                    </p:set>
                                    <p:anim calcmode="lin" valueType="num">
                                      <p:cBhvr additive="base">
                                        <p:cTn id="23" dur="500" fill="hold"/>
                                        <p:tgtEl>
                                          <p:spTgt spid="103480">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348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3480">
                                            <p:txEl>
                                              <p:pRg st="3" end="3"/>
                                            </p:txEl>
                                          </p:spTgt>
                                        </p:tgtEl>
                                        <p:attrNameLst>
                                          <p:attrName>style.visibility</p:attrName>
                                        </p:attrNameLst>
                                      </p:cBhvr>
                                      <p:to>
                                        <p:strVal val="visible"/>
                                      </p:to>
                                    </p:set>
                                    <p:anim calcmode="lin" valueType="num">
                                      <p:cBhvr additive="base">
                                        <p:cTn id="29" dur="500" fill="hold"/>
                                        <p:tgtEl>
                                          <p:spTgt spid="103480">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3480">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3480">
                                            <p:txEl>
                                              <p:pRg st="4" end="4"/>
                                            </p:txEl>
                                          </p:spTgt>
                                        </p:tgtEl>
                                        <p:attrNameLst>
                                          <p:attrName>style.visibility</p:attrName>
                                        </p:attrNameLst>
                                      </p:cBhvr>
                                      <p:to>
                                        <p:strVal val="visible"/>
                                      </p:to>
                                    </p:set>
                                    <p:anim calcmode="lin" valueType="num">
                                      <p:cBhvr additive="base">
                                        <p:cTn id="33" dur="500" fill="hold"/>
                                        <p:tgtEl>
                                          <p:spTgt spid="103480">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348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p:cNvSpPr>
          <p:nvPr>
            <p:ph type="title"/>
          </p:nvPr>
        </p:nvSpPr>
        <p:spPr>
          <a:xfrm>
            <a:off x="457200" y="274638"/>
            <a:ext cx="8229600" cy="561975"/>
          </a:xfrm>
        </p:spPr>
        <p:txBody>
          <a:bodyPr/>
          <a:lstStyle/>
          <a:p>
            <a:pPr algn="l"/>
            <a:r>
              <a:rPr lang="ru-RU" sz="2800" b="1" smtClean="0"/>
              <a:t>Лемма 5</a:t>
            </a:r>
          </a:p>
        </p:txBody>
      </p:sp>
      <p:sp>
        <p:nvSpPr>
          <p:cNvPr id="131074" name="Rectangle 3"/>
          <p:cNvSpPr>
            <a:spLocks noGrp="1"/>
          </p:cNvSpPr>
          <p:nvPr>
            <p:ph type="body" idx="1"/>
          </p:nvPr>
        </p:nvSpPr>
        <p:spPr>
          <a:xfrm>
            <a:off x="250825" y="765175"/>
            <a:ext cx="8229600" cy="4824413"/>
          </a:xfrm>
        </p:spPr>
        <p:txBody>
          <a:bodyPr/>
          <a:lstStyle/>
          <a:p>
            <a:pPr>
              <a:buFont typeface="Arial" charset="0"/>
              <a:buNone/>
            </a:pPr>
            <a:r>
              <a:rPr lang="ru-RU" sz="2800" smtClean="0"/>
              <a:t>Пусть </a:t>
            </a:r>
            <a:r>
              <a:rPr lang="en-US" sz="2800" i="1" smtClean="0"/>
              <a:t>f – </a:t>
            </a:r>
            <a:r>
              <a:rPr lang="ru-RU" sz="2800" smtClean="0"/>
              <a:t>поток в сети </a:t>
            </a:r>
            <a:r>
              <a:rPr lang="en-US" sz="2800" i="1" smtClean="0"/>
              <a:t>G</a:t>
            </a:r>
            <a:r>
              <a:rPr lang="ru-RU" sz="2800" i="1" smtClean="0"/>
              <a:t>, </a:t>
            </a:r>
            <a:r>
              <a:rPr lang="ru-RU" sz="2800" smtClean="0"/>
              <a:t>а (</a:t>
            </a:r>
            <a:r>
              <a:rPr lang="en-US" sz="2800" i="1" smtClean="0"/>
              <a:t>S, T</a:t>
            </a:r>
            <a:r>
              <a:rPr lang="en-US" sz="2800" smtClean="0"/>
              <a:t>)</a:t>
            </a:r>
            <a:r>
              <a:rPr lang="ru-RU" sz="2800" smtClean="0"/>
              <a:t> разрез сети </a:t>
            </a:r>
            <a:r>
              <a:rPr lang="en-US" sz="2800" i="1" smtClean="0"/>
              <a:t>G</a:t>
            </a:r>
            <a:r>
              <a:rPr lang="ru-RU" sz="2800" i="1" smtClean="0"/>
              <a:t>. </a:t>
            </a:r>
            <a:r>
              <a:rPr lang="ru-RU" sz="2800" smtClean="0"/>
              <a:t>Поток </a:t>
            </a:r>
            <a:r>
              <a:rPr lang="en-US" sz="2800" i="1" smtClean="0"/>
              <a:t>f </a:t>
            </a:r>
            <a:r>
              <a:rPr lang="ru-RU" sz="2800" smtClean="0"/>
              <a:t>(</a:t>
            </a:r>
            <a:r>
              <a:rPr lang="en-US" sz="2800" i="1" smtClean="0"/>
              <a:t>S, T</a:t>
            </a:r>
            <a:r>
              <a:rPr lang="en-US" sz="2800" smtClean="0"/>
              <a:t>) </a:t>
            </a:r>
            <a:r>
              <a:rPr lang="ru-RU" sz="2800" smtClean="0"/>
              <a:t> через разрез равен </a:t>
            </a:r>
            <a:r>
              <a:rPr lang="en-US" sz="2800" smtClean="0"/>
              <a:t>|</a:t>
            </a:r>
            <a:r>
              <a:rPr lang="en-US" sz="2800" i="1" smtClean="0"/>
              <a:t>f </a:t>
            </a:r>
            <a:r>
              <a:rPr lang="en-US" sz="2800" smtClean="0"/>
              <a:t>|</a:t>
            </a:r>
            <a:r>
              <a:rPr lang="ru-RU" sz="2800" smtClean="0"/>
              <a:t>.</a:t>
            </a:r>
            <a:endParaRPr lang="en-US" sz="2800" smtClean="0"/>
          </a:p>
          <a:p>
            <a:pPr>
              <a:buFont typeface="Arial" charset="0"/>
              <a:buNone/>
            </a:pPr>
            <a:endParaRPr lang="en-US" sz="2800" smtClean="0"/>
          </a:p>
          <a:p>
            <a:pPr>
              <a:buFont typeface="Arial" charset="0"/>
              <a:buNone/>
            </a:pPr>
            <a:r>
              <a:rPr lang="ru-RU" b="1" smtClean="0"/>
              <a:t>Следствие</a:t>
            </a:r>
            <a:r>
              <a:rPr lang="en-US" b="1" smtClean="0"/>
              <a:t> 6</a:t>
            </a:r>
          </a:p>
          <a:p>
            <a:pPr>
              <a:buFont typeface="Arial" charset="0"/>
              <a:buNone/>
            </a:pPr>
            <a:r>
              <a:rPr lang="ru-RU" sz="2800" smtClean="0"/>
              <a:t>Величина любого потока </a:t>
            </a:r>
            <a:r>
              <a:rPr lang="en-US" sz="2800" i="1" smtClean="0"/>
              <a:t>f</a:t>
            </a:r>
            <a:r>
              <a:rPr lang="ru-RU" sz="2800" smtClean="0"/>
              <a:t> в сети </a:t>
            </a:r>
            <a:r>
              <a:rPr lang="en-US" sz="2800" i="1" smtClean="0"/>
              <a:t>G</a:t>
            </a:r>
            <a:r>
              <a:rPr lang="en-US" sz="2800" smtClean="0"/>
              <a:t> </a:t>
            </a:r>
            <a:r>
              <a:rPr lang="ru-RU" sz="2800" smtClean="0"/>
              <a:t> не превосходит пропускной способности любого разреза сети </a:t>
            </a:r>
            <a:r>
              <a:rPr lang="en-US" sz="2800" i="1" smtClean="0"/>
              <a:t>G</a:t>
            </a:r>
            <a:r>
              <a:rPr lang="ru-RU" sz="2800" smtClean="0"/>
              <a:t>.</a:t>
            </a:r>
          </a:p>
          <a:p>
            <a:pPr>
              <a:buFont typeface="Arial" charset="0"/>
              <a:buNone/>
            </a:pPr>
            <a:r>
              <a:rPr lang="ru-RU" sz="2800" smtClean="0"/>
              <a:t>Доказательство</a:t>
            </a:r>
            <a:r>
              <a:rPr lang="en-US" sz="2800" smtClean="0"/>
              <a:t>	</a:t>
            </a:r>
            <a:r>
              <a:rPr lang="en-US" sz="4000" smtClean="0"/>
              <a:t>	</a:t>
            </a:r>
            <a:endParaRPr lang="ru-RU" sz="4000" smtClean="0"/>
          </a:p>
          <a:p>
            <a:pPr>
              <a:buFont typeface="Arial" charset="0"/>
              <a:buNone/>
            </a:pPr>
            <a:r>
              <a:rPr lang="en-US" smtClean="0"/>
              <a:t>|</a:t>
            </a:r>
            <a:r>
              <a:rPr lang="en-US" i="1" smtClean="0"/>
              <a:t>f</a:t>
            </a:r>
            <a:r>
              <a:rPr lang="en-US" smtClean="0"/>
              <a:t>|</a:t>
            </a:r>
            <a:r>
              <a:rPr lang="ru-RU" smtClean="0"/>
              <a:t> </a:t>
            </a:r>
            <a:r>
              <a:rPr lang="en-US" smtClean="0"/>
              <a:t>= </a:t>
            </a:r>
            <a:r>
              <a:rPr lang="en-US" i="1" smtClean="0"/>
              <a:t>f</a:t>
            </a:r>
            <a:r>
              <a:rPr lang="en-US" smtClean="0"/>
              <a:t>(</a:t>
            </a:r>
            <a:r>
              <a:rPr lang="ru-RU" smtClean="0"/>
              <a:t> </a:t>
            </a:r>
            <a:r>
              <a:rPr lang="en-US" i="1" smtClean="0"/>
              <a:t>S, T</a:t>
            </a:r>
            <a:r>
              <a:rPr lang="en-US" smtClean="0"/>
              <a:t>)</a:t>
            </a:r>
            <a:r>
              <a:rPr lang="ru-RU" smtClean="0"/>
              <a:t>  </a:t>
            </a:r>
            <a:r>
              <a:rPr lang="en-US" i="1" smtClean="0"/>
              <a:t>=</a:t>
            </a:r>
            <a:r>
              <a:rPr lang="ru-RU" i="1" smtClean="0"/>
              <a:t> </a:t>
            </a:r>
            <a:r>
              <a:rPr lang="en-US" smtClean="0"/>
              <a:t>∑</a:t>
            </a:r>
            <a:r>
              <a:rPr lang="en-US" i="1" baseline="-25000" smtClean="0"/>
              <a:t>u</a:t>
            </a:r>
            <a:r>
              <a:rPr lang="en-US" baseline="-25000" smtClean="0">
                <a:sym typeface="Symbol" pitchFamily="18" charset="2"/>
              </a:rPr>
              <a:t></a:t>
            </a:r>
            <a:r>
              <a:rPr lang="en-US" i="1" baseline="-25000" smtClean="0">
                <a:sym typeface="Symbol" pitchFamily="18" charset="2"/>
              </a:rPr>
              <a:t>S</a:t>
            </a:r>
            <a:r>
              <a:rPr lang="en-US" baseline="-25000" smtClean="0">
                <a:sym typeface="Symbol" pitchFamily="18" charset="2"/>
              </a:rPr>
              <a:t> </a:t>
            </a:r>
            <a:r>
              <a:rPr lang="en-US" smtClean="0"/>
              <a:t>∑</a:t>
            </a:r>
            <a:r>
              <a:rPr lang="en-US" i="1" baseline="-25000" smtClean="0"/>
              <a:t>y</a:t>
            </a:r>
            <a:r>
              <a:rPr lang="en-US" baseline="-25000" smtClean="0">
                <a:sym typeface="Symbol" pitchFamily="18" charset="2"/>
              </a:rPr>
              <a:t></a:t>
            </a:r>
            <a:r>
              <a:rPr lang="en-US" i="1" baseline="-25000" smtClean="0">
                <a:sym typeface="Symbol" pitchFamily="18" charset="2"/>
              </a:rPr>
              <a:t>T</a:t>
            </a:r>
            <a:r>
              <a:rPr lang="ru-RU" smtClean="0"/>
              <a:t> </a:t>
            </a:r>
            <a:r>
              <a:rPr lang="en-US" i="1" smtClean="0"/>
              <a:t>f</a:t>
            </a:r>
            <a:r>
              <a:rPr lang="ru-RU" smtClean="0"/>
              <a:t>(</a:t>
            </a:r>
            <a:r>
              <a:rPr lang="en-US" i="1" smtClean="0"/>
              <a:t>u</a:t>
            </a:r>
            <a:r>
              <a:rPr lang="ru-RU" i="1" smtClean="0"/>
              <a:t>,</a:t>
            </a:r>
            <a:r>
              <a:rPr lang="en-US" i="1" smtClean="0"/>
              <a:t>v</a:t>
            </a:r>
            <a:r>
              <a:rPr lang="ru-RU" smtClean="0"/>
              <a:t>)</a:t>
            </a:r>
            <a:r>
              <a:rPr lang="en-US" smtClean="0"/>
              <a:t> </a:t>
            </a:r>
            <a:r>
              <a:rPr lang="ru-RU" smtClean="0"/>
              <a:t>≤</a:t>
            </a:r>
            <a:r>
              <a:rPr lang="en-US" smtClean="0"/>
              <a:t> ∑</a:t>
            </a:r>
            <a:r>
              <a:rPr lang="en-US" i="1" baseline="-25000" smtClean="0"/>
              <a:t>u</a:t>
            </a:r>
            <a:r>
              <a:rPr lang="en-US" baseline="-25000" smtClean="0">
                <a:sym typeface="Symbol" pitchFamily="18" charset="2"/>
              </a:rPr>
              <a:t></a:t>
            </a:r>
            <a:r>
              <a:rPr lang="en-US" i="1" baseline="-25000" smtClean="0">
                <a:sym typeface="Symbol" pitchFamily="18" charset="2"/>
              </a:rPr>
              <a:t>S</a:t>
            </a:r>
            <a:r>
              <a:rPr lang="en-US" baseline="-25000" smtClean="0">
                <a:sym typeface="Symbol" pitchFamily="18" charset="2"/>
              </a:rPr>
              <a:t> </a:t>
            </a:r>
            <a:r>
              <a:rPr lang="en-US" smtClean="0"/>
              <a:t>∑</a:t>
            </a:r>
            <a:r>
              <a:rPr lang="en-US" i="1" baseline="-25000" smtClean="0"/>
              <a:t>y</a:t>
            </a:r>
            <a:r>
              <a:rPr lang="en-US" baseline="-25000" smtClean="0">
                <a:sym typeface="Symbol" pitchFamily="18" charset="2"/>
              </a:rPr>
              <a:t></a:t>
            </a:r>
            <a:r>
              <a:rPr lang="en-US" i="1" baseline="-25000" smtClean="0">
                <a:sym typeface="Symbol" pitchFamily="18" charset="2"/>
              </a:rPr>
              <a:t>T</a:t>
            </a:r>
            <a:r>
              <a:rPr lang="ru-RU" smtClean="0"/>
              <a:t> </a:t>
            </a:r>
            <a:r>
              <a:rPr lang="en-US" i="1" smtClean="0"/>
              <a:t>c</a:t>
            </a:r>
            <a:r>
              <a:rPr lang="en-US" smtClean="0"/>
              <a:t>(</a:t>
            </a:r>
            <a:r>
              <a:rPr lang="en-US" i="1" smtClean="0"/>
              <a:t>u,v</a:t>
            </a:r>
            <a:r>
              <a:rPr lang="en-US" smtClean="0"/>
              <a:t>) = </a:t>
            </a:r>
            <a:r>
              <a:rPr lang="en-US" i="1" smtClean="0"/>
              <a:t>c</a:t>
            </a:r>
            <a:r>
              <a:rPr lang="en-US" smtClean="0"/>
              <a:t>(</a:t>
            </a:r>
            <a:r>
              <a:rPr lang="en-US" i="1" smtClean="0"/>
              <a:t>S, T</a:t>
            </a:r>
            <a:r>
              <a:rPr lang="en-US" smtClean="0"/>
              <a:t>)</a:t>
            </a:r>
            <a:endParaRPr lang="ru-RU" smtClean="0"/>
          </a:p>
          <a:p>
            <a:pPr>
              <a:buFont typeface="Arial" charset="0"/>
              <a:buNone/>
            </a:pPr>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 calcmode="lin" valueType="num">
                                      <p:cBhvr additive="base">
                                        <p:cTn id="7" dur="500" fill="hold"/>
                                        <p:tgtEl>
                                          <p:spTgt spid="1310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10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1074">
                                            <p:txEl>
                                              <p:pRg st="2" end="2"/>
                                            </p:txEl>
                                          </p:spTgt>
                                        </p:tgtEl>
                                        <p:attrNameLst>
                                          <p:attrName>style.visibility</p:attrName>
                                        </p:attrNameLst>
                                      </p:cBhvr>
                                      <p:to>
                                        <p:strVal val="visible"/>
                                      </p:to>
                                    </p:set>
                                    <p:anim calcmode="lin" valueType="num">
                                      <p:cBhvr additive="base">
                                        <p:cTn id="13" dur="500" fill="hold"/>
                                        <p:tgtEl>
                                          <p:spTgt spid="13107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1074">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1074">
                                            <p:txEl>
                                              <p:pRg st="3" end="3"/>
                                            </p:txEl>
                                          </p:spTgt>
                                        </p:tgtEl>
                                        <p:attrNameLst>
                                          <p:attrName>style.visibility</p:attrName>
                                        </p:attrNameLst>
                                      </p:cBhvr>
                                      <p:to>
                                        <p:strVal val="visible"/>
                                      </p:to>
                                    </p:set>
                                    <p:anim calcmode="lin" valueType="num">
                                      <p:cBhvr additive="base">
                                        <p:cTn id="17" dur="500" fill="hold"/>
                                        <p:tgtEl>
                                          <p:spTgt spid="13107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107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1074">
                                            <p:txEl>
                                              <p:pRg st="4" end="4"/>
                                            </p:txEl>
                                          </p:spTgt>
                                        </p:tgtEl>
                                        <p:attrNameLst>
                                          <p:attrName>style.visibility</p:attrName>
                                        </p:attrNameLst>
                                      </p:cBhvr>
                                      <p:to>
                                        <p:strVal val="visible"/>
                                      </p:to>
                                    </p:set>
                                    <p:anim calcmode="lin" valueType="num">
                                      <p:cBhvr additive="base">
                                        <p:cTn id="23" dur="500" fill="hold"/>
                                        <p:tgtEl>
                                          <p:spTgt spid="13107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107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1074">
                                            <p:txEl>
                                              <p:pRg st="5" end="5"/>
                                            </p:txEl>
                                          </p:spTgt>
                                        </p:tgtEl>
                                        <p:attrNameLst>
                                          <p:attrName>style.visibility</p:attrName>
                                        </p:attrNameLst>
                                      </p:cBhvr>
                                      <p:to>
                                        <p:strVal val="visible"/>
                                      </p:to>
                                    </p:set>
                                    <p:anim calcmode="lin" valueType="num">
                                      <p:cBhvr additive="base">
                                        <p:cTn id="27" dur="500" fill="hold"/>
                                        <p:tgtEl>
                                          <p:spTgt spid="13107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107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p:cNvSpPr>
          <p:nvPr>
            <p:ph type="title"/>
          </p:nvPr>
        </p:nvSpPr>
        <p:spPr>
          <a:xfrm>
            <a:off x="457200" y="274638"/>
            <a:ext cx="8229600" cy="561975"/>
          </a:xfrm>
        </p:spPr>
        <p:txBody>
          <a:bodyPr/>
          <a:lstStyle/>
          <a:p>
            <a:pPr algn="l"/>
            <a:r>
              <a:rPr lang="ru-RU" sz="2400" b="1" smtClean="0"/>
              <a:t>Теорема </a:t>
            </a:r>
            <a:r>
              <a:rPr lang="en-US" sz="2400" b="1" smtClean="0"/>
              <a:t>7 </a:t>
            </a:r>
            <a:r>
              <a:rPr lang="ru-RU" sz="2400" smtClean="0"/>
              <a:t>о максимальном потоке и минимальном разрезе</a:t>
            </a:r>
          </a:p>
        </p:txBody>
      </p:sp>
      <p:sp>
        <p:nvSpPr>
          <p:cNvPr id="133122" name="Rectangle 3"/>
          <p:cNvSpPr>
            <a:spLocks noGrp="1"/>
          </p:cNvSpPr>
          <p:nvPr>
            <p:ph type="body" idx="1"/>
          </p:nvPr>
        </p:nvSpPr>
        <p:spPr>
          <a:xfrm>
            <a:off x="395288" y="1052513"/>
            <a:ext cx="8497887" cy="4525962"/>
          </a:xfrm>
        </p:spPr>
        <p:txBody>
          <a:bodyPr/>
          <a:lstStyle/>
          <a:p>
            <a:pPr marL="533400" indent="-533400">
              <a:lnSpc>
                <a:spcPct val="80000"/>
              </a:lnSpc>
              <a:buFont typeface="Arial" charset="0"/>
              <a:buNone/>
            </a:pPr>
            <a:r>
              <a:rPr lang="ru-RU" sz="2800" smtClean="0"/>
              <a:t>Пусть </a:t>
            </a:r>
            <a:r>
              <a:rPr lang="en-US" sz="2800" i="1" smtClean="0"/>
              <a:t>f</a:t>
            </a:r>
            <a:r>
              <a:rPr lang="ru-RU" sz="2800" smtClean="0"/>
              <a:t> — поток в сети </a:t>
            </a:r>
            <a:r>
              <a:rPr lang="en-US" sz="2800" i="1" smtClean="0"/>
              <a:t>G</a:t>
            </a:r>
            <a:r>
              <a:rPr lang="ru-RU" sz="2800" i="1" smtClean="0"/>
              <a:t> </a:t>
            </a:r>
            <a:r>
              <a:rPr lang="ru-RU" sz="2800" smtClean="0"/>
              <a:t>= (</a:t>
            </a:r>
            <a:r>
              <a:rPr lang="en-US" sz="2800" i="1" smtClean="0"/>
              <a:t>V</a:t>
            </a:r>
            <a:r>
              <a:rPr lang="ru-RU" sz="2800" i="1" smtClean="0"/>
              <a:t>, Е</a:t>
            </a:r>
            <a:r>
              <a:rPr lang="ru-RU" sz="2800" smtClean="0"/>
              <a:t>)</a:t>
            </a:r>
            <a:r>
              <a:rPr lang="ru-RU" sz="2800" i="1" smtClean="0"/>
              <a:t>. </a:t>
            </a:r>
            <a:endParaRPr lang="en-US" sz="2800" i="1" smtClean="0"/>
          </a:p>
          <a:p>
            <a:pPr marL="533400" indent="-533400">
              <a:lnSpc>
                <a:spcPct val="80000"/>
              </a:lnSpc>
              <a:buFont typeface="Arial" charset="0"/>
              <a:buNone/>
            </a:pPr>
            <a:r>
              <a:rPr lang="ru-RU" sz="2800" smtClean="0"/>
              <a:t>Тогда следующие утверждения равносильны:</a:t>
            </a:r>
          </a:p>
          <a:p>
            <a:pPr marL="533400" indent="-533400">
              <a:lnSpc>
                <a:spcPct val="80000"/>
              </a:lnSpc>
              <a:buFont typeface="Arial" charset="0"/>
              <a:buNone/>
            </a:pPr>
            <a:r>
              <a:rPr lang="ru-RU" sz="2800" smtClean="0"/>
              <a:t>1.  Поток </a:t>
            </a:r>
            <a:r>
              <a:rPr lang="en-US" sz="2800" i="1" smtClean="0"/>
              <a:t>f</a:t>
            </a:r>
            <a:r>
              <a:rPr lang="ru-RU" sz="2800" smtClean="0"/>
              <a:t> максимален (является потоком максимальной величины) в сети </a:t>
            </a:r>
            <a:r>
              <a:rPr lang="en-US" sz="2800" i="1" smtClean="0"/>
              <a:t>G</a:t>
            </a:r>
            <a:r>
              <a:rPr lang="ru-RU" sz="2800" i="1" smtClean="0"/>
              <a:t>.</a:t>
            </a:r>
            <a:endParaRPr lang="ru-RU" sz="2800" smtClean="0"/>
          </a:p>
          <a:p>
            <a:pPr marL="533400" indent="-533400">
              <a:lnSpc>
                <a:spcPct val="80000"/>
              </a:lnSpc>
              <a:buFont typeface="Arial" charset="0"/>
              <a:buNone/>
            </a:pPr>
            <a:r>
              <a:rPr lang="ru-RU" sz="2800" smtClean="0"/>
              <a:t>2.  Остаточная сеть </a:t>
            </a:r>
            <a:r>
              <a:rPr lang="en-US" sz="2800" i="1" smtClean="0"/>
              <a:t>G</a:t>
            </a:r>
            <a:r>
              <a:rPr lang="en-US" sz="2800" i="1" baseline="-25000" smtClean="0"/>
              <a:t>f</a:t>
            </a:r>
            <a:r>
              <a:rPr lang="en-US" sz="2800" i="1" smtClean="0"/>
              <a:t> </a:t>
            </a:r>
            <a:r>
              <a:rPr lang="ru-RU" sz="2800" smtClean="0"/>
              <a:t>не содержит дополняющих путей.</a:t>
            </a:r>
          </a:p>
          <a:p>
            <a:pPr marL="533400" indent="-533400">
              <a:lnSpc>
                <a:spcPct val="80000"/>
              </a:lnSpc>
              <a:buFont typeface="Arial" charset="0"/>
              <a:buAutoNum type="arabicPeriod" startAt="3"/>
            </a:pPr>
            <a:r>
              <a:rPr lang="ru-RU" sz="2800" smtClean="0"/>
              <a:t>Для некоторого разреза (</a:t>
            </a:r>
            <a:r>
              <a:rPr lang="en-US" sz="2800" i="1" smtClean="0"/>
              <a:t>S</a:t>
            </a:r>
            <a:r>
              <a:rPr lang="ru-RU" sz="2800" i="1" smtClean="0"/>
              <a:t>,</a:t>
            </a:r>
            <a:r>
              <a:rPr lang="en-US" sz="2800" i="1" smtClean="0"/>
              <a:t>T</a:t>
            </a:r>
            <a:r>
              <a:rPr lang="ru-RU" sz="2800" smtClean="0"/>
              <a:t>)</a:t>
            </a:r>
            <a:r>
              <a:rPr lang="ru-RU" sz="2800" i="1" smtClean="0"/>
              <a:t> </a:t>
            </a:r>
            <a:r>
              <a:rPr lang="ru-RU" sz="2800" smtClean="0"/>
              <a:t>сети </a:t>
            </a:r>
            <a:r>
              <a:rPr lang="en-US" sz="2800" i="1" smtClean="0"/>
              <a:t>G </a:t>
            </a:r>
            <a:r>
              <a:rPr lang="ru-RU" sz="2800" smtClean="0"/>
              <a:t>выполнено</a:t>
            </a:r>
            <a:endParaRPr lang="en-US" sz="2800" smtClean="0"/>
          </a:p>
          <a:p>
            <a:pPr marL="533400" indent="-533400">
              <a:lnSpc>
                <a:spcPct val="80000"/>
              </a:lnSpc>
              <a:buFont typeface="Arial" charset="0"/>
              <a:buNone/>
            </a:pPr>
            <a:r>
              <a:rPr lang="en-US" sz="2800" smtClean="0"/>
              <a:t>	</a:t>
            </a:r>
            <a:r>
              <a:rPr lang="ru-RU" sz="2800" smtClean="0"/>
              <a:t> равенство | </a:t>
            </a:r>
            <a:r>
              <a:rPr lang="en-US" sz="2800" i="1" smtClean="0"/>
              <a:t>f</a:t>
            </a:r>
            <a:r>
              <a:rPr lang="ru-RU" sz="2800" smtClean="0"/>
              <a:t> | = </a:t>
            </a:r>
            <a:r>
              <a:rPr lang="en-US" sz="2800" i="1" smtClean="0"/>
              <a:t>c</a:t>
            </a:r>
            <a:r>
              <a:rPr lang="ru-RU" sz="2800" smtClean="0"/>
              <a:t>(</a:t>
            </a:r>
            <a:r>
              <a:rPr lang="en-US" sz="2800" i="1" smtClean="0"/>
              <a:t>S</a:t>
            </a:r>
            <a:r>
              <a:rPr lang="ru-RU" sz="2800" i="1" smtClean="0"/>
              <a:t>,</a:t>
            </a:r>
            <a:r>
              <a:rPr lang="en-US" sz="2800" i="1" smtClean="0"/>
              <a:t> T</a:t>
            </a:r>
            <a:r>
              <a:rPr lang="ru-RU" sz="2800" smtClean="0"/>
              <a:t>)</a:t>
            </a:r>
            <a:r>
              <a:rPr lang="ru-RU" sz="2800" i="1" smtClean="0"/>
              <a:t>. </a:t>
            </a:r>
            <a:endParaRPr lang="en-US" sz="2800" i="1" smtClean="0"/>
          </a:p>
          <a:p>
            <a:pPr marL="533400" indent="-533400">
              <a:lnSpc>
                <a:spcPct val="80000"/>
              </a:lnSpc>
              <a:buFont typeface="Arial" charset="0"/>
              <a:buNone/>
            </a:pPr>
            <a:r>
              <a:rPr lang="en-US" sz="2800" smtClean="0"/>
              <a:t>	</a:t>
            </a:r>
            <a:r>
              <a:rPr lang="ru-RU" sz="2800" smtClean="0"/>
              <a:t>В этом случае разрез является минимальным, то есть имеет минимально возможную пропускную способность.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2">
                                            <p:txEl>
                                              <p:pRg st="0" end="0"/>
                                            </p:txEl>
                                          </p:spTgt>
                                        </p:tgtEl>
                                        <p:attrNameLst>
                                          <p:attrName>style.visibility</p:attrName>
                                        </p:attrNameLst>
                                      </p:cBhvr>
                                      <p:to>
                                        <p:strVal val="visible"/>
                                      </p:to>
                                    </p:set>
                                    <p:anim calcmode="lin" valueType="num">
                                      <p:cBhvr additive="base">
                                        <p:cTn id="7" dur="500" fill="hold"/>
                                        <p:tgtEl>
                                          <p:spTgt spid="1331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2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3122">
                                            <p:txEl>
                                              <p:pRg st="1" end="1"/>
                                            </p:txEl>
                                          </p:spTgt>
                                        </p:tgtEl>
                                        <p:attrNameLst>
                                          <p:attrName>style.visibility</p:attrName>
                                        </p:attrNameLst>
                                      </p:cBhvr>
                                      <p:to>
                                        <p:strVal val="visible"/>
                                      </p:to>
                                    </p:set>
                                    <p:anim calcmode="lin" valueType="num">
                                      <p:cBhvr additive="base">
                                        <p:cTn id="11" dur="500" fill="hold"/>
                                        <p:tgtEl>
                                          <p:spTgt spid="13312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31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3122">
                                            <p:txEl>
                                              <p:pRg st="2" end="2"/>
                                            </p:txEl>
                                          </p:spTgt>
                                        </p:tgtEl>
                                        <p:attrNameLst>
                                          <p:attrName>style.visibility</p:attrName>
                                        </p:attrNameLst>
                                      </p:cBhvr>
                                      <p:to>
                                        <p:strVal val="visible"/>
                                      </p:to>
                                    </p:set>
                                    <p:anim calcmode="lin" valueType="num">
                                      <p:cBhvr additive="base">
                                        <p:cTn id="17" dur="500" fill="hold"/>
                                        <p:tgtEl>
                                          <p:spTgt spid="13312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312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3122">
                                            <p:txEl>
                                              <p:pRg st="3" end="3"/>
                                            </p:txEl>
                                          </p:spTgt>
                                        </p:tgtEl>
                                        <p:attrNameLst>
                                          <p:attrName>style.visibility</p:attrName>
                                        </p:attrNameLst>
                                      </p:cBhvr>
                                      <p:to>
                                        <p:strVal val="visible"/>
                                      </p:to>
                                    </p:set>
                                    <p:anim calcmode="lin" valueType="num">
                                      <p:cBhvr additive="base">
                                        <p:cTn id="23" dur="500" fill="hold"/>
                                        <p:tgtEl>
                                          <p:spTgt spid="13312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312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3122">
                                            <p:txEl>
                                              <p:pRg st="4" end="4"/>
                                            </p:txEl>
                                          </p:spTgt>
                                        </p:tgtEl>
                                        <p:attrNameLst>
                                          <p:attrName>style.visibility</p:attrName>
                                        </p:attrNameLst>
                                      </p:cBhvr>
                                      <p:to>
                                        <p:strVal val="visible"/>
                                      </p:to>
                                    </p:set>
                                    <p:anim calcmode="lin" valueType="num">
                                      <p:cBhvr additive="base">
                                        <p:cTn id="29" dur="500" fill="hold"/>
                                        <p:tgtEl>
                                          <p:spTgt spid="133122">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3122">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3122">
                                            <p:txEl>
                                              <p:pRg st="5" end="5"/>
                                            </p:txEl>
                                          </p:spTgt>
                                        </p:tgtEl>
                                        <p:attrNameLst>
                                          <p:attrName>style.visibility</p:attrName>
                                        </p:attrNameLst>
                                      </p:cBhvr>
                                      <p:to>
                                        <p:strVal val="visible"/>
                                      </p:to>
                                    </p:set>
                                    <p:anim calcmode="lin" valueType="num">
                                      <p:cBhvr additive="base">
                                        <p:cTn id="33" dur="500" fill="hold"/>
                                        <p:tgtEl>
                                          <p:spTgt spid="133122">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3122">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33122">
                                            <p:txEl>
                                              <p:pRg st="6" end="6"/>
                                            </p:txEl>
                                          </p:spTgt>
                                        </p:tgtEl>
                                        <p:attrNameLst>
                                          <p:attrName>style.visibility</p:attrName>
                                        </p:attrNameLst>
                                      </p:cBhvr>
                                      <p:to>
                                        <p:strVal val="visible"/>
                                      </p:to>
                                    </p:set>
                                    <p:anim calcmode="lin" valueType="num">
                                      <p:cBhvr additive="base">
                                        <p:cTn id="37" dur="500" fill="hold"/>
                                        <p:tgtEl>
                                          <p:spTgt spid="13312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312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55" name="Rectangle 2"/>
          <p:cNvSpPr>
            <a:spLocks noGrp="1"/>
          </p:cNvSpPr>
          <p:nvPr>
            <p:ph type="title"/>
          </p:nvPr>
        </p:nvSpPr>
        <p:spPr>
          <a:xfrm>
            <a:off x="457200" y="274638"/>
            <a:ext cx="8229600" cy="633412"/>
          </a:xfrm>
        </p:spPr>
        <p:txBody>
          <a:bodyPr/>
          <a:lstStyle/>
          <a:p>
            <a:pPr algn="l"/>
            <a:r>
              <a:rPr lang="ru-RU" sz="2800" b="1" dirty="0" smtClean="0"/>
              <a:t>Определение </a:t>
            </a:r>
            <a:r>
              <a:rPr lang="ru-RU" sz="2800" b="1" dirty="0" smtClean="0"/>
              <a:t>сети</a:t>
            </a:r>
            <a:r>
              <a:rPr lang="en-US" sz="2800" b="1" dirty="0" smtClean="0"/>
              <a:t>  </a:t>
            </a:r>
            <a:r>
              <a:rPr lang="ru-RU" sz="2400" dirty="0" smtClean="0">
                <a:effectLst>
                  <a:outerShdw blurRad="38100" dist="38100" dir="2700000" algn="tl">
                    <a:srgbClr val="C0C0C0"/>
                  </a:outerShdw>
                </a:effectLst>
              </a:rPr>
              <a:t>(примеры </a:t>
            </a:r>
            <a:r>
              <a:rPr lang="ru-RU" sz="2400" dirty="0" smtClean="0"/>
              <a:t>из </a:t>
            </a:r>
            <a:r>
              <a:rPr lang="ru-RU" sz="2400" dirty="0" smtClean="0"/>
              <a:t>книги </a:t>
            </a:r>
            <a:r>
              <a:rPr lang="ru-RU" sz="2400" dirty="0" err="1" smtClean="0"/>
              <a:t>Кормена</a:t>
            </a:r>
            <a:r>
              <a:rPr lang="ru-RU" sz="2400" dirty="0" smtClean="0"/>
              <a:t>)</a:t>
            </a:r>
            <a:endParaRPr lang="ru-RU" sz="2400" b="1" dirty="0" smtClean="0"/>
          </a:p>
        </p:txBody>
      </p:sp>
      <p:sp>
        <p:nvSpPr>
          <p:cNvPr id="18456" name="Rectangle 3"/>
          <p:cNvSpPr>
            <a:spLocks noGrp="1"/>
          </p:cNvSpPr>
          <p:nvPr>
            <p:ph type="body" idx="1"/>
          </p:nvPr>
        </p:nvSpPr>
        <p:spPr>
          <a:xfrm>
            <a:off x="0" y="981075"/>
            <a:ext cx="8964613" cy="5327650"/>
          </a:xfrm>
        </p:spPr>
        <p:txBody>
          <a:bodyPr/>
          <a:lstStyle/>
          <a:p>
            <a:pPr>
              <a:buFont typeface="Arial" charset="0"/>
              <a:buNone/>
            </a:pPr>
            <a:r>
              <a:rPr lang="ru-RU" sz="2800" smtClean="0"/>
              <a:t>Назовем </a:t>
            </a:r>
            <a:r>
              <a:rPr lang="ru-RU" sz="2800" i="1" smtClean="0">
                <a:solidFill>
                  <a:schemeClr val="hlink"/>
                </a:solidFill>
              </a:rPr>
              <a:t>сетью</a:t>
            </a:r>
            <a:r>
              <a:rPr lang="ru-RU" sz="2800" i="1" smtClean="0"/>
              <a:t> </a:t>
            </a:r>
            <a:r>
              <a:rPr lang="ru-RU" sz="2800" smtClean="0"/>
              <a:t>ориентированный граф </a:t>
            </a:r>
            <a:r>
              <a:rPr lang="en-US" sz="2800" i="1" smtClean="0"/>
              <a:t>G</a:t>
            </a:r>
            <a:r>
              <a:rPr lang="ru-RU" sz="2800" i="1" smtClean="0"/>
              <a:t> = </a:t>
            </a:r>
            <a:r>
              <a:rPr lang="ru-RU" sz="2800" smtClean="0"/>
              <a:t>(</a:t>
            </a:r>
            <a:r>
              <a:rPr lang="en-US" sz="2800" i="1" smtClean="0"/>
              <a:t>V</a:t>
            </a:r>
            <a:r>
              <a:rPr lang="ru-RU" sz="2800" i="1" smtClean="0"/>
              <a:t>, Е</a:t>
            </a:r>
            <a:r>
              <a:rPr lang="ru-RU" sz="2800" smtClean="0"/>
              <a:t>)</a:t>
            </a:r>
            <a:r>
              <a:rPr lang="ru-RU" sz="2800" i="1" smtClean="0"/>
              <a:t>, </a:t>
            </a:r>
            <a:r>
              <a:rPr lang="ru-RU" sz="2800" smtClean="0"/>
              <a:t>каждому ребру (</a:t>
            </a:r>
            <a:r>
              <a:rPr lang="ru-RU" sz="2800" i="1" smtClean="0"/>
              <a:t>и, </a:t>
            </a:r>
            <a:r>
              <a:rPr lang="en-US" sz="2800" i="1" smtClean="0"/>
              <a:t>v</a:t>
            </a:r>
            <a:r>
              <a:rPr lang="ru-RU" sz="2800" smtClean="0"/>
              <a:t>)</a:t>
            </a:r>
            <a:r>
              <a:rPr lang="ru-RU" sz="2800" i="1" smtClean="0"/>
              <a:t> </a:t>
            </a:r>
            <a:r>
              <a:rPr lang="en-US" sz="2800" smtClean="0">
                <a:sym typeface="Symbol" pitchFamily="18" charset="2"/>
              </a:rPr>
              <a:t></a:t>
            </a:r>
            <a:r>
              <a:rPr lang="ru-RU" sz="2800" smtClean="0"/>
              <a:t> </a:t>
            </a:r>
            <a:r>
              <a:rPr lang="ru-RU" sz="2800" i="1" smtClean="0"/>
              <a:t>Е </a:t>
            </a:r>
            <a:r>
              <a:rPr lang="ru-RU" sz="2800" smtClean="0"/>
              <a:t>которого поставлено в соответствие число </a:t>
            </a:r>
            <a:r>
              <a:rPr lang="ru-RU" sz="2800" i="1" smtClean="0"/>
              <a:t>с</a:t>
            </a:r>
            <a:r>
              <a:rPr lang="ru-RU" sz="2800" smtClean="0"/>
              <a:t>(</a:t>
            </a:r>
            <a:r>
              <a:rPr lang="ru-RU" sz="2800" i="1" smtClean="0"/>
              <a:t>и, </a:t>
            </a:r>
            <a:r>
              <a:rPr lang="en-US" sz="2800" i="1" smtClean="0"/>
              <a:t>v</a:t>
            </a:r>
            <a:r>
              <a:rPr lang="ru-RU" sz="2800" smtClean="0"/>
              <a:t>)</a:t>
            </a:r>
            <a:r>
              <a:rPr lang="en-US" sz="2800" i="1" smtClean="0"/>
              <a:t> ≥</a:t>
            </a:r>
            <a:r>
              <a:rPr lang="ru-RU" sz="2800" smtClean="0"/>
              <a:t> 0, называемое </a:t>
            </a:r>
          </a:p>
          <a:p>
            <a:pPr>
              <a:buFont typeface="Arial" charset="0"/>
              <a:buNone/>
            </a:pPr>
            <a:r>
              <a:rPr lang="ru-RU" sz="2800" smtClean="0"/>
              <a:t>	</a:t>
            </a:r>
            <a:r>
              <a:rPr lang="ru-RU" sz="2800" i="1" smtClean="0">
                <a:solidFill>
                  <a:schemeClr val="hlink"/>
                </a:solidFill>
              </a:rPr>
              <a:t>пропускной</a:t>
            </a:r>
            <a:r>
              <a:rPr lang="ru-RU" sz="2800" i="1" smtClean="0"/>
              <a:t> </a:t>
            </a:r>
            <a:r>
              <a:rPr lang="ru-RU" sz="2800" i="1" smtClean="0">
                <a:solidFill>
                  <a:schemeClr val="hlink"/>
                </a:solidFill>
              </a:rPr>
              <a:t>способностью</a:t>
            </a:r>
            <a:r>
              <a:rPr lang="ru-RU" sz="2800" i="1" smtClean="0"/>
              <a:t> </a:t>
            </a:r>
            <a:r>
              <a:rPr lang="ru-RU" sz="2800" smtClean="0"/>
              <a:t>ребра. </a:t>
            </a:r>
          </a:p>
          <a:p>
            <a:pPr>
              <a:buFont typeface="Arial" charset="0"/>
              <a:buNone/>
            </a:pPr>
            <a:r>
              <a:rPr lang="ru-RU" sz="2800" smtClean="0"/>
              <a:t>	В случае (</a:t>
            </a:r>
            <a:r>
              <a:rPr lang="ru-RU" sz="2800" i="1" smtClean="0"/>
              <a:t>и, </a:t>
            </a:r>
            <a:r>
              <a:rPr lang="en-US" sz="2800" i="1" smtClean="0"/>
              <a:t>v</a:t>
            </a:r>
            <a:r>
              <a:rPr lang="ru-RU" sz="2800" smtClean="0"/>
              <a:t>) </a:t>
            </a:r>
            <a:r>
              <a:rPr lang="en-US" sz="2800" smtClean="0">
                <a:sym typeface="Symbol" pitchFamily="18" charset="2"/>
              </a:rPr>
              <a:t></a:t>
            </a:r>
            <a:r>
              <a:rPr lang="ru-RU" sz="2800" i="1" smtClean="0"/>
              <a:t> Е  </a:t>
            </a:r>
            <a:r>
              <a:rPr lang="ru-RU" sz="2800" smtClean="0"/>
              <a:t>полагаем </a:t>
            </a:r>
            <a:r>
              <a:rPr lang="ru-RU" sz="2800" i="1" smtClean="0"/>
              <a:t>с</a:t>
            </a:r>
            <a:r>
              <a:rPr lang="ru-RU" sz="2800" smtClean="0"/>
              <a:t>(</a:t>
            </a:r>
            <a:r>
              <a:rPr lang="ru-RU" sz="2800" i="1" smtClean="0"/>
              <a:t>и, </a:t>
            </a:r>
            <a:r>
              <a:rPr lang="en-US" sz="2800" i="1" smtClean="0"/>
              <a:t>v</a:t>
            </a:r>
            <a:r>
              <a:rPr lang="ru-RU" sz="2800" smtClean="0"/>
              <a:t>)</a:t>
            </a:r>
            <a:r>
              <a:rPr lang="ru-RU" sz="2800" i="1" smtClean="0"/>
              <a:t> </a:t>
            </a:r>
            <a:r>
              <a:rPr lang="ru-RU" sz="2800" smtClean="0"/>
              <a:t>= 0. </a:t>
            </a:r>
          </a:p>
          <a:p>
            <a:pPr>
              <a:buFont typeface="Arial" charset="0"/>
              <a:buNone/>
            </a:pPr>
            <a:r>
              <a:rPr lang="ru-RU" sz="2800" smtClean="0">
                <a:latin typeface="Arial" charset="0"/>
              </a:rPr>
              <a:t>	</a:t>
            </a:r>
            <a:r>
              <a:rPr lang="ru-RU" sz="2800" smtClean="0"/>
              <a:t>В графе выделены две вершины: </a:t>
            </a:r>
            <a:r>
              <a:rPr lang="ru-RU" sz="2800" i="1" smtClean="0">
                <a:solidFill>
                  <a:schemeClr val="hlink"/>
                </a:solidFill>
              </a:rPr>
              <a:t>исток</a:t>
            </a:r>
            <a:r>
              <a:rPr lang="ru-RU" sz="2800" i="1" smtClean="0"/>
              <a:t> </a:t>
            </a:r>
            <a:r>
              <a:rPr lang="en-US" sz="2800" i="1" smtClean="0"/>
              <a:t>s </a:t>
            </a:r>
            <a:r>
              <a:rPr lang="ru-RU" sz="2800" smtClean="0"/>
              <a:t>и </a:t>
            </a:r>
            <a:r>
              <a:rPr lang="ru-RU" sz="2800" i="1" smtClean="0">
                <a:solidFill>
                  <a:schemeClr val="hlink"/>
                </a:solidFill>
              </a:rPr>
              <a:t>сток</a:t>
            </a:r>
            <a:r>
              <a:rPr lang="ru-RU" sz="2800" i="1" smtClean="0"/>
              <a:t> </a:t>
            </a:r>
            <a:r>
              <a:rPr lang="en-US" sz="2800" i="1" smtClean="0"/>
              <a:t>t</a:t>
            </a:r>
            <a:r>
              <a:rPr lang="ru-RU" sz="2800" i="1" smtClean="0"/>
              <a:t>.</a:t>
            </a:r>
            <a:endParaRPr lang="ru-RU" sz="2800" smtClean="0"/>
          </a:p>
        </p:txBody>
      </p:sp>
      <p:grpSp>
        <p:nvGrpSpPr>
          <p:cNvPr id="18457" name="Group 4"/>
          <p:cNvGrpSpPr>
            <a:grpSpLocks/>
          </p:cNvGrpSpPr>
          <p:nvPr/>
        </p:nvGrpSpPr>
        <p:grpSpPr bwMode="auto">
          <a:xfrm>
            <a:off x="755650" y="3789363"/>
            <a:ext cx="6178550" cy="2816225"/>
            <a:chOff x="884" y="572"/>
            <a:chExt cx="3892" cy="1774"/>
          </a:xfrm>
        </p:grpSpPr>
        <p:sp>
          <p:nvSpPr>
            <p:cNvPr id="77" name="Овал 76"/>
            <p:cNvSpPr/>
            <p:nvPr/>
          </p:nvSpPr>
          <p:spPr>
            <a:xfrm>
              <a:off x="1426" y="124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78" name="Овал 77"/>
            <p:cNvSpPr/>
            <p:nvPr/>
          </p:nvSpPr>
          <p:spPr>
            <a:xfrm>
              <a:off x="4216" y="124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9" name="Овал 78"/>
            <p:cNvSpPr/>
            <p:nvPr/>
          </p:nvSpPr>
          <p:spPr>
            <a:xfrm>
              <a:off x="3226" y="79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0" name="Овал 79"/>
            <p:cNvSpPr/>
            <p:nvPr/>
          </p:nvSpPr>
          <p:spPr>
            <a:xfrm>
              <a:off x="2371" y="79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81" name="Прямая со стрелкой 80"/>
            <p:cNvCxnSpPr>
              <a:stCxn id="80" idx="6"/>
              <a:endCxn id="79" idx="2"/>
            </p:cNvCxnSpPr>
            <p:nvPr/>
          </p:nvCxnSpPr>
          <p:spPr>
            <a:xfrm>
              <a:off x="2686" y="955"/>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2" name="Прямая со стрелкой 81"/>
            <p:cNvCxnSpPr/>
            <p:nvPr/>
          </p:nvCxnSpPr>
          <p:spPr>
            <a:xfrm rot="16200000" flipH="1">
              <a:off x="2236" y="1382"/>
              <a:ext cx="5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3" name="Овал 82"/>
            <p:cNvSpPr/>
            <p:nvPr/>
          </p:nvSpPr>
          <p:spPr>
            <a:xfrm>
              <a:off x="3226" y="163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4" name="Овал 83"/>
            <p:cNvSpPr/>
            <p:nvPr/>
          </p:nvSpPr>
          <p:spPr>
            <a:xfrm>
              <a:off x="2371" y="163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85" name="Прямая со стрелкой 84"/>
            <p:cNvCxnSpPr>
              <a:stCxn id="84" idx="6"/>
              <a:endCxn id="83" idx="2"/>
            </p:cNvCxnSpPr>
            <p:nvPr/>
          </p:nvCxnSpPr>
          <p:spPr>
            <a:xfrm>
              <a:off x="2686" y="1787"/>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6" name="Прямая со стрелкой 85"/>
            <p:cNvCxnSpPr>
              <a:stCxn id="83" idx="0"/>
              <a:endCxn id="79" idx="4"/>
            </p:cNvCxnSpPr>
            <p:nvPr/>
          </p:nvCxnSpPr>
          <p:spPr>
            <a:xfrm rot="5400000" flipH="1" flipV="1">
              <a:off x="3125" y="1371"/>
              <a:ext cx="517"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7" name="Прямая со стрелкой 86"/>
            <p:cNvCxnSpPr>
              <a:stCxn id="77" idx="7"/>
              <a:endCxn id="80" idx="2"/>
            </p:cNvCxnSpPr>
            <p:nvPr/>
          </p:nvCxnSpPr>
          <p:spPr>
            <a:xfrm rot="5400000" flipH="1" flipV="1">
              <a:off x="1864" y="786"/>
              <a:ext cx="338" cy="6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8" name="Прямая со стрелкой 87"/>
            <p:cNvCxnSpPr>
              <a:stCxn id="83" idx="6"/>
              <a:endCxn id="78" idx="3"/>
            </p:cNvCxnSpPr>
            <p:nvPr/>
          </p:nvCxnSpPr>
          <p:spPr>
            <a:xfrm flipV="1">
              <a:off x="3541" y="1516"/>
              <a:ext cx="721" cy="27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9" name="Прямая со стрелкой 88"/>
            <p:cNvCxnSpPr>
              <a:stCxn id="79" idx="6"/>
              <a:endCxn id="78" idx="1"/>
            </p:cNvCxnSpPr>
            <p:nvPr/>
          </p:nvCxnSpPr>
          <p:spPr>
            <a:xfrm>
              <a:off x="3541" y="955"/>
              <a:ext cx="721" cy="3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0" name="Прямая со стрелкой 89"/>
            <p:cNvCxnSpPr>
              <a:stCxn id="79" idx="3"/>
              <a:endCxn id="84" idx="7"/>
            </p:cNvCxnSpPr>
            <p:nvPr/>
          </p:nvCxnSpPr>
          <p:spPr>
            <a:xfrm rot="5400000">
              <a:off x="2651" y="1055"/>
              <a:ext cx="610" cy="6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18451" name="Object 19"/>
            <p:cNvGraphicFramePr>
              <a:graphicFrameLocks noChangeAspect="1"/>
            </p:cNvGraphicFramePr>
            <p:nvPr/>
          </p:nvGraphicFramePr>
          <p:xfrm>
            <a:off x="2416" y="752"/>
            <a:ext cx="225" cy="368"/>
          </p:xfrm>
          <a:graphic>
            <a:graphicData uri="http://schemas.openxmlformats.org/presentationml/2006/ole">
              <p:oleObj spid="_x0000_s18451" name="Equation" r:id="rId4" imgW="139680" imgH="228600" progId="">
                <p:embed/>
              </p:oleObj>
            </a:graphicData>
          </a:graphic>
        </p:graphicFrame>
        <p:graphicFrame>
          <p:nvGraphicFramePr>
            <p:cNvPr id="18452" name="Object 20"/>
            <p:cNvGraphicFramePr>
              <a:graphicFrameLocks noChangeAspect="1"/>
            </p:cNvGraphicFramePr>
            <p:nvPr/>
          </p:nvGraphicFramePr>
          <p:xfrm>
            <a:off x="3261" y="1607"/>
            <a:ext cx="245" cy="368"/>
          </p:xfrm>
          <a:graphic>
            <a:graphicData uri="http://schemas.openxmlformats.org/presentationml/2006/ole">
              <p:oleObj spid="_x0000_s18452" name="Equation" r:id="rId5" imgW="152280" imgH="228600" progId="">
                <p:embed/>
              </p:oleObj>
            </a:graphicData>
          </a:graphic>
        </p:graphicFrame>
        <p:graphicFrame>
          <p:nvGraphicFramePr>
            <p:cNvPr id="18453" name="Object 21"/>
            <p:cNvGraphicFramePr>
              <a:graphicFrameLocks noChangeAspect="1"/>
            </p:cNvGraphicFramePr>
            <p:nvPr/>
          </p:nvGraphicFramePr>
          <p:xfrm>
            <a:off x="2406" y="1607"/>
            <a:ext cx="246" cy="368"/>
          </p:xfrm>
          <a:graphic>
            <a:graphicData uri="http://schemas.openxmlformats.org/presentationml/2006/ole">
              <p:oleObj spid="_x0000_s18453" name="Equation" r:id="rId6" imgW="152280" imgH="228600" progId="">
                <p:embed/>
              </p:oleObj>
            </a:graphicData>
          </a:graphic>
        </p:graphicFrame>
        <p:graphicFrame>
          <p:nvGraphicFramePr>
            <p:cNvPr id="18454" name="Object 22"/>
            <p:cNvGraphicFramePr>
              <a:graphicFrameLocks noChangeAspect="1"/>
            </p:cNvGraphicFramePr>
            <p:nvPr/>
          </p:nvGraphicFramePr>
          <p:xfrm>
            <a:off x="3261" y="752"/>
            <a:ext cx="245" cy="368"/>
          </p:xfrm>
          <a:graphic>
            <a:graphicData uri="http://schemas.openxmlformats.org/presentationml/2006/ole">
              <p:oleObj spid="_x0000_s18454" name="Equation" r:id="rId7" imgW="152280" imgH="228600" progId="">
                <p:embed/>
              </p:oleObj>
            </a:graphicData>
          </a:graphic>
        </p:graphicFrame>
        <p:cxnSp>
          <p:nvCxnSpPr>
            <p:cNvPr id="95" name="Прямая со стрелкой 94"/>
            <p:cNvCxnSpPr>
              <a:stCxn id="77" idx="5"/>
              <a:endCxn id="84" idx="2"/>
            </p:cNvCxnSpPr>
            <p:nvPr/>
          </p:nvCxnSpPr>
          <p:spPr>
            <a:xfrm rot="16200000" flipH="1">
              <a:off x="1898" y="1313"/>
              <a:ext cx="271" cy="6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6" name="Прямая со стрелкой 95"/>
            <p:cNvCxnSpPr/>
            <p:nvPr/>
          </p:nvCxnSpPr>
          <p:spPr>
            <a:xfrm rot="5400000" flipH="1" flipV="1">
              <a:off x="2326" y="1382"/>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474" name="TextBox 96"/>
            <p:cNvSpPr txBox="1">
              <a:spLocks noChangeArrowheads="1"/>
            </p:cNvSpPr>
            <p:nvPr/>
          </p:nvSpPr>
          <p:spPr bwMode="auto">
            <a:xfrm rot="-1682621">
              <a:off x="1786" y="977"/>
              <a:ext cx="262" cy="231"/>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18475" name="TextBox 97"/>
            <p:cNvSpPr txBox="1">
              <a:spLocks noChangeArrowheads="1"/>
            </p:cNvSpPr>
            <p:nvPr/>
          </p:nvSpPr>
          <p:spPr bwMode="auto">
            <a:xfrm>
              <a:off x="2821" y="752"/>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8476" name="TextBox 98"/>
            <p:cNvSpPr txBox="1">
              <a:spLocks noChangeArrowheads="1"/>
            </p:cNvSpPr>
            <p:nvPr/>
          </p:nvSpPr>
          <p:spPr bwMode="auto">
            <a:xfrm rot="1916893">
              <a:off x="3856" y="932"/>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18477" name="TextBox 99"/>
            <p:cNvSpPr txBox="1">
              <a:spLocks noChangeArrowheads="1"/>
            </p:cNvSpPr>
            <p:nvPr/>
          </p:nvSpPr>
          <p:spPr bwMode="auto">
            <a:xfrm rot="1309335">
              <a:off x="1865" y="1648"/>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8478" name="TextBox 100"/>
            <p:cNvSpPr txBox="1">
              <a:spLocks noChangeArrowheads="1"/>
            </p:cNvSpPr>
            <p:nvPr/>
          </p:nvSpPr>
          <p:spPr bwMode="auto">
            <a:xfrm>
              <a:off x="2821" y="1787"/>
              <a:ext cx="262"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8479" name="TextBox 101"/>
            <p:cNvSpPr txBox="1">
              <a:spLocks noChangeArrowheads="1"/>
            </p:cNvSpPr>
            <p:nvPr/>
          </p:nvSpPr>
          <p:spPr bwMode="auto">
            <a:xfrm rot="-1286698">
              <a:off x="3856" y="1607"/>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8480" name="TextBox 102"/>
            <p:cNvSpPr txBox="1">
              <a:spLocks noChangeArrowheads="1"/>
            </p:cNvSpPr>
            <p:nvPr/>
          </p:nvSpPr>
          <p:spPr bwMode="auto">
            <a:xfrm rot="-5400000">
              <a:off x="3361" y="1248"/>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8481" name="TextBox 103"/>
            <p:cNvSpPr txBox="1">
              <a:spLocks noChangeArrowheads="1"/>
            </p:cNvSpPr>
            <p:nvPr/>
          </p:nvSpPr>
          <p:spPr bwMode="auto">
            <a:xfrm rot="-5400000">
              <a:off x="2236" y="1293"/>
              <a:ext cx="263" cy="232"/>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8482" name="TextBox 104"/>
            <p:cNvSpPr txBox="1">
              <a:spLocks noChangeArrowheads="1"/>
            </p:cNvSpPr>
            <p:nvPr/>
          </p:nvSpPr>
          <p:spPr bwMode="auto">
            <a:xfrm rot="-5400000">
              <a:off x="2596" y="1294"/>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8483" name="TextBox 105"/>
            <p:cNvSpPr txBox="1">
              <a:spLocks noChangeArrowheads="1"/>
            </p:cNvSpPr>
            <p:nvPr/>
          </p:nvSpPr>
          <p:spPr bwMode="auto">
            <a:xfrm rot="-3855072">
              <a:off x="2956" y="1248"/>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sp>
          <p:nvSpPr>
            <p:cNvPr id="18484" name="TextBox 106"/>
            <p:cNvSpPr txBox="1">
              <a:spLocks noChangeArrowheads="1"/>
            </p:cNvSpPr>
            <p:nvPr/>
          </p:nvSpPr>
          <p:spPr bwMode="auto">
            <a:xfrm>
              <a:off x="1111" y="977"/>
              <a:ext cx="116" cy="231"/>
            </a:xfrm>
            <a:prstGeom prst="rect">
              <a:avLst/>
            </a:prstGeom>
            <a:noFill/>
            <a:ln w="9525">
              <a:noFill/>
              <a:miter lim="800000"/>
              <a:headEnd/>
              <a:tailEnd/>
            </a:ln>
          </p:spPr>
          <p:txBody>
            <a:bodyPr wrap="none">
              <a:spAutoFit/>
            </a:bodyPr>
            <a:lstStyle/>
            <a:p>
              <a:endParaRPr lang="ru-RU" sz="1800" baseline="0"/>
            </a:p>
          </p:txBody>
        </p:sp>
        <p:sp>
          <p:nvSpPr>
            <p:cNvPr id="18485" name="TextBox 107"/>
            <p:cNvSpPr txBox="1">
              <a:spLocks noChangeArrowheads="1"/>
            </p:cNvSpPr>
            <p:nvPr/>
          </p:nvSpPr>
          <p:spPr bwMode="auto">
            <a:xfrm>
              <a:off x="2146" y="572"/>
              <a:ext cx="116" cy="231"/>
            </a:xfrm>
            <a:prstGeom prst="rect">
              <a:avLst/>
            </a:prstGeom>
            <a:noFill/>
            <a:ln w="9525">
              <a:noFill/>
              <a:miter lim="800000"/>
              <a:headEnd/>
              <a:tailEnd/>
            </a:ln>
          </p:spPr>
          <p:txBody>
            <a:bodyPr wrap="none">
              <a:spAutoFit/>
            </a:bodyPr>
            <a:lstStyle/>
            <a:p>
              <a:endParaRPr lang="ru-RU" sz="1800" baseline="0"/>
            </a:p>
          </p:txBody>
        </p:sp>
        <p:sp>
          <p:nvSpPr>
            <p:cNvPr id="18486" name="TextBox 108"/>
            <p:cNvSpPr txBox="1">
              <a:spLocks noChangeArrowheads="1"/>
            </p:cNvSpPr>
            <p:nvPr/>
          </p:nvSpPr>
          <p:spPr bwMode="auto">
            <a:xfrm>
              <a:off x="3091" y="572"/>
              <a:ext cx="116" cy="231"/>
            </a:xfrm>
            <a:prstGeom prst="rect">
              <a:avLst/>
            </a:prstGeom>
            <a:noFill/>
            <a:ln w="9525">
              <a:noFill/>
              <a:miter lim="800000"/>
              <a:headEnd/>
              <a:tailEnd/>
            </a:ln>
          </p:spPr>
          <p:txBody>
            <a:bodyPr wrap="none">
              <a:spAutoFit/>
            </a:bodyPr>
            <a:lstStyle/>
            <a:p>
              <a:endParaRPr lang="ru-RU" sz="1800" baseline="0"/>
            </a:p>
          </p:txBody>
        </p:sp>
        <p:sp>
          <p:nvSpPr>
            <p:cNvPr id="18487" name="TextBox 109"/>
            <p:cNvSpPr txBox="1">
              <a:spLocks noChangeArrowheads="1"/>
            </p:cNvSpPr>
            <p:nvPr/>
          </p:nvSpPr>
          <p:spPr bwMode="auto">
            <a:xfrm>
              <a:off x="4171" y="1067"/>
              <a:ext cx="116" cy="231"/>
            </a:xfrm>
            <a:prstGeom prst="rect">
              <a:avLst/>
            </a:prstGeom>
            <a:noFill/>
            <a:ln w="9525">
              <a:noFill/>
              <a:miter lim="800000"/>
              <a:headEnd/>
              <a:tailEnd/>
            </a:ln>
          </p:spPr>
          <p:txBody>
            <a:bodyPr wrap="none">
              <a:spAutoFit/>
            </a:bodyPr>
            <a:lstStyle/>
            <a:p>
              <a:endParaRPr lang="ru-RU" sz="1800" baseline="0"/>
            </a:p>
          </p:txBody>
        </p:sp>
        <p:sp>
          <p:nvSpPr>
            <p:cNvPr id="18488" name="TextBox 110"/>
            <p:cNvSpPr txBox="1">
              <a:spLocks noChangeArrowheads="1"/>
            </p:cNvSpPr>
            <p:nvPr/>
          </p:nvSpPr>
          <p:spPr bwMode="auto">
            <a:xfrm>
              <a:off x="2191" y="1877"/>
              <a:ext cx="116" cy="231"/>
            </a:xfrm>
            <a:prstGeom prst="rect">
              <a:avLst/>
            </a:prstGeom>
            <a:noFill/>
            <a:ln w="9525">
              <a:noFill/>
              <a:miter lim="800000"/>
              <a:headEnd/>
              <a:tailEnd/>
            </a:ln>
          </p:spPr>
          <p:txBody>
            <a:bodyPr wrap="none">
              <a:spAutoFit/>
            </a:bodyPr>
            <a:lstStyle/>
            <a:p>
              <a:endParaRPr lang="ru-RU" sz="1800" baseline="0"/>
            </a:p>
          </p:txBody>
        </p:sp>
        <p:sp>
          <p:nvSpPr>
            <p:cNvPr id="18489" name="TextBox 111"/>
            <p:cNvSpPr txBox="1">
              <a:spLocks noChangeArrowheads="1"/>
            </p:cNvSpPr>
            <p:nvPr/>
          </p:nvSpPr>
          <p:spPr bwMode="auto">
            <a:xfrm>
              <a:off x="3226" y="1922"/>
              <a:ext cx="116" cy="231"/>
            </a:xfrm>
            <a:prstGeom prst="rect">
              <a:avLst/>
            </a:prstGeom>
            <a:noFill/>
            <a:ln w="9525">
              <a:noFill/>
              <a:miter lim="800000"/>
              <a:headEnd/>
              <a:tailEnd/>
            </a:ln>
          </p:spPr>
          <p:txBody>
            <a:bodyPr wrap="none">
              <a:spAutoFit/>
            </a:bodyPr>
            <a:lstStyle/>
            <a:p>
              <a:endParaRPr lang="ru-RU" sz="1800" baseline="0"/>
            </a:p>
          </p:txBody>
        </p:sp>
        <p:sp>
          <p:nvSpPr>
            <p:cNvPr id="18490" name="TextBox 112"/>
            <p:cNvSpPr txBox="1">
              <a:spLocks noChangeArrowheads="1"/>
            </p:cNvSpPr>
            <p:nvPr/>
          </p:nvSpPr>
          <p:spPr bwMode="auto">
            <a:xfrm>
              <a:off x="884" y="2115"/>
              <a:ext cx="3892" cy="231"/>
            </a:xfrm>
            <a:prstGeom prst="rect">
              <a:avLst/>
            </a:prstGeom>
            <a:noFill/>
            <a:ln w="9525">
              <a:noFill/>
              <a:miter lim="800000"/>
              <a:headEnd/>
              <a:tailEnd/>
            </a:ln>
          </p:spPr>
          <p:txBody>
            <a:bodyPr wrap="none">
              <a:spAutoFit/>
            </a:bodyPr>
            <a:lstStyle/>
            <a:p>
              <a:r>
                <a:rPr lang="ru-RU" sz="1800" baseline="0"/>
                <a:t>(а)</a:t>
              </a:r>
              <a:r>
                <a:rPr lang="ru-RU" sz="1800" baseline="0">
                  <a:latin typeface="Arial" charset="0"/>
                </a:rPr>
                <a:t> </a:t>
              </a:r>
              <a:r>
                <a:rPr lang="ru-RU" sz="1800" b="1" baseline="0">
                  <a:latin typeface="Arial" charset="0"/>
                </a:rPr>
                <a:t>Сеть 1</a:t>
              </a:r>
              <a:r>
                <a:rPr lang="ru-RU" sz="1800" baseline="0">
                  <a:latin typeface="Arial" charset="0"/>
                </a:rPr>
                <a:t> с указанием пропускных  способностей ребер</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56">
                                            <p:txEl>
                                              <p:pRg st="0" end="0"/>
                                            </p:txEl>
                                          </p:spTgt>
                                        </p:tgtEl>
                                        <p:attrNameLst>
                                          <p:attrName>style.visibility</p:attrName>
                                        </p:attrNameLst>
                                      </p:cBhvr>
                                      <p:to>
                                        <p:strVal val="visible"/>
                                      </p:to>
                                    </p:set>
                                    <p:anim calcmode="lin" valueType="num">
                                      <p:cBhvr additive="base">
                                        <p:cTn id="7" dur="500" fill="hold"/>
                                        <p:tgtEl>
                                          <p:spTgt spid="1845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5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456">
                                            <p:txEl>
                                              <p:pRg st="1" end="1"/>
                                            </p:txEl>
                                          </p:spTgt>
                                        </p:tgtEl>
                                        <p:attrNameLst>
                                          <p:attrName>style.visibility</p:attrName>
                                        </p:attrNameLst>
                                      </p:cBhvr>
                                      <p:to>
                                        <p:strVal val="visible"/>
                                      </p:to>
                                    </p:set>
                                    <p:anim calcmode="lin" valueType="num">
                                      <p:cBhvr additive="base">
                                        <p:cTn id="11" dur="500" fill="hold"/>
                                        <p:tgtEl>
                                          <p:spTgt spid="1845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45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456">
                                            <p:txEl>
                                              <p:pRg st="2" end="2"/>
                                            </p:txEl>
                                          </p:spTgt>
                                        </p:tgtEl>
                                        <p:attrNameLst>
                                          <p:attrName>style.visibility</p:attrName>
                                        </p:attrNameLst>
                                      </p:cBhvr>
                                      <p:to>
                                        <p:strVal val="visible"/>
                                      </p:to>
                                    </p:set>
                                    <p:anim calcmode="lin" valueType="num">
                                      <p:cBhvr additive="base">
                                        <p:cTn id="17" dur="500" fill="hold"/>
                                        <p:tgtEl>
                                          <p:spTgt spid="1845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5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8456">
                                            <p:txEl>
                                              <p:pRg st="3" end="3"/>
                                            </p:txEl>
                                          </p:spTgt>
                                        </p:tgtEl>
                                        <p:attrNameLst>
                                          <p:attrName>style.visibility</p:attrName>
                                        </p:attrNameLst>
                                      </p:cBhvr>
                                      <p:to>
                                        <p:strVal val="visible"/>
                                      </p:to>
                                    </p:set>
                                    <p:anim calcmode="lin" valueType="num">
                                      <p:cBhvr additive="base">
                                        <p:cTn id="23" dur="500" fill="hold"/>
                                        <p:tgtEl>
                                          <p:spTgt spid="1845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5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8457"/>
                                        </p:tgtEl>
                                        <p:attrNameLst>
                                          <p:attrName>style.visibility</p:attrName>
                                        </p:attrNameLst>
                                      </p:cBhvr>
                                      <p:to>
                                        <p:strVal val="visible"/>
                                      </p:to>
                                    </p:set>
                                    <p:anim calcmode="lin" valueType="num">
                                      <p:cBhvr additive="base">
                                        <p:cTn id="29" dur="500" fill="hold"/>
                                        <p:tgtEl>
                                          <p:spTgt spid="18457"/>
                                        </p:tgtEl>
                                        <p:attrNameLst>
                                          <p:attrName>ppt_x</p:attrName>
                                        </p:attrNameLst>
                                      </p:cBhvr>
                                      <p:tavLst>
                                        <p:tav tm="0">
                                          <p:val>
                                            <p:strVal val="#ppt_x"/>
                                          </p:val>
                                        </p:tav>
                                        <p:tav tm="100000">
                                          <p:val>
                                            <p:strVal val="#ppt_x"/>
                                          </p:val>
                                        </p:tav>
                                      </p:tavLst>
                                    </p:anim>
                                    <p:anim calcmode="lin" valueType="num">
                                      <p:cBhvr additive="base">
                                        <p:cTn id="30" dur="500" fill="hold"/>
                                        <p:tgtEl>
                                          <p:spTgt spid="184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p:cNvSpPr>
          <p:nvPr>
            <p:ph type="title"/>
          </p:nvPr>
        </p:nvSpPr>
        <p:spPr>
          <a:xfrm>
            <a:off x="457200" y="274638"/>
            <a:ext cx="8229600" cy="417512"/>
          </a:xfrm>
        </p:spPr>
        <p:txBody>
          <a:bodyPr/>
          <a:lstStyle/>
          <a:p>
            <a:pPr algn="l"/>
            <a:r>
              <a:rPr lang="en-US" sz="2800" smtClean="0"/>
              <a:t/>
            </a:r>
            <a:br>
              <a:rPr lang="en-US" sz="2800" smtClean="0"/>
            </a:br>
            <a:r>
              <a:rPr lang="ru-RU" sz="2800" smtClean="0"/>
              <a:t>Д</a:t>
            </a:r>
            <a:r>
              <a:rPr lang="ru-RU" sz="2800" b="1" smtClean="0"/>
              <a:t>оказательство</a:t>
            </a:r>
            <a:r>
              <a:rPr lang="ru-RU" sz="4000" smtClean="0"/>
              <a:t/>
            </a:r>
            <a:br>
              <a:rPr lang="ru-RU" sz="4000" smtClean="0"/>
            </a:br>
            <a:endParaRPr lang="ru-RU" sz="4000" smtClean="0"/>
          </a:p>
        </p:txBody>
      </p:sp>
      <p:sp>
        <p:nvSpPr>
          <p:cNvPr id="135170" name="Rectangle 3"/>
          <p:cNvSpPr>
            <a:spLocks noGrp="1"/>
          </p:cNvSpPr>
          <p:nvPr>
            <p:ph type="body" idx="1"/>
          </p:nvPr>
        </p:nvSpPr>
        <p:spPr>
          <a:xfrm>
            <a:off x="0" y="620713"/>
            <a:ext cx="8964613" cy="5761037"/>
          </a:xfrm>
        </p:spPr>
        <p:txBody>
          <a:bodyPr/>
          <a:lstStyle/>
          <a:p>
            <a:pPr marL="609600" indent="-609600">
              <a:lnSpc>
                <a:spcPct val="80000"/>
              </a:lnSpc>
              <a:buFont typeface="Arial" charset="0"/>
              <a:buAutoNum type="arabicParenBoth"/>
            </a:pPr>
            <a:r>
              <a:rPr lang="ru-RU" sz="2400" smtClean="0"/>
              <a:t>=&gt; (2)</a:t>
            </a:r>
            <a:r>
              <a:rPr lang="en-US" sz="2400" smtClean="0"/>
              <a:t>  </a:t>
            </a:r>
            <a:r>
              <a:rPr lang="ru-RU" sz="2400" smtClean="0"/>
              <a:t>От противного. Пусть что поток </a:t>
            </a:r>
            <a:r>
              <a:rPr lang="en-US" sz="2400" i="1" smtClean="0"/>
              <a:t>f</a:t>
            </a:r>
            <a:r>
              <a:rPr lang="ru-RU" sz="2400" smtClean="0"/>
              <a:t> максимален, но </a:t>
            </a:r>
            <a:r>
              <a:rPr lang="en-US" sz="2400" i="1" smtClean="0"/>
              <a:t>G</a:t>
            </a:r>
            <a:r>
              <a:rPr lang="en-US" sz="2400" i="1" baseline="-25000" smtClean="0"/>
              <a:t>f</a:t>
            </a:r>
          </a:p>
          <a:p>
            <a:pPr marL="609600" indent="-609600">
              <a:lnSpc>
                <a:spcPct val="80000"/>
              </a:lnSpc>
              <a:buFont typeface="Arial" charset="0"/>
              <a:buNone/>
            </a:pPr>
            <a:r>
              <a:rPr lang="ru-RU" sz="2400" smtClean="0"/>
              <a:t>содержит дополняющий путь </a:t>
            </a:r>
            <a:r>
              <a:rPr lang="ru-RU" sz="2400" i="1" smtClean="0"/>
              <a:t>р. </a:t>
            </a:r>
            <a:r>
              <a:rPr lang="ru-RU" sz="2400" smtClean="0"/>
              <a:t>Рассмотрим сумму </a:t>
            </a:r>
            <a:r>
              <a:rPr lang="en-US" sz="2400" i="1" smtClean="0"/>
              <a:t>f</a:t>
            </a:r>
            <a:r>
              <a:rPr lang="ru-RU" sz="2400" smtClean="0"/>
              <a:t> + </a:t>
            </a:r>
            <a:r>
              <a:rPr lang="en-US" sz="2400" i="1" smtClean="0"/>
              <a:t>f</a:t>
            </a:r>
            <a:r>
              <a:rPr lang="en-US" sz="2400" i="1" baseline="-25000" smtClean="0"/>
              <a:t>p</a:t>
            </a:r>
            <a:r>
              <a:rPr lang="ru-RU" sz="2400" i="1" smtClean="0"/>
              <a:t>, </a:t>
            </a:r>
            <a:r>
              <a:rPr lang="ru-RU" sz="2400" smtClean="0"/>
              <a:t>где </a:t>
            </a:r>
            <a:r>
              <a:rPr lang="en-US" sz="2400" i="1" smtClean="0"/>
              <a:t>f</a:t>
            </a:r>
            <a:r>
              <a:rPr lang="en-US" sz="2400" i="1" baseline="-25000" smtClean="0"/>
              <a:t>p</a:t>
            </a:r>
            <a:endParaRPr lang="ru-RU" sz="2400" i="1" baseline="-25000" smtClean="0"/>
          </a:p>
          <a:p>
            <a:pPr marL="609600" indent="-609600">
              <a:lnSpc>
                <a:spcPct val="80000"/>
              </a:lnSpc>
              <a:buFont typeface="Arial" charset="0"/>
              <a:buNone/>
            </a:pPr>
            <a:r>
              <a:rPr lang="ru-RU" sz="2400" smtClean="0"/>
              <a:t>задается равенством </a:t>
            </a:r>
            <a:r>
              <a:rPr lang="en-US" sz="2400" smtClean="0"/>
              <a:t>1).</a:t>
            </a:r>
            <a:r>
              <a:rPr lang="ru-RU" sz="2400" smtClean="0"/>
              <a:t> По следствию 4 эта сумма является</a:t>
            </a:r>
          </a:p>
          <a:p>
            <a:pPr marL="609600" indent="-609600">
              <a:lnSpc>
                <a:spcPct val="80000"/>
              </a:lnSpc>
              <a:buFont typeface="Arial" charset="0"/>
              <a:buNone/>
            </a:pPr>
            <a:r>
              <a:rPr lang="ru-RU" sz="2400" smtClean="0"/>
              <a:t>потоком в </a:t>
            </a:r>
            <a:r>
              <a:rPr lang="en-US" sz="2400" i="1" smtClean="0"/>
              <a:t>G</a:t>
            </a:r>
            <a:r>
              <a:rPr lang="ru-RU" sz="2400" i="1" smtClean="0"/>
              <a:t>, </a:t>
            </a:r>
            <a:r>
              <a:rPr lang="ru-RU" sz="2400" smtClean="0"/>
              <a:t>величина которого больше |</a:t>
            </a:r>
            <a:r>
              <a:rPr lang="en-US" sz="2400" i="1" smtClean="0"/>
              <a:t>f</a:t>
            </a:r>
            <a:r>
              <a:rPr lang="ru-RU" sz="2400" smtClean="0"/>
              <a:t>|, что противоречит</a:t>
            </a:r>
          </a:p>
          <a:p>
            <a:pPr marL="609600" indent="-609600">
              <a:lnSpc>
                <a:spcPct val="80000"/>
              </a:lnSpc>
              <a:buFont typeface="Arial" charset="0"/>
              <a:buNone/>
            </a:pPr>
            <a:r>
              <a:rPr lang="ru-RU" sz="2400" smtClean="0"/>
              <a:t>максимальности. </a:t>
            </a:r>
          </a:p>
          <a:p>
            <a:pPr marL="609600" indent="-609600">
              <a:lnSpc>
                <a:spcPct val="90000"/>
              </a:lnSpc>
              <a:buFont typeface="Arial" charset="0"/>
              <a:buNone/>
            </a:pPr>
            <a:r>
              <a:rPr lang="ru-RU" sz="2400" smtClean="0"/>
              <a:t>(2) =&gt; (3) Пусть в сети </a:t>
            </a:r>
            <a:r>
              <a:rPr lang="en-US" sz="2400" i="1" smtClean="0"/>
              <a:t>G</a:t>
            </a:r>
            <a:r>
              <a:rPr lang="en-US" sz="2400" i="1" baseline="-25000" smtClean="0"/>
              <a:t>f</a:t>
            </a:r>
            <a:r>
              <a:rPr lang="en-US" sz="2400" i="1" smtClean="0"/>
              <a:t> </a:t>
            </a:r>
            <a:r>
              <a:rPr lang="ru-RU" sz="2400" smtClean="0"/>
              <a:t>нет пути из истока </a:t>
            </a:r>
            <a:r>
              <a:rPr lang="en-US" sz="2400" i="1" smtClean="0"/>
              <a:t>s </a:t>
            </a:r>
            <a:r>
              <a:rPr lang="ru-RU" sz="2400" smtClean="0"/>
              <a:t>в сток </a:t>
            </a:r>
            <a:r>
              <a:rPr lang="en-US" sz="2400" i="1" smtClean="0"/>
              <a:t>t</a:t>
            </a:r>
            <a:r>
              <a:rPr lang="ru-RU" sz="2400" i="1" smtClean="0"/>
              <a:t>. </a:t>
            </a:r>
            <a:endParaRPr lang="en-US" sz="2400" i="1" smtClean="0"/>
          </a:p>
          <a:p>
            <a:pPr marL="609600" indent="-609600">
              <a:lnSpc>
                <a:spcPct val="90000"/>
              </a:lnSpc>
              <a:buFont typeface="Arial" charset="0"/>
              <a:buNone/>
            </a:pPr>
            <a:r>
              <a:rPr lang="ru-RU" sz="2400" smtClean="0"/>
              <a:t>Рассмотрим множество</a:t>
            </a:r>
            <a:r>
              <a:rPr lang="en-US" sz="2400" smtClean="0"/>
              <a:t> </a:t>
            </a:r>
            <a:r>
              <a:rPr lang="en-US" sz="2400" i="1" smtClean="0"/>
              <a:t>S</a:t>
            </a:r>
            <a:r>
              <a:rPr lang="ru-RU" sz="2400" i="1" smtClean="0"/>
              <a:t> = </a:t>
            </a:r>
            <a:r>
              <a:rPr lang="ru-RU" sz="2400" smtClean="0"/>
              <a:t>{</a:t>
            </a:r>
            <a:r>
              <a:rPr lang="en-US" sz="2400" smtClean="0"/>
              <a:t> </a:t>
            </a:r>
            <a:r>
              <a:rPr lang="en-US" sz="2400" i="1" smtClean="0"/>
              <a:t>v</a:t>
            </a:r>
            <a:r>
              <a:rPr lang="ru-RU" sz="2400" i="1" smtClean="0"/>
              <a:t> </a:t>
            </a:r>
            <a:r>
              <a:rPr lang="en-US" sz="2400" smtClean="0">
                <a:sym typeface="Symbol" pitchFamily="18" charset="2"/>
              </a:rPr>
              <a:t></a:t>
            </a:r>
            <a:r>
              <a:rPr lang="ru-RU" sz="2400" i="1" smtClean="0"/>
              <a:t> </a:t>
            </a:r>
            <a:r>
              <a:rPr lang="en-US" sz="2400" i="1" smtClean="0"/>
              <a:t>V:</a:t>
            </a:r>
            <a:r>
              <a:rPr lang="ru-RU" sz="2400" i="1" smtClean="0"/>
              <a:t> </a:t>
            </a:r>
            <a:r>
              <a:rPr lang="ru-RU" sz="2400" smtClean="0"/>
              <a:t>в</a:t>
            </a:r>
            <a:r>
              <a:rPr lang="ru-RU" sz="2400" i="1" smtClean="0"/>
              <a:t> </a:t>
            </a:r>
            <a:r>
              <a:rPr lang="en-US" sz="2400" i="1" smtClean="0"/>
              <a:t>G</a:t>
            </a:r>
            <a:r>
              <a:rPr lang="en-US" sz="2400" i="1" baseline="-25000" smtClean="0"/>
              <a:t>f</a:t>
            </a:r>
            <a:r>
              <a:rPr lang="en-US" sz="2400" i="1" smtClean="0"/>
              <a:t> </a:t>
            </a:r>
            <a:r>
              <a:rPr lang="ru-RU" sz="2400" smtClean="0"/>
              <a:t>существует путь из </a:t>
            </a:r>
            <a:r>
              <a:rPr lang="en-US" sz="2400" i="1" smtClean="0"/>
              <a:t>s </a:t>
            </a:r>
            <a:r>
              <a:rPr lang="ru-RU" sz="2400" smtClean="0"/>
              <a:t>в </a:t>
            </a:r>
            <a:r>
              <a:rPr lang="en-US" sz="2400" i="1" smtClean="0"/>
              <a:t>v</a:t>
            </a:r>
            <a:r>
              <a:rPr lang="ru-RU" sz="2400" smtClean="0"/>
              <a:t>}</a:t>
            </a:r>
            <a:r>
              <a:rPr lang="ru-RU" sz="2400" i="1" smtClean="0"/>
              <a:t>.</a:t>
            </a:r>
            <a:endParaRPr lang="ru-RU" sz="2400" smtClean="0"/>
          </a:p>
          <a:p>
            <a:pPr marL="609600" indent="-609600">
              <a:lnSpc>
                <a:spcPct val="90000"/>
              </a:lnSpc>
              <a:buFont typeface="Arial" charset="0"/>
              <a:buNone/>
            </a:pPr>
            <a:r>
              <a:rPr lang="ru-RU" sz="2400" smtClean="0"/>
              <a:t>Положим </a:t>
            </a:r>
            <a:r>
              <a:rPr lang="ru-RU" sz="2400" i="1" smtClean="0"/>
              <a:t>Т = </a:t>
            </a:r>
            <a:r>
              <a:rPr lang="en-US" sz="2400" i="1" smtClean="0"/>
              <a:t>V</a:t>
            </a:r>
            <a:r>
              <a:rPr lang="ru-RU" sz="2400" i="1" smtClean="0"/>
              <a:t>\</a:t>
            </a:r>
            <a:r>
              <a:rPr lang="en-US" sz="2400" i="1" smtClean="0"/>
              <a:t>S</a:t>
            </a:r>
            <a:r>
              <a:rPr lang="ru-RU" sz="2400" i="1" smtClean="0"/>
              <a:t>. </a:t>
            </a:r>
            <a:r>
              <a:rPr lang="ru-RU" sz="2400" smtClean="0"/>
              <a:t>Очевидно, что </a:t>
            </a:r>
            <a:r>
              <a:rPr lang="en-US" sz="2400" i="1" smtClean="0"/>
              <a:t>s </a:t>
            </a:r>
            <a:r>
              <a:rPr lang="en-US" sz="2400" smtClean="0">
                <a:sym typeface="Symbol" pitchFamily="18" charset="2"/>
              </a:rPr>
              <a:t></a:t>
            </a:r>
            <a:r>
              <a:rPr lang="en-US" sz="2400" smtClean="0"/>
              <a:t> </a:t>
            </a:r>
            <a:r>
              <a:rPr lang="en-US" sz="2400" i="1" smtClean="0"/>
              <a:t>S</a:t>
            </a:r>
            <a:r>
              <a:rPr lang="ru-RU" sz="2400" i="1" smtClean="0"/>
              <a:t>, </a:t>
            </a:r>
            <a:r>
              <a:rPr lang="en-US" sz="2400" smtClean="0"/>
              <a:t>a </a:t>
            </a:r>
            <a:r>
              <a:rPr lang="en-US" sz="2400" i="1" smtClean="0"/>
              <a:t>t </a:t>
            </a:r>
            <a:r>
              <a:rPr lang="en-US" sz="2400" smtClean="0">
                <a:sym typeface="Symbol" pitchFamily="18" charset="2"/>
              </a:rPr>
              <a:t></a:t>
            </a:r>
            <a:r>
              <a:rPr lang="en-US" sz="2400" smtClean="0"/>
              <a:t> </a:t>
            </a:r>
            <a:r>
              <a:rPr lang="ru-RU" sz="2400" i="1" smtClean="0"/>
              <a:t>Т, </a:t>
            </a:r>
            <a:r>
              <a:rPr lang="ru-RU" sz="2400" smtClean="0"/>
              <a:t>так как в </a:t>
            </a:r>
            <a:r>
              <a:rPr lang="en-US" sz="2400" i="1" smtClean="0"/>
              <a:t>G</a:t>
            </a:r>
            <a:r>
              <a:rPr lang="en-US" sz="2400" i="1" baseline="-25000" smtClean="0"/>
              <a:t>f</a:t>
            </a:r>
            <a:r>
              <a:rPr lang="en-US" sz="2400" i="1" smtClean="0"/>
              <a:t> </a:t>
            </a:r>
            <a:r>
              <a:rPr lang="ru-RU" sz="2400" smtClean="0"/>
              <a:t>нет пути</a:t>
            </a:r>
            <a:endParaRPr lang="en-US" sz="2400" smtClean="0"/>
          </a:p>
          <a:p>
            <a:pPr marL="609600" indent="-609600">
              <a:lnSpc>
                <a:spcPct val="90000"/>
              </a:lnSpc>
              <a:buFont typeface="Arial" charset="0"/>
              <a:buNone/>
            </a:pPr>
            <a:r>
              <a:rPr lang="ru-RU" sz="2400" smtClean="0"/>
              <a:t>из </a:t>
            </a:r>
            <a:r>
              <a:rPr lang="en-US" sz="2400" i="1" smtClean="0"/>
              <a:t>s </a:t>
            </a:r>
            <a:r>
              <a:rPr lang="ru-RU" sz="2400" smtClean="0"/>
              <a:t>в </a:t>
            </a:r>
            <a:r>
              <a:rPr lang="en-US" sz="2400" i="1" smtClean="0"/>
              <a:t>t</a:t>
            </a:r>
            <a:r>
              <a:rPr lang="ru-RU" sz="2400" i="1" smtClean="0"/>
              <a:t>. </a:t>
            </a:r>
            <a:r>
              <a:rPr lang="ru-RU" sz="2400" smtClean="0"/>
              <a:t>Поэтому пара (</a:t>
            </a:r>
            <a:r>
              <a:rPr lang="en-US" sz="2400" i="1" smtClean="0"/>
              <a:t>S</a:t>
            </a:r>
            <a:r>
              <a:rPr lang="ru-RU" sz="2400" i="1" smtClean="0"/>
              <a:t>,</a:t>
            </a:r>
            <a:r>
              <a:rPr lang="en-US" sz="2400" i="1" smtClean="0"/>
              <a:t>T</a:t>
            </a:r>
            <a:r>
              <a:rPr lang="ru-RU" sz="2400" smtClean="0"/>
              <a:t>)</a:t>
            </a:r>
            <a:r>
              <a:rPr lang="ru-RU" sz="2400" i="1" smtClean="0"/>
              <a:t> </a:t>
            </a:r>
            <a:r>
              <a:rPr lang="ru-RU" sz="2400" smtClean="0"/>
              <a:t>— разрез. Ни для каких </a:t>
            </a:r>
            <a:r>
              <a:rPr lang="ru-RU" sz="2400" i="1" smtClean="0"/>
              <a:t>и </a:t>
            </a:r>
            <a:r>
              <a:rPr lang="en-US" sz="2400" smtClean="0">
                <a:sym typeface="Symbol" pitchFamily="18" charset="2"/>
              </a:rPr>
              <a:t></a:t>
            </a:r>
            <a:r>
              <a:rPr lang="en-US" sz="2400" smtClean="0"/>
              <a:t> </a:t>
            </a:r>
            <a:r>
              <a:rPr lang="en-US" sz="2400" i="1" smtClean="0"/>
              <a:t>S </a:t>
            </a:r>
            <a:r>
              <a:rPr lang="ru-RU" sz="2400" smtClean="0"/>
              <a:t>и </a:t>
            </a:r>
            <a:r>
              <a:rPr lang="en-US" sz="2400" i="1" smtClean="0"/>
              <a:t>v </a:t>
            </a:r>
            <a:r>
              <a:rPr lang="en-US" sz="2400" smtClean="0">
                <a:sym typeface="Symbol" pitchFamily="18" charset="2"/>
              </a:rPr>
              <a:t></a:t>
            </a:r>
            <a:r>
              <a:rPr lang="en-US" sz="2400" smtClean="0"/>
              <a:t> </a:t>
            </a:r>
            <a:r>
              <a:rPr lang="ru-RU" sz="2400" i="1" smtClean="0"/>
              <a:t>Т</a:t>
            </a:r>
            <a:endParaRPr lang="en-US" sz="2400" i="1" smtClean="0"/>
          </a:p>
          <a:p>
            <a:pPr marL="609600" indent="-609600">
              <a:lnSpc>
                <a:spcPct val="90000"/>
              </a:lnSpc>
              <a:buFont typeface="Arial" charset="0"/>
              <a:buNone/>
            </a:pPr>
            <a:r>
              <a:rPr lang="ru-RU" sz="2400" smtClean="0"/>
              <a:t>ребро (</a:t>
            </a:r>
            <a:r>
              <a:rPr lang="ru-RU" sz="2400" i="1" smtClean="0"/>
              <a:t>и, </a:t>
            </a:r>
            <a:r>
              <a:rPr lang="en-US" sz="2400" i="1" smtClean="0"/>
              <a:t>v</a:t>
            </a:r>
            <a:r>
              <a:rPr lang="ru-RU" sz="2400" smtClean="0"/>
              <a:t>)</a:t>
            </a:r>
            <a:r>
              <a:rPr lang="ru-RU" sz="2400" i="1" smtClean="0"/>
              <a:t> </a:t>
            </a:r>
            <a:r>
              <a:rPr lang="ru-RU" sz="2400" smtClean="0"/>
              <a:t>не принадлежит </a:t>
            </a:r>
            <a:r>
              <a:rPr lang="en-US" sz="2400" i="1" smtClean="0"/>
              <a:t>E</a:t>
            </a:r>
            <a:r>
              <a:rPr lang="en-US" sz="2400" i="1" baseline="-25000" smtClean="0"/>
              <a:t>f</a:t>
            </a:r>
            <a:r>
              <a:rPr lang="en-US" sz="2400" i="1" smtClean="0"/>
              <a:t> </a:t>
            </a:r>
            <a:r>
              <a:rPr lang="ru-RU" sz="2400" smtClean="0"/>
              <a:t>(в противном случае вершина </a:t>
            </a:r>
            <a:r>
              <a:rPr lang="en-US" sz="2400" i="1" smtClean="0"/>
              <a:t>v</a:t>
            </a:r>
          </a:p>
          <a:p>
            <a:pPr marL="609600" indent="-609600">
              <a:lnSpc>
                <a:spcPct val="90000"/>
              </a:lnSpc>
              <a:buFont typeface="Arial" charset="0"/>
              <a:buNone/>
            </a:pPr>
            <a:r>
              <a:rPr lang="ru-RU" sz="2400" smtClean="0"/>
              <a:t>попала бы в </a:t>
            </a:r>
            <a:r>
              <a:rPr lang="en-US" sz="2400" i="1" smtClean="0"/>
              <a:t>S</a:t>
            </a:r>
            <a:r>
              <a:rPr lang="ru-RU" sz="2400" smtClean="0"/>
              <a:t>)</a:t>
            </a:r>
            <a:r>
              <a:rPr lang="ru-RU" sz="2400" i="1" smtClean="0"/>
              <a:t>. </a:t>
            </a:r>
            <a:r>
              <a:rPr lang="ru-RU" sz="2400" smtClean="0"/>
              <a:t>Поэтому </a:t>
            </a:r>
            <a:r>
              <a:rPr lang="en-US" sz="2400" i="1" smtClean="0"/>
              <a:t>f</a:t>
            </a:r>
            <a:r>
              <a:rPr lang="ru-RU" sz="2400" smtClean="0"/>
              <a:t>(</a:t>
            </a:r>
            <a:r>
              <a:rPr lang="en-US" sz="2400" i="1" smtClean="0"/>
              <a:t>u</a:t>
            </a:r>
            <a:r>
              <a:rPr lang="ru-RU" sz="2400" i="1" smtClean="0"/>
              <a:t>, </a:t>
            </a:r>
            <a:r>
              <a:rPr lang="en-US" sz="2400" i="1" smtClean="0"/>
              <a:t>v</a:t>
            </a:r>
            <a:r>
              <a:rPr lang="ru-RU" sz="2400" smtClean="0"/>
              <a:t>)</a:t>
            </a:r>
            <a:r>
              <a:rPr lang="ru-RU" sz="2400" i="1" smtClean="0"/>
              <a:t> </a:t>
            </a:r>
            <a:r>
              <a:rPr lang="ru-RU" sz="2400" smtClean="0"/>
              <a:t>= </a:t>
            </a:r>
            <a:r>
              <a:rPr lang="ru-RU" sz="2400" i="1" smtClean="0"/>
              <a:t>с</a:t>
            </a:r>
            <a:r>
              <a:rPr lang="ru-RU" sz="2400" smtClean="0"/>
              <a:t>(</a:t>
            </a:r>
            <a:r>
              <a:rPr lang="ru-RU" sz="2400" i="1" smtClean="0"/>
              <a:t>и, </a:t>
            </a:r>
            <a:r>
              <a:rPr lang="en-US" sz="2400" i="1" smtClean="0"/>
              <a:t>v</a:t>
            </a:r>
            <a:r>
              <a:rPr lang="ru-RU" sz="2400" smtClean="0"/>
              <a:t>)</a:t>
            </a:r>
            <a:r>
              <a:rPr lang="ru-RU" sz="2400" i="1" smtClean="0"/>
              <a:t>. </a:t>
            </a:r>
            <a:endParaRPr lang="en-US" sz="2400" i="1" smtClean="0"/>
          </a:p>
          <a:p>
            <a:pPr marL="609600" indent="-609600">
              <a:lnSpc>
                <a:spcPct val="90000"/>
              </a:lnSpc>
              <a:buFont typeface="Arial" charset="0"/>
              <a:buNone/>
            </a:pPr>
            <a:r>
              <a:rPr lang="ru-RU" sz="2400" smtClean="0"/>
              <a:t>По лемме 5 </a:t>
            </a:r>
            <a:r>
              <a:rPr lang="en-US" sz="2400" smtClean="0"/>
              <a:t>|</a:t>
            </a:r>
            <a:r>
              <a:rPr lang="en-US" sz="2400" i="1" smtClean="0"/>
              <a:t>f </a:t>
            </a:r>
            <a:r>
              <a:rPr lang="en-US" sz="2400" smtClean="0"/>
              <a:t>|</a:t>
            </a:r>
            <a:r>
              <a:rPr lang="ru-RU" sz="2400" i="1" smtClean="0"/>
              <a:t> = </a:t>
            </a:r>
            <a:r>
              <a:rPr lang="en-US" sz="2400" i="1" smtClean="0"/>
              <a:t>f</a:t>
            </a:r>
            <a:r>
              <a:rPr lang="ru-RU" sz="2400" smtClean="0"/>
              <a:t>(</a:t>
            </a:r>
            <a:r>
              <a:rPr lang="en-US" sz="2400" i="1" smtClean="0"/>
              <a:t>S</a:t>
            </a:r>
            <a:r>
              <a:rPr lang="ru-RU" sz="2400" i="1" smtClean="0"/>
              <a:t>,</a:t>
            </a:r>
            <a:r>
              <a:rPr lang="en-US" sz="2400" i="1" smtClean="0"/>
              <a:t>T</a:t>
            </a:r>
            <a:r>
              <a:rPr lang="ru-RU" sz="2400" smtClean="0"/>
              <a:t>)</a:t>
            </a:r>
            <a:r>
              <a:rPr lang="ru-RU" sz="2400" i="1" smtClean="0"/>
              <a:t> = </a:t>
            </a:r>
            <a:r>
              <a:rPr lang="en-US" sz="2400" i="1" smtClean="0"/>
              <a:t>c</a:t>
            </a:r>
            <a:r>
              <a:rPr lang="ru-RU" sz="2400" smtClean="0"/>
              <a:t>(</a:t>
            </a:r>
            <a:r>
              <a:rPr lang="en-US" sz="2400" i="1" smtClean="0"/>
              <a:t>S</a:t>
            </a:r>
            <a:r>
              <a:rPr lang="ru-RU" sz="2400" i="1" smtClean="0"/>
              <a:t>,</a:t>
            </a:r>
            <a:r>
              <a:rPr lang="en-US" sz="2400" i="1" smtClean="0"/>
              <a:t>T</a:t>
            </a:r>
            <a:r>
              <a:rPr lang="ru-RU" sz="2400" smtClean="0"/>
              <a:t>)</a:t>
            </a:r>
            <a:r>
              <a:rPr lang="ru-RU" sz="2400" i="1" smtClean="0"/>
              <a:t>.</a:t>
            </a:r>
          </a:p>
          <a:p>
            <a:pPr marL="609600" indent="-609600">
              <a:lnSpc>
                <a:spcPct val="90000"/>
              </a:lnSpc>
              <a:buFont typeface="Arial" charset="0"/>
              <a:buNone/>
            </a:pPr>
            <a:r>
              <a:rPr lang="ru-RU" sz="2400" smtClean="0"/>
              <a:t>(3) =&gt; (1) Для любого разреза (</a:t>
            </a:r>
            <a:r>
              <a:rPr lang="en-US" sz="2400" i="1" smtClean="0"/>
              <a:t>S</a:t>
            </a:r>
            <a:r>
              <a:rPr lang="ru-RU" sz="2400" i="1" smtClean="0"/>
              <a:t>,</a:t>
            </a:r>
            <a:r>
              <a:rPr lang="en-US" sz="2400" i="1" smtClean="0"/>
              <a:t>T</a:t>
            </a:r>
            <a:r>
              <a:rPr lang="ru-RU" sz="2400" smtClean="0"/>
              <a:t>)</a:t>
            </a:r>
            <a:r>
              <a:rPr lang="ru-RU" sz="2400" i="1" smtClean="0"/>
              <a:t> </a:t>
            </a:r>
            <a:r>
              <a:rPr lang="ru-RU" sz="2400" smtClean="0"/>
              <a:t>верно |</a:t>
            </a:r>
            <a:r>
              <a:rPr lang="en-US" sz="2400" i="1" smtClean="0"/>
              <a:t>f</a:t>
            </a:r>
            <a:r>
              <a:rPr lang="ru-RU" sz="2400" smtClean="0"/>
              <a:t>| ≤</a:t>
            </a:r>
            <a:r>
              <a:rPr lang="en-US" sz="2400" smtClean="0"/>
              <a:t> </a:t>
            </a:r>
            <a:r>
              <a:rPr lang="ru-RU" sz="2400" smtClean="0"/>
              <a:t> </a:t>
            </a:r>
            <a:r>
              <a:rPr lang="en-US" sz="2400" i="1" smtClean="0"/>
              <a:t>c</a:t>
            </a:r>
            <a:r>
              <a:rPr lang="ru-RU" sz="2400" smtClean="0"/>
              <a:t>(</a:t>
            </a:r>
            <a:r>
              <a:rPr lang="en-US" sz="2400" i="1" smtClean="0"/>
              <a:t>S</a:t>
            </a:r>
            <a:r>
              <a:rPr lang="ru-RU" sz="2400" i="1" smtClean="0"/>
              <a:t>,</a:t>
            </a:r>
            <a:r>
              <a:rPr lang="en-US" sz="2400" i="1" smtClean="0"/>
              <a:t>T</a:t>
            </a:r>
            <a:r>
              <a:rPr lang="ru-RU" sz="2400" smtClean="0"/>
              <a:t>)</a:t>
            </a:r>
            <a:r>
              <a:rPr lang="en-US" sz="2400" smtClean="0"/>
              <a:t> (</a:t>
            </a:r>
            <a:r>
              <a:rPr lang="ru-RU" sz="2400" smtClean="0"/>
              <a:t>следствие </a:t>
            </a:r>
            <a:r>
              <a:rPr lang="en-US" sz="2400" smtClean="0"/>
              <a:t>6)</a:t>
            </a:r>
            <a:r>
              <a:rPr lang="ru-RU" sz="2400" smtClean="0"/>
              <a:t>.</a:t>
            </a:r>
          </a:p>
          <a:p>
            <a:pPr marL="609600" indent="-609600">
              <a:lnSpc>
                <a:spcPct val="90000"/>
              </a:lnSpc>
              <a:buFont typeface="Arial" charset="0"/>
              <a:buNone/>
            </a:pPr>
            <a:r>
              <a:rPr lang="ru-RU" sz="2400" smtClean="0"/>
              <a:t>Поэтому из равенства |</a:t>
            </a:r>
            <a:r>
              <a:rPr lang="en-US" sz="2400" i="1" smtClean="0"/>
              <a:t>f</a:t>
            </a:r>
            <a:r>
              <a:rPr lang="ru-RU" sz="2400" smtClean="0"/>
              <a:t>| = </a:t>
            </a:r>
            <a:r>
              <a:rPr lang="en-US" sz="2400" i="1" smtClean="0"/>
              <a:t>c</a:t>
            </a:r>
            <a:r>
              <a:rPr lang="ru-RU" sz="2400" smtClean="0"/>
              <a:t>(</a:t>
            </a:r>
            <a:r>
              <a:rPr lang="en-US" sz="2400" i="1" smtClean="0"/>
              <a:t>S</a:t>
            </a:r>
            <a:r>
              <a:rPr lang="ru-RU" sz="2400" i="1" smtClean="0"/>
              <a:t>,</a:t>
            </a:r>
            <a:r>
              <a:rPr lang="en-US" sz="2400" i="1" smtClean="0"/>
              <a:t>T</a:t>
            </a:r>
            <a:r>
              <a:rPr lang="ru-RU" sz="2400" smtClean="0"/>
              <a:t>)</a:t>
            </a:r>
            <a:r>
              <a:rPr lang="ru-RU" sz="2400" i="1" smtClean="0"/>
              <a:t> </a:t>
            </a:r>
            <a:r>
              <a:rPr lang="ru-RU" sz="2400" smtClean="0"/>
              <a:t>следует, что поток </a:t>
            </a:r>
            <a:r>
              <a:rPr lang="en-US" sz="2400" i="1" smtClean="0"/>
              <a:t>f </a:t>
            </a:r>
            <a:r>
              <a:rPr lang="ru-RU" sz="2400" smtClean="0"/>
              <a:t>максимален.</a:t>
            </a:r>
          </a:p>
          <a:p>
            <a:pPr marL="609600" indent="-609600">
              <a:lnSpc>
                <a:spcPct val="90000"/>
              </a:lnSpc>
              <a:buFont typeface="Arial" charset="0"/>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5170">
                                            <p:txEl>
                                              <p:pRg st="0" end="0"/>
                                            </p:txEl>
                                          </p:spTgt>
                                        </p:tgtEl>
                                        <p:attrNameLst>
                                          <p:attrName>style.visibility</p:attrName>
                                        </p:attrNameLst>
                                      </p:cBhvr>
                                      <p:to>
                                        <p:strVal val="visible"/>
                                      </p:to>
                                    </p:set>
                                    <p:anim calcmode="lin" valueType="num">
                                      <p:cBhvr additive="base">
                                        <p:cTn id="7" dur="500" fill="hold"/>
                                        <p:tgtEl>
                                          <p:spTgt spid="13517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517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5170">
                                            <p:txEl>
                                              <p:pRg st="1" end="1"/>
                                            </p:txEl>
                                          </p:spTgt>
                                        </p:tgtEl>
                                        <p:attrNameLst>
                                          <p:attrName>style.visibility</p:attrName>
                                        </p:attrNameLst>
                                      </p:cBhvr>
                                      <p:to>
                                        <p:strVal val="visible"/>
                                      </p:to>
                                    </p:set>
                                    <p:anim calcmode="lin" valueType="num">
                                      <p:cBhvr additive="base">
                                        <p:cTn id="11" dur="500" fill="hold"/>
                                        <p:tgtEl>
                                          <p:spTgt spid="13517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517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5170">
                                            <p:txEl>
                                              <p:pRg st="2" end="2"/>
                                            </p:txEl>
                                          </p:spTgt>
                                        </p:tgtEl>
                                        <p:attrNameLst>
                                          <p:attrName>style.visibility</p:attrName>
                                        </p:attrNameLst>
                                      </p:cBhvr>
                                      <p:to>
                                        <p:strVal val="visible"/>
                                      </p:to>
                                    </p:set>
                                    <p:anim calcmode="lin" valueType="num">
                                      <p:cBhvr additive="base">
                                        <p:cTn id="15" dur="500" fill="hold"/>
                                        <p:tgtEl>
                                          <p:spTgt spid="13517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5170">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5170">
                                            <p:txEl>
                                              <p:pRg st="3" end="3"/>
                                            </p:txEl>
                                          </p:spTgt>
                                        </p:tgtEl>
                                        <p:attrNameLst>
                                          <p:attrName>style.visibility</p:attrName>
                                        </p:attrNameLst>
                                      </p:cBhvr>
                                      <p:to>
                                        <p:strVal val="visible"/>
                                      </p:to>
                                    </p:set>
                                    <p:anim calcmode="lin" valueType="num">
                                      <p:cBhvr additive="base">
                                        <p:cTn id="19" dur="500" fill="hold"/>
                                        <p:tgtEl>
                                          <p:spTgt spid="13517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5170">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5170">
                                            <p:txEl>
                                              <p:pRg st="4" end="4"/>
                                            </p:txEl>
                                          </p:spTgt>
                                        </p:tgtEl>
                                        <p:attrNameLst>
                                          <p:attrName>style.visibility</p:attrName>
                                        </p:attrNameLst>
                                      </p:cBhvr>
                                      <p:to>
                                        <p:strVal val="visible"/>
                                      </p:to>
                                    </p:set>
                                    <p:anim calcmode="lin" valueType="num">
                                      <p:cBhvr additive="base">
                                        <p:cTn id="23" dur="500" fill="hold"/>
                                        <p:tgtEl>
                                          <p:spTgt spid="135170">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517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5170">
                                            <p:txEl>
                                              <p:pRg st="5" end="5"/>
                                            </p:txEl>
                                          </p:spTgt>
                                        </p:tgtEl>
                                        <p:attrNameLst>
                                          <p:attrName>style.visibility</p:attrName>
                                        </p:attrNameLst>
                                      </p:cBhvr>
                                      <p:to>
                                        <p:strVal val="visible"/>
                                      </p:to>
                                    </p:set>
                                    <p:anim calcmode="lin" valueType="num">
                                      <p:cBhvr additive="base">
                                        <p:cTn id="29" dur="500" fill="hold"/>
                                        <p:tgtEl>
                                          <p:spTgt spid="135170">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5170">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5170">
                                            <p:txEl>
                                              <p:pRg st="6" end="6"/>
                                            </p:txEl>
                                          </p:spTgt>
                                        </p:tgtEl>
                                        <p:attrNameLst>
                                          <p:attrName>style.visibility</p:attrName>
                                        </p:attrNameLst>
                                      </p:cBhvr>
                                      <p:to>
                                        <p:strVal val="visible"/>
                                      </p:to>
                                    </p:set>
                                    <p:anim calcmode="lin" valueType="num">
                                      <p:cBhvr additive="base">
                                        <p:cTn id="33" dur="500" fill="hold"/>
                                        <p:tgtEl>
                                          <p:spTgt spid="135170">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5170">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35170">
                                            <p:txEl>
                                              <p:pRg st="7" end="7"/>
                                            </p:txEl>
                                          </p:spTgt>
                                        </p:tgtEl>
                                        <p:attrNameLst>
                                          <p:attrName>style.visibility</p:attrName>
                                        </p:attrNameLst>
                                      </p:cBhvr>
                                      <p:to>
                                        <p:strVal val="visible"/>
                                      </p:to>
                                    </p:set>
                                    <p:anim calcmode="lin" valueType="num">
                                      <p:cBhvr additive="base">
                                        <p:cTn id="37" dur="500" fill="hold"/>
                                        <p:tgtEl>
                                          <p:spTgt spid="135170">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5170">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5170">
                                            <p:txEl>
                                              <p:pRg st="8" end="8"/>
                                            </p:txEl>
                                          </p:spTgt>
                                        </p:tgtEl>
                                        <p:attrNameLst>
                                          <p:attrName>style.visibility</p:attrName>
                                        </p:attrNameLst>
                                      </p:cBhvr>
                                      <p:to>
                                        <p:strVal val="visible"/>
                                      </p:to>
                                    </p:set>
                                    <p:anim calcmode="lin" valueType="num">
                                      <p:cBhvr additive="base">
                                        <p:cTn id="41" dur="500" fill="hold"/>
                                        <p:tgtEl>
                                          <p:spTgt spid="135170">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5170">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35170">
                                            <p:txEl>
                                              <p:pRg st="9" end="9"/>
                                            </p:txEl>
                                          </p:spTgt>
                                        </p:tgtEl>
                                        <p:attrNameLst>
                                          <p:attrName>style.visibility</p:attrName>
                                        </p:attrNameLst>
                                      </p:cBhvr>
                                      <p:to>
                                        <p:strVal val="visible"/>
                                      </p:to>
                                    </p:set>
                                    <p:anim calcmode="lin" valueType="num">
                                      <p:cBhvr additive="base">
                                        <p:cTn id="45" dur="500" fill="hold"/>
                                        <p:tgtEl>
                                          <p:spTgt spid="135170">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35170">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35170">
                                            <p:txEl>
                                              <p:pRg st="10" end="10"/>
                                            </p:txEl>
                                          </p:spTgt>
                                        </p:tgtEl>
                                        <p:attrNameLst>
                                          <p:attrName>style.visibility</p:attrName>
                                        </p:attrNameLst>
                                      </p:cBhvr>
                                      <p:to>
                                        <p:strVal val="visible"/>
                                      </p:to>
                                    </p:set>
                                    <p:anim calcmode="lin" valueType="num">
                                      <p:cBhvr additive="base">
                                        <p:cTn id="49" dur="500" fill="hold"/>
                                        <p:tgtEl>
                                          <p:spTgt spid="135170">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5170">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35170">
                                            <p:txEl>
                                              <p:pRg st="11" end="11"/>
                                            </p:txEl>
                                          </p:spTgt>
                                        </p:tgtEl>
                                        <p:attrNameLst>
                                          <p:attrName>style.visibility</p:attrName>
                                        </p:attrNameLst>
                                      </p:cBhvr>
                                      <p:to>
                                        <p:strVal val="visible"/>
                                      </p:to>
                                    </p:set>
                                    <p:anim calcmode="lin" valueType="num">
                                      <p:cBhvr additive="base">
                                        <p:cTn id="53" dur="500" fill="hold"/>
                                        <p:tgtEl>
                                          <p:spTgt spid="135170">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35170">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35170">
                                            <p:txEl>
                                              <p:pRg st="12" end="12"/>
                                            </p:txEl>
                                          </p:spTgt>
                                        </p:tgtEl>
                                        <p:attrNameLst>
                                          <p:attrName>style.visibility</p:attrName>
                                        </p:attrNameLst>
                                      </p:cBhvr>
                                      <p:to>
                                        <p:strVal val="visible"/>
                                      </p:to>
                                    </p:set>
                                    <p:anim calcmode="lin" valueType="num">
                                      <p:cBhvr additive="base">
                                        <p:cTn id="59" dur="500" fill="hold"/>
                                        <p:tgtEl>
                                          <p:spTgt spid="135170">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35170">
                                            <p:txEl>
                                              <p:pRg st="12" end="12"/>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35170">
                                            <p:txEl>
                                              <p:pRg st="13" end="13"/>
                                            </p:txEl>
                                          </p:spTgt>
                                        </p:tgtEl>
                                        <p:attrNameLst>
                                          <p:attrName>style.visibility</p:attrName>
                                        </p:attrNameLst>
                                      </p:cBhvr>
                                      <p:to>
                                        <p:strVal val="visible"/>
                                      </p:to>
                                    </p:set>
                                    <p:anim calcmode="lin" valueType="num">
                                      <p:cBhvr additive="base">
                                        <p:cTn id="63" dur="500" fill="hold"/>
                                        <p:tgtEl>
                                          <p:spTgt spid="135170">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35170">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p:cNvSpPr>
          <p:nvPr>
            <p:ph type="title"/>
          </p:nvPr>
        </p:nvSpPr>
        <p:spPr>
          <a:xfrm>
            <a:off x="395288" y="0"/>
            <a:ext cx="8229600" cy="633413"/>
          </a:xfrm>
        </p:spPr>
        <p:txBody>
          <a:bodyPr/>
          <a:lstStyle/>
          <a:p>
            <a:pPr algn="l"/>
            <a:r>
              <a:rPr lang="ru-RU" sz="2800" b="1" smtClean="0"/>
              <a:t>Метод Форда-Фалкерсона </a:t>
            </a:r>
          </a:p>
        </p:txBody>
      </p:sp>
      <p:sp>
        <p:nvSpPr>
          <p:cNvPr id="137218" name="Rectangle 3"/>
          <p:cNvSpPr>
            <a:spLocks noGrp="1"/>
          </p:cNvSpPr>
          <p:nvPr>
            <p:ph type="body" idx="1"/>
          </p:nvPr>
        </p:nvSpPr>
        <p:spPr>
          <a:xfrm>
            <a:off x="323850" y="620713"/>
            <a:ext cx="8229600" cy="5949950"/>
          </a:xfrm>
        </p:spPr>
        <p:txBody>
          <a:bodyPr/>
          <a:lstStyle/>
          <a:p>
            <a:pPr>
              <a:buFont typeface="Arial" charset="0"/>
              <a:buNone/>
            </a:pPr>
            <a:r>
              <a:rPr lang="ru-RU" sz="2400" smtClean="0"/>
              <a:t>Поиск максимального потока проводится последовательно. Вначале поток нулевой. На каждом шаге мы увеличиваем значение потока. Для этого мы находим дополняющий путь, по которому можно пропустить ещё немного вещества, и используем его для увеличения потока. Этот шаг повторяется, пока есть дополняющие пути. Полученный поток будет максимальным. </a:t>
            </a:r>
            <a:endParaRPr lang="en-US" sz="2400" smtClean="0"/>
          </a:p>
          <a:p>
            <a:pPr>
              <a:buFont typeface="Arial" charset="0"/>
              <a:buNone/>
            </a:pPr>
            <a:endParaRPr lang="ru-RU" sz="2400" smtClean="0"/>
          </a:p>
          <a:p>
            <a:pPr>
              <a:buFont typeface="Arial" charset="0"/>
              <a:buNone/>
            </a:pPr>
            <a:r>
              <a:rPr lang="en-US" sz="2400" smtClean="0"/>
              <a:t>Ford-Fulkerson-Method(</a:t>
            </a:r>
            <a:r>
              <a:rPr lang="en-US" sz="2400" i="1" smtClean="0"/>
              <a:t>G,</a:t>
            </a:r>
            <a:r>
              <a:rPr lang="ru-RU" sz="2400" i="1" smtClean="0"/>
              <a:t> </a:t>
            </a:r>
            <a:r>
              <a:rPr lang="en-US" sz="2400" i="1" smtClean="0"/>
              <a:t>s,</a:t>
            </a:r>
            <a:r>
              <a:rPr lang="ru-RU" sz="2400" i="1" smtClean="0"/>
              <a:t> </a:t>
            </a:r>
            <a:r>
              <a:rPr lang="en-US" sz="2400" i="1" smtClean="0"/>
              <a:t>t</a:t>
            </a:r>
            <a:r>
              <a:rPr lang="en-US" sz="2400" smtClean="0"/>
              <a:t>) {</a:t>
            </a:r>
            <a:endParaRPr lang="ru-RU" sz="2400" smtClean="0"/>
          </a:p>
          <a:p>
            <a:pPr>
              <a:buFont typeface="Arial" charset="0"/>
              <a:buNone/>
            </a:pPr>
            <a:r>
              <a:rPr lang="en-US" sz="2400" smtClean="0"/>
              <a:t>	</a:t>
            </a:r>
            <a:r>
              <a:rPr lang="ru-RU" sz="2400" smtClean="0"/>
              <a:t>положить поток </a:t>
            </a:r>
            <a:r>
              <a:rPr lang="en-US" sz="2400" i="1" smtClean="0"/>
              <a:t>f</a:t>
            </a:r>
            <a:r>
              <a:rPr lang="ru-RU" sz="2400" smtClean="0"/>
              <a:t> равным 0</a:t>
            </a:r>
            <a:r>
              <a:rPr lang="en-US" sz="2400" smtClean="0"/>
              <a:t>;</a:t>
            </a:r>
            <a:endParaRPr lang="ru-RU" sz="2400" smtClean="0"/>
          </a:p>
          <a:p>
            <a:pPr>
              <a:buFont typeface="Arial" charset="0"/>
              <a:buNone/>
            </a:pPr>
            <a:r>
              <a:rPr lang="en-US" sz="2400" smtClean="0"/>
              <a:t>	while</a:t>
            </a:r>
            <a:r>
              <a:rPr lang="ru-RU" sz="2400" smtClean="0"/>
              <a:t> ( существует дополняющий путь )</a:t>
            </a:r>
          </a:p>
          <a:p>
            <a:pPr>
              <a:buFont typeface="Arial" charset="0"/>
              <a:buNone/>
            </a:pPr>
            <a:r>
              <a:rPr lang="ru-RU" sz="2400" smtClean="0"/>
              <a:t>		 дополнить </a:t>
            </a:r>
            <a:r>
              <a:rPr lang="en-US" sz="2400" i="1" smtClean="0"/>
              <a:t>f</a:t>
            </a:r>
            <a:r>
              <a:rPr lang="ru-RU" sz="2400" i="1" smtClean="0"/>
              <a:t> </a:t>
            </a:r>
            <a:r>
              <a:rPr lang="ru-RU" sz="2400" smtClean="0"/>
              <a:t> вдоль </a:t>
            </a:r>
            <a:r>
              <a:rPr lang="en-US" sz="2400" i="1" smtClean="0"/>
              <a:t>p</a:t>
            </a:r>
            <a:r>
              <a:rPr lang="en-US" sz="2400" smtClean="0"/>
              <a:t>;</a:t>
            </a:r>
            <a:endParaRPr lang="ru-RU" sz="2400" smtClean="0"/>
          </a:p>
          <a:p>
            <a:pPr>
              <a:buFont typeface="Arial" charset="0"/>
              <a:buNone/>
            </a:pPr>
            <a:r>
              <a:rPr lang="en-US" sz="2400" smtClean="0"/>
              <a:t>	return</a:t>
            </a:r>
            <a:r>
              <a:rPr lang="ru-RU" sz="2400" smtClean="0"/>
              <a:t> </a:t>
            </a:r>
            <a:r>
              <a:rPr lang="en-US" sz="2400" i="1" smtClean="0"/>
              <a:t>f;</a:t>
            </a:r>
          </a:p>
          <a:p>
            <a:pPr>
              <a:buFont typeface="Arial" charset="0"/>
              <a:buNone/>
            </a:pPr>
            <a:r>
              <a:rPr lang="en-US" sz="2400" smtClean="0"/>
              <a:t>}</a:t>
            </a: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7218">
                                            <p:txEl>
                                              <p:pRg st="0" end="0"/>
                                            </p:txEl>
                                          </p:spTgt>
                                        </p:tgtEl>
                                        <p:attrNameLst>
                                          <p:attrName>style.visibility</p:attrName>
                                        </p:attrNameLst>
                                      </p:cBhvr>
                                      <p:to>
                                        <p:strVal val="visible"/>
                                      </p:to>
                                    </p:set>
                                    <p:anim calcmode="lin" valueType="num">
                                      <p:cBhvr additive="base">
                                        <p:cTn id="7" dur="500" fill="hold"/>
                                        <p:tgtEl>
                                          <p:spTgt spid="137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72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7218">
                                            <p:txEl>
                                              <p:pRg st="2" end="2"/>
                                            </p:txEl>
                                          </p:spTgt>
                                        </p:tgtEl>
                                        <p:attrNameLst>
                                          <p:attrName>style.visibility</p:attrName>
                                        </p:attrNameLst>
                                      </p:cBhvr>
                                      <p:to>
                                        <p:strVal val="visible"/>
                                      </p:to>
                                    </p:set>
                                    <p:anim calcmode="lin" valueType="num">
                                      <p:cBhvr additive="base">
                                        <p:cTn id="13" dur="500" fill="hold"/>
                                        <p:tgtEl>
                                          <p:spTgt spid="13721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7218">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7218">
                                            <p:txEl>
                                              <p:pRg st="3" end="3"/>
                                            </p:txEl>
                                          </p:spTgt>
                                        </p:tgtEl>
                                        <p:attrNameLst>
                                          <p:attrName>style.visibility</p:attrName>
                                        </p:attrNameLst>
                                      </p:cBhvr>
                                      <p:to>
                                        <p:strVal val="visible"/>
                                      </p:to>
                                    </p:set>
                                    <p:anim calcmode="lin" valueType="num">
                                      <p:cBhvr additive="base">
                                        <p:cTn id="17" dur="500" fill="hold"/>
                                        <p:tgtEl>
                                          <p:spTgt spid="137218">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7218">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7218">
                                            <p:txEl>
                                              <p:pRg st="4" end="4"/>
                                            </p:txEl>
                                          </p:spTgt>
                                        </p:tgtEl>
                                        <p:attrNameLst>
                                          <p:attrName>style.visibility</p:attrName>
                                        </p:attrNameLst>
                                      </p:cBhvr>
                                      <p:to>
                                        <p:strVal val="visible"/>
                                      </p:to>
                                    </p:set>
                                    <p:anim calcmode="lin" valueType="num">
                                      <p:cBhvr additive="base">
                                        <p:cTn id="21" dur="500" fill="hold"/>
                                        <p:tgtEl>
                                          <p:spTgt spid="137218">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7218">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7218">
                                            <p:txEl>
                                              <p:pRg st="5" end="5"/>
                                            </p:txEl>
                                          </p:spTgt>
                                        </p:tgtEl>
                                        <p:attrNameLst>
                                          <p:attrName>style.visibility</p:attrName>
                                        </p:attrNameLst>
                                      </p:cBhvr>
                                      <p:to>
                                        <p:strVal val="visible"/>
                                      </p:to>
                                    </p:set>
                                    <p:anim calcmode="lin" valueType="num">
                                      <p:cBhvr additive="base">
                                        <p:cTn id="25" dur="500" fill="hold"/>
                                        <p:tgtEl>
                                          <p:spTgt spid="137218">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7218">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37218">
                                            <p:txEl>
                                              <p:pRg st="6" end="6"/>
                                            </p:txEl>
                                          </p:spTgt>
                                        </p:tgtEl>
                                        <p:attrNameLst>
                                          <p:attrName>style.visibility</p:attrName>
                                        </p:attrNameLst>
                                      </p:cBhvr>
                                      <p:to>
                                        <p:strVal val="visible"/>
                                      </p:to>
                                    </p:set>
                                    <p:anim calcmode="lin" valueType="num">
                                      <p:cBhvr additive="base">
                                        <p:cTn id="29" dur="500" fill="hold"/>
                                        <p:tgtEl>
                                          <p:spTgt spid="137218">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7218">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7218">
                                            <p:txEl>
                                              <p:pRg st="7" end="7"/>
                                            </p:txEl>
                                          </p:spTgt>
                                        </p:tgtEl>
                                        <p:attrNameLst>
                                          <p:attrName>style.visibility</p:attrName>
                                        </p:attrNameLst>
                                      </p:cBhvr>
                                      <p:to>
                                        <p:strVal val="visible"/>
                                      </p:to>
                                    </p:set>
                                    <p:anim calcmode="lin" valueType="num">
                                      <p:cBhvr additive="base">
                                        <p:cTn id="33" dur="500" fill="hold"/>
                                        <p:tgtEl>
                                          <p:spTgt spid="137218">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721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p:cNvSpPr>
          <p:nvPr>
            <p:ph type="title"/>
          </p:nvPr>
        </p:nvSpPr>
        <p:spPr>
          <a:xfrm>
            <a:off x="457200" y="274638"/>
            <a:ext cx="8229600" cy="561975"/>
          </a:xfrm>
        </p:spPr>
        <p:txBody>
          <a:bodyPr/>
          <a:lstStyle/>
          <a:p>
            <a:pPr algn="l"/>
            <a:r>
              <a:rPr lang="ru-RU" sz="2800" b="1" smtClean="0"/>
              <a:t>Алгоритм</a:t>
            </a:r>
          </a:p>
        </p:txBody>
      </p:sp>
      <p:sp>
        <p:nvSpPr>
          <p:cNvPr id="139266" name="Rectangle 3"/>
          <p:cNvSpPr>
            <a:spLocks noGrp="1"/>
          </p:cNvSpPr>
          <p:nvPr>
            <p:ph type="body" idx="1"/>
          </p:nvPr>
        </p:nvSpPr>
        <p:spPr>
          <a:xfrm>
            <a:off x="0" y="836613"/>
            <a:ext cx="8820150" cy="5545137"/>
          </a:xfrm>
        </p:spPr>
        <p:txBody>
          <a:bodyPr/>
          <a:lstStyle/>
          <a:p>
            <a:pPr>
              <a:lnSpc>
                <a:spcPct val="80000"/>
              </a:lnSpc>
              <a:buFont typeface="Arial" charset="0"/>
              <a:buNone/>
            </a:pPr>
            <a:r>
              <a:rPr lang="ru-RU" sz="2400" smtClean="0"/>
              <a:t>На каждом шаге вибираем </a:t>
            </a:r>
            <a:r>
              <a:rPr lang="ru-RU" sz="2400" i="1" smtClean="0">
                <a:solidFill>
                  <a:schemeClr val="hlink"/>
                </a:solidFill>
              </a:rPr>
              <a:t>произвольный</a:t>
            </a:r>
            <a:r>
              <a:rPr lang="ru-RU" sz="2400" i="1" smtClean="0"/>
              <a:t> </a:t>
            </a:r>
            <a:r>
              <a:rPr lang="ru-RU" sz="2400" smtClean="0"/>
              <a:t>дополняющий путь </a:t>
            </a:r>
            <a:r>
              <a:rPr lang="ru-RU" sz="2400" i="1" smtClean="0"/>
              <a:t>р </a:t>
            </a:r>
            <a:r>
              <a:rPr lang="ru-RU" sz="2400" smtClean="0"/>
              <a:t>и увеличиваем поток </a:t>
            </a:r>
            <a:r>
              <a:rPr lang="en-US" sz="2400" i="1" smtClean="0"/>
              <a:t>f</a:t>
            </a:r>
            <a:r>
              <a:rPr lang="ru-RU" sz="2400" smtClean="0"/>
              <a:t>, добавляя поток величины </a:t>
            </a:r>
            <a:r>
              <a:rPr lang="en-US" sz="2400" i="1" smtClean="0"/>
              <a:t>c</a:t>
            </a:r>
            <a:r>
              <a:rPr lang="en-US" sz="2400" i="1" baseline="-25000" smtClean="0"/>
              <a:t>f </a:t>
            </a:r>
            <a:r>
              <a:rPr lang="ru-RU" sz="2400" i="1" smtClean="0"/>
              <a:t>(</a:t>
            </a:r>
            <a:r>
              <a:rPr lang="en-US" sz="2400" i="1" smtClean="0"/>
              <a:t>p</a:t>
            </a:r>
            <a:r>
              <a:rPr lang="ru-RU" sz="2400" i="1" smtClean="0"/>
              <a:t>) </a:t>
            </a:r>
            <a:r>
              <a:rPr lang="ru-RU" sz="2400" smtClean="0"/>
              <a:t>по пути </a:t>
            </a:r>
            <a:r>
              <a:rPr lang="ru-RU" sz="2400" i="1" smtClean="0"/>
              <a:t>р. </a:t>
            </a:r>
            <a:r>
              <a:rPr lang="ru-RU" sz="2400" smtClean="0"/>
              <a:t>В массиве </a:t>
            </a:r>
            <a:r>
              <a:rPr lang="en-US" sz="2400" i="1" smtClean="0"/>
              <a:t>f </a:t>
            </a:r>
            <a:r>
              <a:rPr lang="ru-RU" sz="2400" smtClean="0"/>
              <a:t>[</a:t>
            </a:r>
            <a:r>
              <a:rPr lang="ru-RU" sz="2400" i="1" smtClean="0"/>
              <a:t>и</a:t>
            </a:r>
            <a:r>
              <a:rPr lang="ru-RU" sz="2400" smtClean="0"/>
              <a:t>, </a:t>
            </a:r>
            <a:r>
              <a:rPr lang="en-US" sz="2400" i="1" smtClean="0"/>
              <a:t>v</a:t>
            </a:r>
            <a:r>
              <a:rPr lang="ru-RU" sz="2400" smtClean="0"/>
              <a:t>]</a:t>
            </a:r>
            <a:r>
              <a:rPr lang="ru-RU" sz="2400" i="1" smtClean="0"/>
              <a:t> </a:t>
            </a:r>
            <a:r>
              <a:rPr lang="ru-RU" sz="2400" smtClean="0"/>
              <a:t>хранятся текущие значения потока. </a:t>
            </a:r>
          </a:p>
          <a:p>
            <a:pPr>
              <a:lnSpc>
                <a:spcPct val="80000"/>
              </a:lnSpc>
              <a:buFont typeface="Arial" charset="0"/>
              <a:buNone/>
            </a:pPr>
            <a:endParaRPr lang="en-US" sz="2400" smtClean="0">
              <a:latin typeface="Courier New" pitchFamily="49" charset="0"/>
            </a:endParaRPr>
          </a:p>
          <a:p>
            <a:pPr>
              <a:lnSpc>
                <a:spcPct val="80000"/>
              </a:lnSpc>
              <a:buFont typeface="Arial" charset="0"/>
              <a:buNone/>
            </a:pPr>
            <a:r>
              <a:rPr lang="en-US" sz="2400" smtClean="0">
                <a:latin typeface="Courier New" pitchFamily="49" charset="0"/>
              </a:rPr>
              <a:t>Ford-Fulkerson(G,s,t)</a:t>
            </a:r>
            <a:endParaRPr lang="ru-RU" sz="2400" smtClean="0">
              <a:latin typeface="Courier New" pitchFamily="49" charset="0"/>
            </a:endParaRPr>
          </a:p>
          <a:p>
            <a:pPr>
              <a:lnSpc>
                <a:spcPct val="80000"/>
              </a:lnSpc>
              <a:buFont typeface="Arial" charset="0"/>
              <a:buNone/>
            </a:pPr>
            <a:r>
              <a:rPr lang="en-US" sz="2400" smtClean="0">
                <a:latin typeface="Courier New" pitchFamily="49" charset="0"/>
              </a:rPr>
              <a:t>	for</a:t>
            </a:r>
            <a:r>
              <a:rPr lang="ru-RU" sz="2400" smtClean="0">
                <a:latin typeface="Courier New" pitchFamily="49" charset="0"/>
              </a:rPr>
              <a:t>(для каждого ребра (</a:t>
            </a:r>
            <a:r>
              <a:rPr lang="en-US" sz="2400" smtClean="0">
                <a:latin typeface="Courier New" pitchFamily="49" charset="0"/>
              </a:rPr>
              <a:t>u</a:t>
            </a:r>
            <a:r>
              <a:rPr lang="ru-RU" sz="2400" smtClean="0">
                <a:latin typeface="Courier New" pitchFamily="49" charset="0"/>
              </a:rPr>
              <a:t>,</a:t>
            </a:r>
            <a:r>
              <a:rPr lang="en-US" sz="2400" smtClean="0">
                <a:latin typeface="Courier New" pitchFamily="49" charset="0"/>
              </a:rPr>
              <a:t>v</a:t>
            </a:r>
            <a:r>
              <a:rPr lang="ru-RU" sz="2400" smtClean="0">
                <a:latin typeface="Courier New" pitchFamily="49" charset="0"/>
              </a:rPr>
              <a:t>) ) </a:t>
            </a:r>
            <a:r>
              <a:rPr lang="en-US" sz="2400" smtClean="0">
                <a:latin typeface="Courier New" pitchFamily="49" charset="0"/>
              </a:rPr>
              <a:t>{</a:t>
            </a:r>
          </a:p>
          <a:p>
            <a:pPr>
              <a:lnSpc>
                <a:spcPct val="80000"/>
              </a:lnSpc>
              <a:buFont typeface="Arial" charset="0"/>
              <a:buNone/>
            </a:pPr>
            <a:r>
              <a:rPr lang="en-US" sz="2400" smtClean="0">
                <a:latin typeface="Courier New" pitchFamily="49" charset="0"/>
              </a:rPr>
              <a:t>         f[u,v] = 0; f[v,u]= </a:t>
            </a:r>
            <a:r>
              <a:rPr lang="ru-RU" sz="2400" smtClean="0">
                <a:latin typeface="Courier New" pitchFamily="49" charset="0"/>
              </a:rPr>
              <a:t>0</a:t>
            </a:r>
            <a:r>
              <a:rPr lang="en-US" sz="2400" smtClean="0">
                <a:latin typeface="Courier New" pitchFamily="49" charset="0"/>
              </a:rPr>
              <a:t>; 	}</a:t>
            </a:r>
            <a:endParaRPr lang="ru-RU" sz="2400" smtClean="0">
              <a:latin typeface="Courier New" pitchFamily="49" charset="0"/>
            </a:endParaRPr>
          </a:p>
          <a:p>
            <a:pPr>
              <a:lnSpc>
                <a:spcPct val="80000"/>
              </a:lnSpc>
              <a:buFont typeface="Arial" charset="0"/>
              <a:buNone/>
            </a:pPr>
            <a:r>
              <a:rPr lang="ru-RU" sz="2400" smtClean="0">
                <a:latin typeface="Courier New" pitchFamily="49" charset="0"/>
              </a:rPr>
              <a:t>  </a:t>
            </a:r>
            <a:r>
              <a:rPr lang="en-US" sz="2400" smtClean="0">
                <a:latin typeface="Courier New" pitchFamily="49" charset="0"/>
              </a:rPr>
              <a:t>while</a:t>
            </a:r>
            <a:r>
              <a:rPr lang="ru-RU" sz="2400" smtClean="0">
                <a:latin typeface="Courier New" pitchFamily="49" charset="0"/>
              </a:rPr>
              <a:t>( в </a:t>
            </a:r>
            <a:r>
              <a:rPr lang="en-US" sz="2400" smtClean="0">
                <a:latin typeface="Courier New" pitchFamily="49" charset="0"/>
              </a:rPr>
              <a:t>G</a:t>
            </a:r>
            <a:r>
              <a:rPr lang="en-US" sz="2400" baseline="-25000" smtClean="0">
                <a:latin typeface="Courier New" pitchFamily="49" charset="0"/>
              </a:rPr>
              <a:t>f</a:t>
            </a:r>
            <a:r>
              <a:rPr lang="ru-RU" sz="2400" smtClean="0">
                <a:latin typeface="Courier New" pitchFamily="49" charset="0"/>
              </a:rPr>
              <a:t> существует путь р из </a:t>
            </a:r>
            <a:r>
              <a:rPr lang="en-US" sz="2400" smtClean="0">
                <a:latin typeface="Courier New" pitchFamily="49" charset="0"/>
              </a:rPr>
              <a:t>s</a:t>
            </a:r>
            <a:r>
              <a:rPr lang="ru-RU" sz="2400" smtClean="0">
                <a:latin typeface="Courier New" pitchFamily="49" charset="0"/>
              </a:rPr>
              <a:t> в </a:t>
            </a:r>
            <a:r>
              <a:rPr lang="en-US" sz="2400" smtClean="0">
                <a:latin typeface="Courier New" pitchFamily="49" charset="0"/>
              </a:rPr>
              <a:t>t){</a:t>
            </a:r>
            <a:endParaRPr lang="ru-RU" sz="2400" smtClean="0">
              <a:latin typeface="Courier New" pitchFamily="49" charset="0"/>
            </a:endParaRPr>
          </a:p>
          <a:p>
            <a:pPr>
              <a:lnSpc>
                <a:spcPct val="80000"/>
              </a:lnSpc>
              <a:buFont typeface="Arial" charset="0"/>
              <a:buNone/>
            </a:pPr>
            <a:r>
              <a:rPr lang="ru-RU" sz="2400" smtClean="0">
                <a:latin typeface="Courier New" pitchFamily="49" charset="0"/>
              </a:rPr>
              <a:t>      </a:t>
            </a:r>
            <a:r>
              <a:rPr lang="en-US" sz="2400" smtClean="0">
                <a:latin typeface="Courier New" pitchFamily="49" charset="0"/>
              </a:rPr>
              <a:t>c</a:t>
            </a:r>
            <a:r>
              <a:rPr lang="en-US" sz="2400" baseline="-25000" smtClean="0">
                <a:latin typeface="Courier New" pitchFamily="49" charset="0"/>
              </a:rPr>
              <a:t>f</a:t>
            </a:r>
            <a:r>
              <a:rPr lang="ru-RU" sz="2400" smtClean="0">
                <a:latin typeface="Courier New" pitchFamily="49" charset="0"/>
              </a:rPr>
              <a:t>(</a:t>
            </a:r>
            <a:r>
              <a:rPr lang="en-US" sz="2400" smtClean="0">
                <a:latin typeface="Courier New" pitchFamily="49" charset="0"/>
              </a:rPr>
              <a:t>p)</a:t>
            </a:r>
            <a:r>
              <a:rPr lang="en-US" sz="2400" smtClean="0">
                <a:latin typeface="Courier New" pitchFamily="49" charset="0"/>
                <a:cs typeface="Courier New" pitchFamily="49" charset="0"/>
              </a:rPr>
              <a:t>←</a:t>
            </a:r>
            <a:r>
              <a:rPr lang="en-US" sz="2400" smtClean="0">
                <a:latin typeface="Courier New" pitchFamily="49" charset="0"/>
              </a:rPr>
              <a:t> min</a:t>
            </a:r>
            <a:r>
              <a:rPr lang="ru-RU" sz="2400" smtClean="0">
                <a:latin typeface="Courier New" pitchFamily="49" charset="0"/>
              </a:rPr>
              <a:t>{</a:t>
            </a:r>
            <a:r>
              <a:rPr lang="en-US" sz="2400" smtClean="0">
                <a:latin typeface="Courier New" pitchFamily="49" charset="0"/>
              </a:rPr>
              <a:t>c</a:t>
            </a:r>
            <a:r>
              <a:rPr lang="en-US" sz="2400" baseline="-25000" smtClean="0">
                <a:latin typeface="Courier New" pitchFamily="49" charset="0"/>
              </a:rPr>
              <a:t>f</a:t>
            </a:r>
            <a:r>
              <a:rPr lang="ru-RU" sz="2400" smtClean="0">
                <a:latin typeface="Courier New" pitchFamily="49" charset="0"/>
              </a:rPr>
              <a:t>(</a:t>
            </a:r>
            <a:r>
              <a:rPr lang="en-US" sz="2400" smtClean="0">
                <a:latin typeface="Courier New" pitchFamily="49" charset="0"/>
              </a:rPr>
              <a:t>u</a:t>
            </a:r>
            <a:r>
              <a:rPr lang="ru-RU" sz="2400" smtClean="0">
                <a:latin typeface="Courier New" pitchFamily="49" charset="0"/>
              </a:rPr>
              <a:t>,</a:t>
            </a:r>
            <a:r>
              <a:rPr lang="en-US" sz="2400" smtClean="0">
                <a:latin typeface="Courier New" pitchFamily="49" charset="0"/>
              </a:rPr>
              <a:t>v</a:t>
            </a:r>
            <a:r>
              <a:rPr lang="ru-RU" sz="2400" smtClean="0">
                <a:latin typeface="Courier New" pitchFamily="49" charset="0"/>
              </a:rPr>
              <a:t>)</a:t>
            </a:r>
            <a:r>
              <a:rPr lang="en-US" sz="2400" smtClean="0">
                <a:latin typeface="Courier New" pitchFamily="49" charset="0"/>
              </a:rPr>
              <a:t>:</a:t>
            </a:r>
            <a:r>
              <a:rPr lang="ru-RU" sz="2400" smtClean="0">
                <a:latin typeface="Courier New" pitchFamily="49" charset="0"/>
              </a:rPr>
              <a:t>(</a:t>
            </a:r>
            <a:r>
              <a:rPr lang="en-US" sz="2400" smtClean="0">
                <a:latin typeface="Courier New" pitchFamily="49" charset="0"/>
              </a:rPr>
              <a:t>u</a:t>
            </a:r>
            <a:r>
              <a:rPr lang="ru-RU" sz="2400" smtClean="0">
                <a:latin typeface="Courier New" pitchFamily="49" charset="0"/>
              </a:rPr>
              <a:t>,</a:t>
            </a:r>
            <a:r>
              <a:rPr lang="en-US" sz="2400" smtClean="0">
                <a:latin typeface="Courier New" pitchFamily="49" charset="0"/>
              </a:rPr>
              <a:t>v</a:t>
            </a:r>
            <a:r>
              <a:rPr lang="ru-RU" sz="2400" smtClean="0">
                <a:latin typeface="Courier New" pitchFamily="49" charset="0"/>
              </a:rPr>
              <a:t>)входит в</a:t>
            </a:r>
            <a:r>
              <a:rPr lang="en-US" sz="2400" smtClean="0">
                <a:latin typeface="Courier New" pitchFamily="49" charset="0"/>
              </a:rPr>
              <a:t> p</a:t>
            </a:r>
            <a:r>
              <a:rPr lang="ru-RU" sz="2400" smtClean="0">
                <a:latin typeface="Courier New" pitchFamily="49" charset="0"/>
              </a:rPr>
              <a:t>}</a:t>
            </a:r>
          </a:p>
          <a:p>
            <a:pPr>
              <a:lnSpc>
                <a:spcPct val="80000"/>
              </a:lnSpc>
              <a:buFont typeface="Arial" charset="0"/>
              <a:buNone/>
            </a:pPr>
            <a:r>
              <a:rPr lang="ru-RU" sz="2400" smtClean="0">
                <a:latin typeface="Courier New" pitchFamily="49" charset="0"/>
              </a:rPr>
              <a:t>          </a:t>
            </a:r>
            <a:r>
              <a:rPr lang="en-US" sz="2400" smtClean="0">
                <a:latin typeface="Courier New" pitchFamily="49" charset="0"/>
              </a:rPr>
              <a:t>for</a:t>
            </a:r>
            <a:r>
              <a:rPr lang="ru-RU" sz="2400" smtClean="0">
                <a:latin typeface="Courier New" pitchFamily="49" charset="0"/>
              </a:rPr>
              <a:t>(для</a:t>
            </a:r>
            <a:r>
              <a:rPr lang="en-US" sz="2400" smtClean="0">
                <a:latin typeface="Courier New" pitchFamily="49" charset="0"/>
              </a:rPr>
              <a:t> </a:t>
            </a:r>
            <a:r>
              <a:rPr lang="ru-RU" sz="2400" smtClean="0">
                <a:latin typeface="Courier New" pitchFamily="49" charset="0"/>
              </a:rPr>
              <a:t>каждого ребра(</a:t>
            </a:r>
            <a:r>
              <a:rPr lang="en-US" sz="2400" smtClean="0">
                <a:latin typeface="Courier New" pitchFamily="49" charset="0"/>
              </a:rPr>
              <a:t>u</a:t>
            </a:r>
            <a:r>
              <a:rPr lang="ru-RU" sz="2400" smtClean="0">
                <a:latin typeface="Courier New" pitchFamily="49" charset="0"/>
              </a:rPr>
              <a:t>,</a:t>
            </a:r>
            <a:r>
              <a:rPr lang="en-US" sz="2400" smtClean="0">
                <a:latin typeface="Courier New" pitchFamily="49" charset="0"/>
              </a:rPr>
              <a:t>v</a:t>
            </a:r>
            <a:r>
              <a:rPr lang="ru-RU" sz="2400" smtClean="0">
                <a:latin typeface="Courier New" pitchFamily="49" charset="0"/>
              </a:rPr>
              <a:t>)пути р</a:t>
            </a:r>
            <a:r>
              <a:rPr lang="en-US" sz="2400" smtClean="0">
                <a:latin typeface="Courier New" pitchFamily="49" charset="0"/>
              </a:rPr>
              <a:t>){</a:t>
            </a:r>
          </a:p>
          <a:p>
            <a:pPr>
              <a:lnSpc>
                <a:spcPct val="80000"/>
              </a:lnSpc>
              <a:buFont typeface="Arial" charset="0"/>
              <a:buNone/>
            </a:pPr>
            <a:r>
              <a:rPr lang="en-US" sz="2400" smtClean="0">
                <a:latin typeface="Courier New" pitchFamily="49" charset="0"/>
              </a:rPr>
              <a:t>               f[u,v]=f[u,v]+c</a:t>
            </a:r>
            <a:r>
              <a:rPr lang="en-US" sz="2400" baseline="-25000" smtClean="0">
                <a:latin typeface="Courier New" pitchFamily="49" charset="0"/>
              </a:rPr>
              <a:t>f</a:t>
            </a:r>
            <a:r>
              <a:rPr lang="en-US" sz="2400" smtClean="0">
                <a:latin typeface="Courier New" pitchFamily="49" charset="0"/>
              </a:rPr>
              <a:t>(p);</a:t>
            </a:r>
          </a:p>
          <a:p>
            <a:pPr>
              <a:lnSpc>
                <a:spcPct val="80000"/>
              </a:lnSpc>
              <a:buFont typeface="Arial" charset="0"/>
              <a:buNone/>
            </a:pPr>
            <a:r>
              <a:rPr lang="en-US" sz="2400" smtClean="0">
                <a:latin typeface="Courier New" pitchFamily="49" charset="0"/>
              </a:rPr>
              <a:t>               f[v,u]= -f[u,v];</a:t>
            </a:r>
          </a:p>
          <a:p>
            <a:pPr>
              <a:lnSpc>
                <a:spcPct val="80000"/>
              </a:lnSpc>
              <a:buFont typeface="Arial" charset="0"/>
              <a:buNone/>
            </a:pPr>
            <a:r>
              <a:rPr lang="en-US" sz="2400" smtClean="0">
                <a:latin typeface="Courier New" pitchFamily="49" charset="0"/>
              </a:rPr>
              <a:t>			}</a:t>
            </a:r>
          </a:p>
          <a:p>
            <a:pPr>
              <a:lnSpc>
                <a:spcPct val="80000"/>
              </a:lnSpc>
              <a:buFont typeface="Arial" charset="0"/>
              <a:buNone/>
            </a:pPr>
            <a:r>
              <a:rPr lang="en-US" sz="2400" smtClean="0">
                <a:latin typeface="Courier New" pitchFamily="49" charset="0"/>
              </a:rPr>
              <a:t>	}</a:t>
            </a:r>
          </a:p>
          <a:p>
            <a:pPr>
              <a:lnSpc>
                <a:spcPct val="80000"/>
              </a:lnSpc>
              <a:buFont typeface="Arial" charset="0"/>
              <a:buNone/>
            </a:pPr>
            <a:r>
              <a:rPr lang="en-US" sz="2400" smtClean="0">
                <a:latin typeface="Courier New" pitchFamily="49" charset="0"/>
              </a:rPr>
              <a:t>}</a:t>
            </a:r>
            <a:endParaRPr lang="ru-RU" sz="2400" smtClean="0">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9266">
                                            <p:txEl>
                                              <p:pRg st="0" end="0"/>
                                            </p:txEl>
                                          </p:spTgt>
                                        </p:tgtEl>
                                        <p:attrNameLst>
                                          <p:attrName>style.visibility</p:attrName>
                                        </p:attrNameLst>
                                      </p:cBhvr>
                                      <p:to>
                                        <p:strVal val="visible"/>
                                      </p:to>
                                    </p:set>
                                    <p:anim calcmode="lin" valueType="num">
                                      <p:cBhvr additive="base">
                                        <p:cTn id="7" dur="500" fill="hold"/>
                                        <p:tgtEl>
                                          <p:spTgt spid="1392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92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9266">
                                            <p:txEl>
                                              <p:pRg st="2" end="2"/>
                                            </p:txEl>
                                          </p:spTgt>
                                        </p:tgtEl>
                                        <p:attrNameLst>
                                          <p:attrName>style.visibility</p:attrName>
                                        </p:attrNameLst>
                                      </p:cBhvr>
                                      <p:to>
                                        <p:strVal val="visible"/>
                                      </p:to>
                                    </p:set>
                                    <p:anim calcmode="lin" valueType="num">
                                      <p:cBhvr additive="base">
                                        <p:cTn id="13" dur="500" fill="hold"/>
                                        <p:tgtEl>
                                          <p:spTgt spid="13926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9266">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9266">
                                            <p:txEl>
                                              <p:pRg st="3" end="3"/>
                                            </p:txEl>
                                          </p:spTgt>
                                        </p:tgtEl>
                                        <p:attrNameLst>
                                          <p:attrName>style.visibility</p:attrName>
                                        </p:attrNameLst>
                                      </p:cBhvr>
                                      <p:to>
                                        <p:strVal val="visible"/>
                                      </p:to>
                                    </p:set>
                                    <p:anim calcmode="lin" valueType="num">
                                      <p:cBhvr additive="base">
                                        <p:cTn id="17" dur="500" fill="hold"/>
                                        <p:tgtEl>
                                          <p:spTgt spid="13926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926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9266">
                                            <p:txEl>
                                              <p:pRg st="4" end="4"/>
                                            </p:txEl>
                                          </p:spTgt>
                                        </p:tgtEl>
                                        <p:attrNameLst>
                                          <p:attrName>style.visibility</p:attrName>
                                        </p:attrNameLst>
                                      </p:cBhvr>
                                      <p:to>
                                        <p:strVal val="visible"/>
                                      </p:to>
                                    </p:set>
                                    <p:anim calcmode="lin" valueType="num">
                                      <p:cBhvr additive="base">
                                        <p:cTn id="21" dur="500" fill="hold"/>
                                        <p:tgtEl>
                                          <p:spTgt spid="13926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92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9266">
                                            <p:txEl>
                                              <p:pRg st="5" end="5"/>
                                            </p:txEl>
                                          </p:spTgt>
                                        </p:tgtEl>
                                        <p:attrNameLst>
                                          <p:attrName>style.visibility</p:attrName>
                                        </p:attrNameLst>
                                      </p:cBhvr>
                                      <p:to>
                                        <p:strVal val="visible"/>
                                      </p:to>
                                    </p:set>
                                    <p:anim calcmode="lin" valueType="num">
                                      <p:cBhvr additive="base">
                                        <p:cTn id="27" dur="500" fill="hold"/>
                                        <p:tgtEl>
                                          <p:spTgt spid="13926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9266">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9266">
                                            <p:txEl>
                                              <p:pRg st="6" end="6"/>
                                            </p:txEl>
                                          </p:spTgt>
                                        </p:tgtEl>
                                        <p:attrNameLst>
                                          <p:attrName>style.visibility</p:attrName>
                                        </p:attrNameLst>
                                      </p:cBhvr>
                                      <p:to>
                                        <p:strVal val="visible"/>
                                      </p:to>
                                    </p:set>
                                    <p:anim calcmode="lin" valueType="num">
                                      <p:cBhvr additive="base">
                                        <p:cTn id="31" dur="500" fill="hold"/>
                                        <p:tgtEl>
                                          <p:spTgt spid="13926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926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9266">
                                            <p:txEl>
                                              <p:pRg st="7" end="7"/>
                                            </p:txEl>
                                          </p:spTgt>
                                        </p:tgtEl>
                                        <p:attrNameLst>
                                          <p:attrName>style.visibility</p:attrName>
                                        </p:attrNameLst>
                                      </p:cBhvr>
                                      <p:to>
                                        <p:strVal val="visible"/>
                                      </p:to>
                                    </p:set>
                                    <p:anim calcmode="lin" valueType="num">
                                      <p:cBhvr additive="base">
                                        <p:cTn id="37" dur="500" fill="hold"/>
                                        <p:tgtEl>
                                          <p:spTgt spid="13926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9266">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9266">
                                            <p:txEl>
                                              <p:pRg st="8" end="8"/>
                                            </p:txEl>
                                          </p:spTgt>
                                        </p:tgtEl>
                                        <p:attrNameLst>
                                          <p:attrName>style.visibility</p:attrName>
                                        </p:attrNameLst>
                                      </p:cBhvr>
                                      <p:to>
                                        <p:strVal val="visible"/>
                                      </p:to>
                                    </p:set>
                                    <p:anim calcmode="lin" valueType="num">
                                      <p:cBhvr additive="base">
                                        <p:cTn id="41" dur="500" fill="hold"/>
                                        <p:tgtEl>
                                          <p:spTgt spid="139266">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9266">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39266">
                                            <p:txEl>
                                              <p:pRg st="9" end="9"/>
                                            </p:txEl>
                                          </p:spTgt>
                                        </p:tgtEl>
                                        <p:attrNameLst>
                                          <p:attrName>style.visibility</p:attrName>
                                        </p:attrNameLst>
                                      </p:cBhvr>
                                      <p:to>
                                        <p:strVal val="visible"/>
                                      </p:to>
                                    </p:set>
                                    <p:anim calcmode="lin" valueType="num">
                                      <p:cBhvr additive="base">
                                        <p:cTn id="45" dur="500" fill="hold"/>
                                        <p:tgtEl>
                                          <p:spTgt spid="139266">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39266">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39266">
                                            <p:txEl>
                                              <p:pRg st="10" end="10"/>
                                            </p:txEl>
                                          </p:spTgt>
                                        </p:tgtEl>
                                        <p:attrNameLst>
                                          <p:attrName>style.visibility</p:attrName>
                                        </p:attrNameLst>
                                      </p:cBhvr>
                                      <p:to>
                                        <p:strVal val="visible"/>
                                      </p:to>
                                    </p:set>
                                    <p:anim calcmode="lin" valueType="num">
                                      <p:cBhvr additive="base">
                                        <p:cTn id="49" dur="500" fill="hold"/>
                                        <p:tgtEl>
                                          <p:spTgt spid="139266">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9266">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39266">
                                            <p:txEl>
                                              <p:pRg st="11" end="11"/>
                                            </p:txEl>
                                          </p:spTgt>
                                        </p:tgtEl>
                                        <p:attrNameLst>
                                          <p:attrName>style.visibility</p:attrName>
                                        </p:attrNameLst>
                                      </p:cBhvr>
                                      <p:to>
                                        <p:strVal val="visible"/>
                                      </p:to>
                                    </p:set>
                                    <p:anim calcmode="lin" valueType="num">
                                      <p:cBhvr additive="base">
                                        <p:cTn id="53" dur="500" fill="hold"/>
                                        <p:tgtEl>
                                          <p:spTgt spid="139266">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39266">
                                            <p:txEl>
                                              <p:pRg st="11" end="1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39266">
                                            <p:txEl>
                                              <p:pRg st="12" end="12"/>
                                            </p:txEl>
                                          </p:spTgt>
                                        </p:tgtEl>
                                        <p:attrNameLst>
                                          <p:attrName>style.visibility</p:attrName>
                                        </p:attrNameLst>
                                      </p:cBhvr>
                                      <p:to>
                                        <p:strVal val="visible"/>
                                      </p:to>
                                    </p:set>
                                    <p:anim calcmode="lin" valueType="num">
                                      <p:cBhvr additive="base">
                                        <p:cTn id="57" dur="500" fill="hold"/>
                                        <p:tgtEl>
                                          <p:spTgt spid="139266">
                                            <p:txEl>
                                              <p:pRg st="12" end="1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3926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p:cNvSpPr>
          <p:nvPr>
            <p:ph type="title"/>
          </p:nvPr>
        </p:nvSpPr>
        <p:spPr>
          <a:xfrm>
            <a:off x="395288" y="0"/>
            <a:ext cx="8229600" cy="633413"/>
          </a:xfrm>
        </p:spPr>
        <p:txBody>
          <a:bodyPr/>
          <a:lstStyle/>
          <a:p>
            <a:pPr algn="l"/>
            <a:r>
              <a:rPr lang="ru-RU" sz="2800" b="1" smtClean="0"/>
              <a:t>Анализ</a:t>
            </a:r>
          </a:p>
        </p:txBody>
      </p:sp>
      <p:sp>
        <p:nvSpPr>
          <p:cNvPr id="141314" name="Rectangle 3"/>
          <p:cNvSpPr>
            <a:spLocks noGrp="1"/>
          </p:cNvSpPr>
          <p:nvPr>
            <p:ph type="body" idx="1"/>
          </p:nvPr>
        </p:nvSpPr>
        <p:spPr>
          <a:xfrm>
            <a:off x="0" y="549275"/>
            <a:ext cx="8820150" cy="5543550"/>
          </a:xfrm>
        </p:spPr>
        <p:txBody>
          <a:bodyPr/>
          <a:lstStyle/>
          <a:p>
            <a:pPr>
              <a:lnSpc>
                <a:spcPct val="80000"/>
              </a:lnSpc>
              <a:buFont typeface="Arial" charset="0"/>
              <a:buNone/>
            </a:pPr>
            <a:r>
              <a:rPr lang="ru-RU" sz="2400" smtClean="0"/>
              <a:t>Время работы процедуры </a:t>
            </a:r>
            <a:r>
              <a:rPr lang="en-US" sz="2400" smtClean="0"/>
              <a:t>Ford</a:t>
            </a:r>
            <a:r>
              <a:rPr lang="ru-RU" sz="2400" smtClean="0"/>
              <a:t>-</a:t>
            </a:r>
            <a:r>
              <a:rPr lang="en-US" sz="2400" smtClean="0"/>
              <a:t>Fulkerson </a:t>
            </a:r>
            <a:r>
              <a:rPr lang="ru-RU" sz="2400" smtClean="0"/>
              <a:t>зависит от того, как</a:t>
            </a:r>
          </a:p>
          <a:p>
            <a:pPr>
              <a:lnSpc>
                <a:spcPct val="80000"/>
              </a:lnSpc>
              <a:buFont typeface="Arial" charset="0"/>
              <a:buNone/>
            </a:pPr>
            <a:r>
              <a:rPr lang="ru-RU" sz="2400" smtClean="0"/>
              <a:t>ищется путь </a:t>
            </a:r>
            <a:r>
              <a:rPr lang="ru-RU" sz="2400" i="1" smtClean="0"/>
              <a:t>р</a:t>
            </a:r>
            <a:r>
              <a:rPr lang="ru-RU" sz="2400" smtClean="0"/>
              <a:t>. Если выбирать дополняющий путь при помощи</a:t>
            </a:r>
          </a:p>
          <a:p>
            <a:pPr>
              <a:lnSpc>
                <a:spcPct val="80000"/>
              </a:lnSpc>
              <a:buFont typeface="Arial" charset="0"/>
              <a:buNone/>
            </a:pPr>
            <a:r>
              <a:rPr lang="ru-RU" sz="2400" smtClean="0"/>
              <a:t>поиска в ширину, то алгоритм работает полиномиальное время. </a:t>
            </a:r>
          </a:p>
          <a:p>
            <a:pPr>
              <a:lnSpc>
                <a:spcPct val="80000"/>
              </a:lnSpc>
              <a:buFont typeface="Arial" charset="0"/>
              <a:buNone/>
            </a:pPr>
            <a:r>
              <a:rPr lang="ru-RU" sz="2400" smtClean="0"/>
              <a:t>Рассмотрий случай, когда пропускные способности – целые</a:t>
            </a:r>
          </a:p>
          <a:p>
            <a:pPr>
              <a:lnSpc>
                <a:spcPct val="80000"/>
              </a:lnSpc>
              <a:buFont typeface="Arial" charset="0"/>
              <a:buNone/>
            </a:pPr>
            <a:r>
              <a:rPr lang="ru-RU" sz="2400" smtClean="0"/>
              <a:t>числа. Инициализация требует</a:t>
            </a:r>
            <a:r>
              <a:rPr lang="en-US" sz="2400" smtClean="0"/>
              <a:t> </a:t>
            </a:r>
            <a:r>
              <a:rPr lang="en-US" sz="2400" i="1" smtClean="0"/>
              <a:t>O</a:t>
            </a:r>
            <a:r>
              <a:rPr lang="ru-RU" sz="2400" smtClean="0"/>
              <a:t>(</a:t>
            </a:r>
            <a:r>
              <a:rPr lang="en-US" sz="2400" smtClean="0"/>
              <a:t>E)</a:t>
            </a:r>
            <a:r>
              <a:rPr lang="ru-RU" sz="2400" smtClean="0"/>
              <a:t>. Цикл </a:t>
            </a:r>
            <a:r>
              <a:rPr lang="en-US" sz="2400" smtClean="0"/>
              <a:t>while </a:t>
            </a:r>
            <a:r>
              <a:rPr lang="ru-RU" sz="2400" smtClean="0"/>
              <a:t>выполняется не</a:t>
            </a:r>
          </a:p>
          <a:p>
            <a:pPr>
              <a:lnSpc>
                <a:spcPct val="80000"/>
              </a:lnSpc>
              <a:buFont typeface="Arial" charset="0"/>
              <a:buNone/>
            </a:pPr>
            <a:r>
              <a:rPr lang="ru-RU" sz="2400" smtClean="0"/>
              <a:t>более </a:t>
            </a:r>
            <a:r>
              <a:rPr lang="en-US" sz="2400" smtClean="0"/>
              <a:t>|</a:t>
            </a:r>
            <a:r>
              <a:rPr lang="en-US" sz="2400" i="1" smtClean="0"/>
              <a:t>f*</a:t>
            </a:r>
            <a:r>
              <a:rPr lang="en-US" sz="2400" smtClean="0"/>
              <a:t>| </a:t>
            </a:r>
            <a:r>
              <a:rPr lang="ru-RU" sz="2400" smtClean="0"/>
              <a:t>раз, где </a:t>
            </a:r>
            <a:r>
              <a:rPr lang="en-US" sz="2400" i="1" smtClean="0"/>
              <a:t>f*</a:t>
            </a:r>
            <a:r>
              <a:rPr lang="ru-RU" sz="2400" i="1" smtClean="0"/>
              <a:t> - </a:t>
            </a:r>
            <a:r>
              <a:rPr lang="ru-RU" sz="2400" smtClean="0"/>
              <a:t>максимальный поток</a:t>
            </a:r>
            <a:r>
              <a:rPr lang="ru-RU" sz="2400" i="1" smtClean="0"/>
              <a:t>. </a:t>
            </a:r>
            <a:endParaRPr lang="ru-RU" sz="2400" smtClean="0"/>
          </a:p>
          <a:p>
            <a:pPr>
              <a:lnSpc>
                <a:spcPct val="80000"/>
              </a:lnSpc>
              <a:buFont typeface="Arial" charset="0"/>
              <a:buNone/>
            </a:pPr>
            <a:r>
              <a:rPr lang="ru-RU" sz="2400" smtClean="0"/>
              <a:t>Поиск дополняющего пути в остаточной сети займет время </a:t>
            </a:r>
            <a:r>
              <a:rPr lang="ru-RU" sz="2400" i="1" smtClean="0"/>
              <a:t>О</a:t>
            </a:r>
            <a:r>
              <a:rPr lang="ru-RU" sz="2400" smtClean="0"/>
              <a:t>(</a:t>
            </a:r>
            <a:r>
              <a:rPr lang="ru-RU" sz="2400" i="1" smtClean="0"/>
              <a:t>Е</a:t>
            </a:r>
            <a:r>
              <a:rPr lang="ru-RU" sz="2400" smtClean="0"/>
              <a:t>).</a:t>
            </a:r>
          </a:p>
          <a:p>
            <a:pPr>
              <a:lnSpc>
                <a:spcPct val="80000"/>
              </a:lnSpc>
              <a:buFont typeface="Arial" charset="0"/>
              <a:buNone/>
            </a:pPr>
            <a:r>
              <a:rPr lang="ru-RU" sz="2400" smtClean="0"/>
              <a:t>Поэтому время работы процедуры будет </a:t>
            </a:r>
            <a:r>
              <a:rPr lang="en-US" sz="2400" i="1" smtClean="0"/>
              <a:t>O(E </a:t>
            </a:r>
            <a:r>
              <a:rPr lang="en-US" sz="2400" smtClean="0"/>
              <a:t>|</a:t>
            </a:r>
            <a:r>
              <a:rPr lang="en-US" sz="2400" i="1" smtClean="0"/>
              <a:t>f*</a:t>
            </a:r>
            <a:r>
              <a:rPr lang="en-US" sz="2400" smtClean="0"/>
              <a:t>|</a:t>
            </a:r>
            <a:r>
              <a:rPr lang="en-US" sz="2400" i="1" smtClean="0"/>
              <a:t>). </a:t>
            </a:r>
          </a:p>
          <a:p>
            <a:pPr>
              <a:lnSpc>
                <a:spcPct val="80000"/>
              </a:lnSpc>
              <a:buFont typeface="Arial" charset="0"/>
              <a:buNone/>
            </a:pPr>
            <a:endParaRPr lang="ru-RU" sz="2400" smtClean="0"/>
          </a:p>
          <a:p>
            <a:pPr>
              <a:lnSpc>
                <a:spcPct val="80000"/>
              </a:lnSpc>
              <a:buFont typeface="Arial" charset="0"/>
              <a:buNone/>
            </a:pPr>
            <a:r>
              <a:rPr lang="ru-RU" sz="2400" smtClean="0"/>
              <a:t>Если использовать поиск в ширину, то путь </a:t>
            </a:r>
            <a:r>
              <a:rPr lang="ru-RU" sz="2400" i="1" smtClean="0"/>
              <a:t>р</a:t>
            </a:r>
            <a:r>
              <a:rPr lang="ru-RU" sz="2400" smtClean="0"/>
              <a:t> будет кратчайшим</a:t>
            </a:r>
          </a:p>
          <a:p>
            <a:pPr>
              <a:lnSpc>
                <a:spcPct val="80000"/>
              </a:lnSpc>
              <a:buFont typeface="Arial" charset="0"/>
              <a:buNone/>
            </a:pPr>
            <a:r>
              <a:rPr lang="ru-RU" sz="2400" smtClean="0"/>
              <a:t>из дополняющих путей (длину каждого ребра считаем равной 1)</a:t>
            </a:r>
          </a:p>
          <a:p>
            <a:pPr>
              <a:lnSpc>
                <a:spcPct val="80000"/>
              </a:lnSpc>
              <a:buFont typeface="Arial" charset="0"/>
              <a:buNone/>
            </a:pPr>
            <a:r>
              <a:rPr lang="ru-RU" sz="2400" smtClean="0"/>
              <a:t>Эта реализация метода Форда-Фалкерсона называется </a:t>
            </a:r>
          </a:p>
          <a:p>
            <a:pPr>
              <a:lnSpc>
                <a:spcPct val="80000"/>
              </a:lnSpc>
              <a:buFont typeface="Arial" charset="0"/>
              <a:buNone/>
            </a:pPr>
            <a:r>
              <a:rPr lang="ru-RU" sz="2400" smtClean="0"/>
              <a:t>алгоритмом </a:t>
            </a:r>
            <a:r>
              <a:rPr lang="ru-RU" sz="2400" smtClean="0">
                <a:solidFill>
                  <a:schemeClr val="hlink"/>
                </a:solidFill>
              </a:rPr>
              <a:t>Эдмондса-Карпа</a:t>
            </a:r>
            <a:r>
              <a:rPr lang="ru-RU" sz="2400" smtClean="0"/>
              <a:t>. </a:t>
            </a:r>
          </a:p>
          <a:p>
            <a:pPr>
              <a:lnSpc>
                <a:spcPct val="80000"/>
              </a:lnSpc>
              <a:buFont typeface="Arial" charset="0"/>
              <a:buNone/>
            </a:pPr>
            <a:r>
              <a:rPr lang="ru-RU" sz="2400" smtClean="0"/>
              <a:t>Время работы алгоритма Эдмондса-Карпа равно </a:t>
            </a:r>
            <a:r>
              <a:rPr lang="en-US" sz="2400" smtClean="0">
                <a:solidFill>
                  <a:schemeClr val="hlink"/>
                </a:solidFill>
              </a:rPr>
              <a:t>O</a:t>
            </a:r>
            <a:r>
              <a:rPr lang="ru-RU" sz="2400" smtClean="0">
                <a:solidFill>
                  <a:schemeClr val="hlink"/>
                </a:solidFill>
              </a:rPr>
              <a:t>(</a:t>
            </a:r>
            <a:r>
              <a:rPr lang="en-US" sz="2400" i="1" smtClean="0">
                <a:solidFill>
                  <a:schemeClr val="hlink"/>
                </a:solidFill>
              </a:rPr>
              <a:t>VE</a:t>
            </a:r>
            <a:r>
              <a:rPr lang="ru-RU" sz="2400" baseline="30000" smtClean="0">
                <a:solidFill>
                  <a:schemeClr val="hlink"/>
                </a:solidFill>
              </a:rPr>
              <a:t>2</a:t>
            </a:r>
            <a:r>
              <a:rPr lang="ru-RU" sz="2400" smtClean="0">
                <a:solidFill>
                  <a:schemeClr val="hlink"/>
                </a:solidFill>
              </a:rPr>
              <a:t>)</a:t>
            </a:r>
            <a:r>
              <a:rPr lang="ru-RU" sz="2400" smtClean="0"/>
              <a:t>.</a:t>
            </a:r>
            <a:endParaRPr lang="en-US" sz="2400" smtClean="0"/>
          </a:p>
          <a:p>
            <a:pPr>
              <a:lnSpc>
                <a:spcPct val="80000"/>
              </a:lnSpc>
              <a:buFont typeface="Arial" charset="0"/>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1314">
                                            <p:txEl>
                                              <p:pRg st="0" end="0"/>
                                            </p:txEl>
                                          </p:spTgt>
                                        </p:tgtEl>
                                        <p:attrNameLst>
                                          <p:attrName>style.visibility</p:attrName>
                                        </p:attrNameLst>
                                      </p:cBhvr>
                                      <p:to>
                                        <p:strVal val="visible"/>
                                      </p:to>
                                    </p:set>
                                    <p:anim calcmode="lin" valueType="num">
                                      <p:cBhvr additive="base">
                                        <p:cTn id="7" dur="500" fill="hold"/>
                                        <p:tgtEl>
                                          <p:spTgt spid="141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131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1314">
                                            <p:txEl>
                                              <p:pRg st="1" end="1"/>
                                            </p:txEl>
                                          </p:spTgt>
                                        </p:tgtEl>
                                        <p:attrNameLst>
                                          <p:attrName>style.visibility</p:attrName>
                                        </p:attrNameLst>
                                      </p:cBhvr>
                                      <p:to>
                                        <p:strVal val="visible"/>
                                      </p:to>
                                    </p:set>
                                    <p:anim calcmode="lin" valueType="num">
                                      <p:cBhvr additive="base">
                                        <p:cTn id="11" dur="500" fill="hold"/>
                                        <p:tgtEl>
                                          <p:spTgt spid="14131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131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1314">
                                            <p:txEl>
                                              <p:pRg st="2" end="2"/>
                                            </p:txEl>
                                          </p:spTgt>
                                        </p:tgtEl>
                                        <p:attrNameLst>
                                          <p:attrName>style.visibility</p:attrName>
                                        </p:attrNameLst>
                                      </p:cBhvr>
                                      <p:to>
                                        <p:strVal val="visible"/>
                                      </p:to>
                                    </p:set>
                                    <p:anim calcmode="lin" valueType="num">
                                      <p:cBhvr additive="base">
                                        <p:cTn id="15" dur="500" fill="hold"/>
                                        <p:tgtEl>
                                          <p:spTgt spid="14131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413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41314">
                                            <p:txEl>
                                              <p:pRg st="3" end="3"/>
                                            </p:txEl>
                                          </p:spTgt>
                                        </p:tgtEl>
                                        <p:attrNameLst>
                                          <p:attrName>style.visibility</p:attrName>
                                        </p:attrNameLst>
                                      </p:cBhvr>
                                      <p:to>
                                        <p:strVal val="visible"/>
                                      </p:to>
                                    </p:set>
                                    <p:anim calcmode="lin" valueType="num">
                                      <p:cBhvr additive="base">
                                        <p:cTn id="21" dur="500" fill="hold"/>
                                        <p:tgtEl>
                                          <p:spTgt spid="14131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1314">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1314">
                                            <p:txEl>
                                              <p:pRg st="4" end="4"/>
                                            </p:txEl>
                                          </p:spTgt>
                                        </p:tgtEl>
                                        <p:attrNameLst>
                                          <p:attrName>style.visibility</p:attrName>
                                        </p:attrNameLst>
                                      </p:cBhvr>
                                      <p:to>
                                        <p:strVal val="visible"/>
                                      </p:to>
                                    </p:set>
                                    <p:anim calcmode="lin" valueType="num">
                                      <p:cBhvr additive="base">
                                        <p:cTn id="25" dur="500" fill="hold"/>
                                        <p:tgtEl>
                                          <p:spTgt spid="14131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131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41314">
                                            <p:txEl>
                                              <p:pRg st="5" end="5"/>
                                            </p:txEl>
                                          </p:spTgt>
                                        </p:tgtEl>
                                        <p:attrNameLst>
                                          <p:attrName>style.visibility</p:attrName>
                                        </p:attrNameLst>
                                      </p:cBhvr>
                                      <p:to>
                                        <p:strVal val="visible"/>
                                      </p:to>
                                    </p:set>
                                    <p:anim calcmode="lin" valueType="num">
                                      <p:cBhvr additive="base">
                                        <p:cTn id="29" dur="500" fill="hold"/>
                                        <p:tgtEl>
                                          <p:spTgt spid="14131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13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1314">
                                            <p:txEl>
                                              <p:pRg st="6" end="6"/>
                                            </p:txEl>
                                          </p:spTgt>
                                        </p:tgtEl>
                                        <p:attrNameLst>
                                          <p:attrName>style.visibility</p:attrName>
                                        </p:attrNameLst>
                                      </p:cBhvr>
                                      <p:to>
                                        <p:strVal val="visible"/>
                                      </p:to>
                                    </p:set>
                                    <p:anim calcmode="lin" valueType="num">
                                      <p:cBhvr additive="base">
                                        <p:cTn id="35" dur="500" fill="hold"/>
                                        <p:tgtEl>
                                          <p:spTgt spid="141314">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1314">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1314">
                                            <p:txEl>
                                              <p:pRg st="7" end="7"/>
                                            </p:txEl>
                                          </p:spTgt>
                                        </p:tgtEl>
                                        <p:attrNameLst>
                                          <p:attrName>style.visibility</p:attrName>
                                        </p:attrNameLst>
                                      </p:cBhvr>
                                      <p:to>
                                        <p:strVal val="visible"/>
                                      </p:to>
                                    </p:set>
                                    <p:anim calcmode="lin" valueType="num">
                                      <p:cBhvr additive="base">
                                        <p:cTn id="39" dur="500" fill="hold"/>
                                        <p:tgtEl>
                                          <p:spTgt spid="141314">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131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41314">
                                            <p:txEl>
                                              <p:pRg st="9" end="9"/>
                                            </p:txEl>
                                          </p:spTgt>
                                        </p:tgtEl>
                                        <p:attrNameLst>
                                          <p:attrName>style.visibility</p:attrName>
                                        </p:attrNameLst>
                                      </p:cBhvr>
                                      <p:to>
                                        <p:strVal val="visible"/>
                                      </p:to>
                                    </p:set>
                                    <p:anim calcmode="lin" valueType="num">
                                      <p:cBhvr additive="base">
                                        <p:cTn id="45" dur="500" fill="hold"/>
                                        <p:tgtEl>
                                          <p:spTgt spid="141314">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1314">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41314">
                                            <p:txEl>
                                              <p:pRg st="10" end="10"/>
                                            </p:txEl>
                                          </p:spTgt>
                                        </p:tgtEl>
                                        <p:attrNameLst>
                                          <p:attrName>style.visibility</p:attrName>
                                        </p:attrNameLst>
                                      </p:cBhvr>
                                      <p:to>
                                        <p:strVal val="visible"/>
                                      </p:to>
                                    </p:set>
                                    <p:anim calcmode="lin" valueType="num">
                                      <p:cBhvr additive="base">
                                        <p:cTn id="49" dur="500" fill="hold"/>
                                        <p:tgtEl>
                                          <p:spTgt spid="141314">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1314">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41314">
                                            <p:txEl>
                                              <p:pRg st="11" end="11"/>
                                            </p:txEl>
                                          </p:spTgt>
                                        </p:tgtEl>
                                        <p:attrNameLst>
                                          <p:attrName>style.visibility</p:attrName>
                                        </p:attrNameLst>
                                      </p:cBhvr>
                                      <p:to>
                                        <p:strVal val="visible"/>
                                      </p:to>
                                    </p:set>
                                    <p:anim calcmode="lin" valueType="num">
                                      <p:cBhvr additive="base">
                                        <p:cTn id="53" dur="500" fill="hold"/>
                                        <p:tgtEl>
                                          <p:spTgt spid="141314">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41314">
                                            <p:txEl>
                                              <p:pRg st="11" end="1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41314">
                                            <p:txEl>
                                              <p:pRg st="12" end="12"/>
                                            </p:txEl>
                                          </p:spTgt>
                                        </p:tgtEl>
                                        <p:attrNameLst>
                                          <p:attrName>style.visibility</p:attrName>
                                        </p:attrNameLst>
                                      </p:cBhvr>
                                      <p:to>
                                        <p:strVal val="visible"/>
                                      </p:to>
                                    </p:set>
                                    <p:anim calcmode="lin" valueType="num">
                                      <p:cBhvr additive="base">
                                        <p:cTn id="57" dur="500" fill="hold"/>
                                        <p:tgtEl>
                                          <p:spTgt spid="141314">
                                            <p:txEl>
                                              <p:pRg st="12" end="1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4131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41314">
                                            <p:txEl>
                                              <p:pRg st="13" end="13"/>
                                            </p:txEl>
                                          </p:spTgt>
                                        </p:tgtEl>
                                        <p:attrNameLst>
                                          <p:attrName>style.visibility</p:attrName>
                                        </p:attrNameLst>
                                      </p:cBhvr>
                                      <p:to>
                                        <p:strVal val="visible"/>
                                      </p:to>
                                    </p:set>
                                    <p:anim calcmode="lin" valueType="num">
                                      <p:cBhvr additive="base">
                                        <p:cTn id="63" dur="500" fill="hold"/>
                                        <p:tgtEl>
                                          <p:spTgt spid="141314">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4131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648" name="Group 251"/>
          <p:cNvGrpSpPr>
            <a:grpSpLocks/>
          </p:cNvGrpSpPr>
          <p:nvPr/>
        </p:nvGrpSpPr>
        <p:grpSpPr bwMode="auto">
          <a:xfrm>
            <a:off x="179388" y="1700213"/>
            <a:ext cx="4321175" cy="2081212"/>
            <a:chOff x="113" y="1071"/>
            <a:chExt cx="2722" cy="1311"/>
          </a:xfrm>
        </p:grpSpPr>
        <p:sp>
          <p:nvSpPr>
            <p:cNvPr id="102" name="Овал 101"/>
            <p:cNvSpPr/>
            <p:nvPr/>
          </p:nvSpPr>
          <p:spPr>
            <a:xfrm>
              <a:off x="113" y="1566"/>
              <a:ext cx="27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03" name="Овал 102"/>
            <p:cNvSpPr/>
            <p:nvPr/>
          </p:nvSpPr>
          <p:spPr>
            <a:xfrm>
              <a:off x="2559" y="1566"/>
              <a:ext cx="27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04" name="Овал 103"/>
            <p:cNvSpPr/>
            <p:nvPr/>
          </p:nvSpPr>
          <p:spPr>
            <a:xfrm>
              <a:off x="1691" y="1116"/>
              <a:ext cx="27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05" name="Овал 104"/>
            <p:cNvSpPr/>
            <p:nvPr/>
          </p:nvSpPr>
          <p:spPr>
            <a:xfrm>
              <a:off x="941" y="1116"/>
              <a:ext cx="27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06" name="Прямая со стрелкой 105"/>
            <p:cNvCxnSpPr>
              <a:stCxn id="105" idx="6"/>
              <a:endCxn id="104" idx="2"/>
            </p:cNvCxnSpPr>
            <p:nvPr/>
          </p:nvCxnSpPr>
          <p:spPr>
            <a:xfrm>
              <a:off x="1218" y="1274"/>
              <a:ext cx="47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7" name="Прямая со стрелкой 106"/>
            <p:cNvCxnSpPr/>
            <p:nvPr/>
          </p:nvCxnSpPr>
          <p:spPr>
            <a:xfrm rot="16200000" flipH="1">
              <a:off x="790" y="1701"/>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8" name="Овал 107"/>
            <p:cNvSpPr/>
            <p:nvPr/>
          </p:nvSpPr>
          <p:spPr>
            <a:xfrm>
              <a:off x="1691" y="1949"/>
              <a:ext cx="27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09" name="Овал 108"/>
            <p:cNvSpPr/>
            <p:nvPr/>
          </p:nvSpPr>
          <p:spPr>
            <a:xfrm>
              <a:off x="941" y="1949"/>
              <a:ext cx="27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10" name="Прямая со стрелкой 109"/>
            <p:cNvCxnSpPr>
              <a:stCxn id="109" idx="6"/>
              <a:endCxn id="108" idx="2"/>
            </p:cNvCxnSpPr>
            <p:nvPr/>
          </p:nvCxnSpPr>
          <p:spPr>
            <a:xfrm>
              <a:off x="1218" y="2106"/>
              <a:ext cx="47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1" name="Прямая со стрелкой 110"/>
            <p:cNvCxnSpPr>
              <a:stCxn id="108" idx="0"/>
              <a:endCxn id="104" idx="4"/>
            </p:cNvCxnSpPr>
            <p:nvPr/>
          </p:nvCxnSpPr>
          <p:spPr>
            <a:xfrm rot="5400000" flipH="1" flipV="1">
              <a:off x="1570" y="1690"/>
              <a:ext cx="517"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2" name="Прямая со стрелкой 111"/>
            <p:cNvCxnSpPr>
              <a:stCxn id="102" idx="7"/>
              <a:endCxn id="105" idx="2"/>
            </p:cNvCxnSpPr>
            <p:nvPr/>
          </p:nvCxnSpPr>
          <p:spPr>
            <a:xfrm rot="5400000" flipH="1" flipV="1">
              <a:off x="476" y="1147"/>
              <a:ext cx="338" cy="59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3" name="Прямая со стрелкой 112"/>
            <p:cNvCxnSpPr>
              <a:stCxn id="108" idx="6"/>
              <a:endCxn id="103" idx="3"/>
            </p:cNvCxnSpPr>
            <p:nvPr/>
          </p:nvCxnSpPr>
          <p:spPr>
            <a:xfrm flipV="1">
              <a:off x="1967" y="1835"/>
              <a:ext cx="632" cy="27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4" name="Прямая со стрелкой 113"/>
            <p:cNvCxnSpPr>
              <a:stCxn id="104" idx="6"/>
              <a:endCxn id="103" idx="1"/>
            </p:cNvCxnSpPr>
            <p:nvPr/>
          </p:nvCxnSpPr>
          <p:spPr>
            <a:xfrm>
              <a:off x="1967" y="1274"/>
              <a:ext cx="632" cy="3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5" name="Прямая со стрелкой 114"/>
            <p:cNvCxnSpPr>
              <a:stCxn id="104" idx="3"/>
              <a:endCxn id="109" idx="7"/>
            </p:cNvCxnSpPr>
            <p:nvPr/>
          </p:nvCxnSpPr>
          <p:spPr>
            <a:xfrm rot="5400000">
              <a:off x="1149" y="1413"/>
              <a:ext cx="610" cy="5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aphicFrame>
          <p:nvGraphicFramePr>
            <p:cNvPr id="107538" name="Object 18"/>
            <p:cNvGraphicFramePr>
              <a:graphicFrameLocks noChangeAspect="1"/>
            </p:cNvGraphicFramePr>
            <p:nvPr/>
          </p:nvGraphicFramePr>
          <p:xfrm>
            <a:off x="981" y="1071"/>
            <a:ext cx="197" cy="368"/>
          </p:xfrm>
          <a:graphic>
            <a:graphicData uri="http://schemas.openxmlformats.org/presentationml/2006/ole">
              <p:oleObj spid="_x0000_s107538" name="Equation" r:id="rId4" imgW="139680" imgH="228600" progId="">
                <p:embed/>
              </p:oleObj>
            </a:graphicData>
          </a:graphic>
        </p:graphicFrame>
        <p:graphicFrame>
          <p:nvGraphicFramePr>
            <p:cNvPr id="107539" name="Object 19"/>
            <p:cNvGraphicFramePr>
              <a:graphicFrameLocks noChangeAspect="1"/>
            </p:cNvGraphicFramePr>
            <p:nvPr/>
          </p:nvGraphicFramePr>
          <p:xfrm>
            <a:off x="1722" y="1926"/>
            <a:ext cx="214" cy="368"/>
          </p:xfrm>
          <a:graphic>
            <a:graphicData uri="http://schemas.openxmlformats.org/presentationml/2006/ole">
              <p:oleObj spid="_x0000_s107539" name="Equation" r:id="rId5" imgW="152280" imgH="228600" progId="">
                <p:embed/>
              </p:oleObj>
            </a:graphicData>
          </a:graphic>
        </p:graphicFrame>
        <p:graphicFrame>
          <p:nvGraphicFramePr>
            <p:cNvPr id="107540" name="Object 20"/>
            <p:cNvGraphicFramePr>
              <a:graphicFrameLocks noChangeAspect="1"/>
            </p:cNvGraphicFramePr>
            <p:nvPr/>
          </p:nvGraphicFramePr>
          <p:xfrm>
            <a:off x="972" y="1926"/>
            <a:ext cx="216" cy="368"/>
          </p:xfrm>
          <a:graphic>
            <a:graphicData uri="http://schemas.openxmlformats.org/presentationml/2006/ole">
              <p:oleObj spid="_x0000_s107540" name="Equation" r:id="rId6" imgW="152280" imgH="228600" progId="">
                <p:embed/>
              </p:oleObj>
            </a:graphicData>
          </a:graphic>
        </p:graphicFrame>
        <p:graphicFrame>
          <p:nvGraphicFramePr>
            <p:cNvPr id="107541" name="Object 21"/>
            <p:cNvGraphicFramePr>
              <a:graphicFrameLocks noChangeAspect="1"/>
            </p:cNvGraphicFramePr>
            <p:nvPr/>
          </p:nvGraphicFramePr>
          <p:xfrm>
            <a:off x="1722" y="1071"/>
            <a:ext cx="214" cy="368"/>
          </p:xfrm>
          <a:graphic>
            <a:graphicData uri="http://schemas.openxmlformats.org/presentationml/2006/ole">
              <p:oleObj spid="_x0000_s107541" name="Equation" r:id="rId7" imgW="152280" imgH="228600" progId="">
                <p:embed/>
              </p:oleObj>
            </a:graphicData>
          </a:graphic>
        </p:graphicFrame>
        <p:cxnSp>
          <p:nvCxnSpPr>
            <p:cNvPr id="120" name="Прямая со стрелкой 119"/>
            <p:cNvCxnSpPr>
              <a:stCxn id="102" idx="5"/>
              <a:endCxn id="109" idx="2"/>
            </p:cNvCxnSpPr>
            <p:nvPr/>
          </p:nvCxnSpPr>
          <p:spPr>
            <a:xfrm rot="16200000" flipH="1">
              <a:off x="510" y="1675"/>
              <a:ext cx="271" cy="5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1" name="Прямая со стрелкой 120"/>
            <p:cNvCxnSpPr/>
            <p:nvPr/>
          </p:nvCxnSpPr>
          <p:spPr>
            <a:xfrm rot="5400000" flipH="1" flipV="1">
              <a:off x="869" y="1701"/>
              <a:ext cx="540"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60" name="TextBox 121"/>
            <p:cNvSpPr txBox="1">
              <a:spLocks noChangeArrowheads="1"/>
            </p:cNvSpPr>
            <p:nvPr/>
          </p:nvSpPr>
          <p:spPr bwMode="auto">
            <a:xfrm rot="-1660857">
              <a:off x="426" y="1287"/>
              <a:ext cx="262" cy="231"/>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107761" name="TextBox 122"/>
            <p:cNvSpPr txBox="1">
              <a:spLocks noChangeArrowheads="1"/>
            </p:cNvSpPr>
            <p:nvPr/>
          </p:nvSpPr>
          <p:spPr bwMode="auto">
            <a:xfrm>
              <a:off x="1336" y="1071"/>
              <a:ext cx="319" cy="231"/>
            </a:xfrm>
            <a:prstGeom prst="rect">
              <a:avLst/>
            </a:prstGeom>
            <a:noFill/>
            <a:ln w="9525">
              <a:noFill/>
              <a:miter lim="800000"/>
              <a:headEnd/>
              <a:tailEnd/>
            </a:ln>
          </p:spPr>
          <p:txBody>
            <a:bodyPr>
              <a:spAutoFit/>
            </a:bodyPr>
            <a:lstStyle/>
            <a:p>
              <a:r>
                <a:rPr lang="en-US" sz="1800" baseline="0"/>
                <a:t>12</a:t>
              </a:r>
              <a:endParaRPr lang="ru-RU" sz="1800" baseline="0"/>
            </a:p>
          </p:txBody>
        </p:sp>
        <p:sp>
          <p:nvSpPr>
            <p:cNvPr id="107762" name="TextBox 123"/>
            <p:cNvSpPr txBox="1">
              <a:spLocks noChangeArrowheads="1"/>
            </p:cNvSpPr>
            <p:nvPr/>
          </p:nvSpPr>
          <p:spPr bwMode="auto">
            <a:xfrm rot="1805040">
              <a:off x="2197" y="1264"/>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107763" name="TextBox 124"/>
            <p:cNvSpPr txBox="1">
              <a:spLocks noChangeArrowheads="1"/>
            </p:cNvSpPr>
            <p:nvPr/>
          </p:nvSpPr>
          <p:spPr bwMode="auto">
            <a:xfrm rot="1334304">
              <a:off x="496" y="1927"/>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7764" name="TextBox 125"/>
            <p:cNvSpPr txBox="1">
              <a:spLocks noChangeArrowheads="1"/>
            </p:cNvSpPr>
            <p:nvPr/>
          </p:nvSpPr>
          <p:spPr bwMode="auto">
            <a:xfrm>
              <a:off x="1336" y="2151"/>
              <a:ext cx="262"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07765" name="TextBox 126"/>
            <p:cNvSpPr txBox="1">
              <a:spLocks noChangeArrowheads="1"/>
            </p:cNvSpPr>
            <p:nvPr/>
          </p:nvSpPr>
          <p:spPr bwMode="auto">
            <a:xfrm rot="-1313914">
              <a:off x="2241" y="1921"/>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66" name="TextBox 127"/>
            <p:cNvSpPr txBox="1">
              <a:spLocks noChangeArrowheads="1"/>
            </p:cNvSpPr>
            <p:nvPr/>
          </p:nvSpPr>
          <p:spPr bwMode="auto">
            <a:xfrm rot="-5400000">
              <a:off x="1814" y="1567"/>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7767" name="TextBox 128"/>
            <p:cNvSpPr txBox="1">
              <a:spLocks noChangeArrowheads="1"/>
            </p:cNvSpPr>
            <p:nvPr/>
          </p:nvSpPr>
          <p:spPr bwMode="auto">
            <a:xfrm rot="-5400000">
              <a:off x="824" y="1610"/>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7768" name="TextBox 129"/>
            <p:cNvSpPr txBox="1">
              <a:spLocks noChangeArrowheads="1"/>
            </p:cNvSpPr>
            <p:nvPr/>
          </p:nvSpPr>
          <p:spPr bwMode="auto">
            <a:xfrm rot="-5400000">
              <a:off x="1089" y="1547"/>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69" name="TextBox 130"/>
            <p:cNvSpPr txBox="1">
              <a:spLocks noChangeArrowheads="1"/>
            </p:cNvSpPr>
            <p:nvPr/>
          </p:nvSpPr>
          <p:spPr bwMode="auto">
            <a:xfrm rot="-3855072">
              <a:off x="1461" y="1591"/>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grpSp>
      <p:grpSp>
        <p:nvGrpSpPr>
          <p:cNvPr id="107649" name="Group 141"/>
          <p:cNvGrpSpPr>
            <a:grpSpLocks/>
          </p:cNvGrpSpPr>
          <p:nvPr/>
        </p:nvGrpSpPr>
        <p:grpSpPr bwMode="auto">
          <a:xfrm>
            <a:off x="4716463" y="1700213"/>
            <a:ext cx="4176712" cy="1951037"/>
            <a:chOff x="2971" y="1071"/>
            <a:chExt cx="2631" cy="1229"/>
          </a:xfrm>
        </p:grpSpPr>
        <p:sp>
          <p:nvSpPr>
            <p:cNvPr id="141" name="Овал 140"/>
            <p:cNvSpPr/>
            <p:nvPr/>
          </p:nvSpPr>
          <p:spPr>
            <a:xfrm>
              <a:off x="2971" y="1566"/>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42" name="Овал 141"/>
            <p:cNvSpPr/>
            <p:nvPr/>
          </p:nvSpPr>
          <p:spPr>
            <a:xfrm>
              <a:off x="5335" y="1566"/>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43" name="Овал 142"/>
            <p:cNvSpPr/>
            <p:nvPr/>
          </p:nvSpPr>
          <p:spPr>
            <a:xfrm>
              <a:off x="4496" y="1116"/>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44" name="Овал 143"/>
            <p:cNvSpPr/>
            <p:nvPr/>
          </p:nvSpPr>
          <p:spPr>
            <a:xfrm>
              <a:off x="3772" y="1116"/>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45" name="Прямая со стрелкой 144"/>
            <p:cNvCxnSpPr>
              <a:cxnSpLocks noChangeShapeType="1"/>
              <a:stCxn id="144" idx="6"/>
              <a:endCxn id="143" idx="2"/>
            </p:cNvCxnSpPr>
            <p:nvPr/>
          </p:nvCxnSpPr>
          <p:spPr bwMode="auto">
            <a:xfrm>
              <a:off x="4039" y="1273"/>
              <a:ext cx="457" cy="1"/>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146" name="Прямая со стрелкой 145"/>
            <p:cNvCxnSpPr/>
            <p:nvPr/>
          </p:nvCxnSpPr>
          <p:spPr>
            <a:xfrm rot="16200000" flipH="1">
              <a:off x="3616" y="1701"/>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47" name="Овал 146"/>
            <p:cNvSpPr/>
            <p:nvPr/>
          </p:nvSpPr>
          <p:spPr>
            <a:xfrm>
              <a:off x="4496" y="1948"/>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48" name="Овал 147"/>
            <p:cNvSpPr/>
            <p:nvPr/>
          </p:nvSpPr>
          <p:spPr>
            <a:xfrm>
              <a:off x="3772" y="1948"/>
              <a:ext cx="26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49" name="Прямая со стрелкой 148"/>
            <p:cNvCxnSpPr>
              <a:cxnSpLocks noChangeShapeType="1"/>
              <a:stCxn id="148" idx="6"/>
              <a:endCxn id="147" idx="2"/>
            </p:cNvCxnSpPr>
            <p:nvPr/>
          </p:nvCxnSpPr>
          <p:spPr bwMode="auto">
            <a:xfrm>
              <a:off x="4039" y="2106"/>
              <a:ext cx="457" cy="1"/>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150" name="Прямая со стрелкой 149"/>
            <p:cNvCxnSpPr>
              <a:stCxn id="147" idx="0"/>
              <a:endCxn id="143" idx="4"/>
            </p:cNvCxnSpPr>
            <p:nvPr/>
          </p:nvCxnSpPr>
          <p:spPr>
            <a:xfrm rot="5400000" flipH="1" flipV="1">
              <a:off x="4355" y="1705"/>
              <a:ext cx="51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1" name="Прямая со стрелкой 150"/>
            <p:cNvCxnSpPr>
              <a:cxnSpLocks noChangeShapeType="1"/>
              <a:stCxn id="141" idx="7"/>
              <a:endCxn id="144" idx="2"/>
            </p:cNvCxnSpPr>
            <p:nvPr/>
          </p:nvCxnSpPr>
          <p:spPr bwMode="auto">
            <a:xfrm rot="5400000" flipH="1" flipV="1">
              <a:off x="3316" y="1156"/>
              <a:ext cx="339" cy="573"/>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152" name="Прямая со стрелкой 151"/>
            <p:cNvCxnSpPr>
              <a:cxnSpLocks noChangeShapeType="1"/>
              <a:stCxn id="147" idx="6"/>
              <a:endCxn id="142" idx="3"/>
            </p:cNvCxnSpPr>
            <p:nvPr/>
          </p:nvCxnSpPr>
          <p:spPr bwMode="auto">
            <a:xfrm flipV="1">
              <a:off x="4763" y="1835"/>
              <a:ext cx="611" cy="271"/>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153" name="Прямая со стрелкой 152"/>
            <p:cNvCxnSpPr>
              <a:stCxn id="143" idx="6"/>
              <a:endCxn id="142" idx="1"/>
            </p:cNvCxnSpPr>
            <p:nvPr/>
          </p:nvCxnSpPr>
          <p:spPr>
            <a:xfrm>
              <a:off x="4763" y="1273"/>
              <a:ext cx="611" cy="3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4" name="Прямая со стрелкой 153"/>
            <p:cNvCxnSpPr>
              <a:cxnSpLocks noChangeShapeType="1"/>
              <a:stCxn id="0" idx="1"/>
              <a:endCxn id="148" idx="7"/>
            </p:cNvCxnSpPr>
            <p:nvPr/>
          </p:nvCxnSpPr>
          <p:spPr bwMode="auto">
            <a:xfrm flipH="1">
              <a:off x="4000" y="1255"/>
              <a:ext cx="526" cy="739"/>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graphicFrame>
          <p:nvGraphicFramePr>
            <p:cNvPr id="107569" name="Object 49"/>
            <p:cNvGraphicFramePr>
              <a:graphicFrameLocks noChangeAspect="1"/>
            </p:cNvGraphicFramePr>
            <p:nvPr/>
          </p:nvGraphicFramePr>
          <p:xfrm>
            <a:off x="3810" y="1071"/>
            <a:ext cx="191" cy="368"/>
          </p:xfrm>
          <a:graphic>
            <a:graphicData uri="http://schemas.openxmlformats.org/presentationml/2006/ole">
              <p:oleObj spid="_x0000_s107569" name="Equation" r:id="rId8" imgW="139680" imgH="228600" progId="">
                <p:embed/>
              </p:oleObj>
            </a:graphicData>
          </a:graphic>
        </p:graphicFrame>
        <p:graphicFrame>
          <p:nvGraphicFramePr>
            <p:cNvPr id="107570" name="Object 50"/>
            <p:cNvGraphicFramePr>
              <a:graphicFrameLocks noChangeAspect="1"/>
            </p:cNvGraphicFramePr>
            <p:nvPr/>
          </p:nvGraphicFramePr>
          <p:xfrm>
            <a:off x="4526" y="1926"/>
            <a:ext cx="207" cy="368"/>
          </p:xfrm>
          <a:graphic>
            <a:graphicData uri="http://schemas.openxmlformats.org/presentationml/2006/ole">
              <p:oleObj spid="_x0000_s107570" name="Equation" r:id="rId9" imgW="152280" imgH="228600" progId="">
                <p:embed/>
              </p:oleObj>
            </a:graphicData>
          </a:graphic>
        </p:graphicFrame>
        <p:graphicFrame>
          <p:nvGraphicFramePr>
            <p:cNvPr id="107571" name="Object 51"/>
            <p:cNvGraphicFramePr>
              <a:graphicFrameLocks noChangeAspect="1"/>
            </p:cNvGraphicFramePr>
            <p:nvPr/>
          </p:nvGraphicFramePr>
          <p:xfrm>
            <a:off x="3801" y="1926"/>
            <a:ext cx="209" cy="368"/>
          </p:xfrm>
          <a:graphic>
            <a:graphicData uri="http://schemas.openxmlformats.org/presentationml/2006/ole">
              <p:oleObj spid="_x0000_s107571" name="Equation" r:id="rId10" imgW="152280" imgH="228600" progId="">
                <p:embed/>
              </p:oleObj>
            </a:graphicData>
          </a:graphic>
        </p:graphicFrame>
        <p:graphicFrame>
          <p:nvGraphicFramePr>
            <p:cNvPr id="107572" name="Object 52"/>
            <p:cNvGraphicFramePr>
              <a:graphicFrameLocks noChangeAspect="1"/>
            </p:cNvGraphicFramePr>
            <p:nvPr/>
          </p:nvGraphicFramePr>
          <p:xfrm>
            <a:off x="4526" y="1071"/>
            <a:ext cx="207" cy="368"/>
          </p:xfrm>
          <a:graphic>
            <a:graphicData uri="http://schemas.openxmlformats.org/presentationml/2006/ole">
              <p:oleObj spid="_x0000_s107572" name="Equation" r:id="rId11" imgW="152280" imgH="228600" progId="">
                <p:embed/>
              </p:oleObj>
            </a:graphicData>
          </a:graphic>
        </p:graphicFrame>
        <p:cxnSp>
          <p:nvCxnSpPr>
            <p:cNvPr id="159" name="Прямая со стрелкой 158"/>
            <p:cNvCxnSpPr>
              <a:stCxn id="141" idx="5"/>
              <a:endCxn id="148" idx="2"/>
            </p:cNvCxnSpPr>
            <p:nvPr/>
          </p:nvCxnSpPr>
          <p:spPr>
            <a:xfrm rot="16200000" flipH="1">
              <a:off x="3350" y="1684"/>
              <a:ext cx="271" cy="5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0" name="Прямая со стрелкой 159"/>
            <p:cNvCxnSpPr/>
            <p:nvPr/>
          </p:nvCxnSpPr>
          <p:spPr>
            <a:xfrm rot="5400000" flipH="1" flipV="1">
              <a:off x="3692" y="1701"/>
              <a:ext cx="54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34" name="TextBox 160"/>
            <p:cNvSpPr txBox="1">
              <a:spLocks noChangeArrowheads="1"/>
            </p:cNvSpPr>
            <p:nvPr/>
          </p:nvSpPr>
          <p:spPr bwMode="auto">
            <a:xfrm rot="-1070231">
              <a:off x="3257" y="1251"/>
              <a:ext cx="391" cy="231"/>
            </a:xfrm>
            <a:prstGeom prst="rect">
              <a:avLst/>
            </a:prstGeom>
            <a:noFill/>
            <a:ln w="9525">
              <a:noFill/>
              <a:miter lim="800000"/>
              <a:headEnd/>
              <a:tailEnd/>
            </a:ln>
          </p:spPr>
          <p:txBody>
            <a:bodyPr wrap="none">
              <a:spAutoFit/>
            </a:bodyPr>
            <a:lstStyle/>
            <a:p>
              <a:r>
                <a:rPr lang="en-US" sz="1800" baseline="0"/>
                <a:t>4/16</a:t>
              </a:r>
              <a:endParaRPr lang="ru-RU" sz="1800" baseline="0"/>
            </a:p>
          </p:txBody>
        </p:sp>
        <p:sp>
          <p:nvSpPr>
            <p:cNvPr id="107735" name="TextBox 161"/>
            <p:cNvSpPr txBox="1">
              <a:spLocks noChangeArrowheads="1"/>
            </p:cNvSpPr>
            <p:nvPr/>
          </p:nvSpPr>
          <p:spPr bwMode="auto">
            <a:xfrm>
              <a:off x="4059" y="1071"/>
              <a:ext cx="391" cy="231"/>
            </a:xfrm>
            <a:prstGeom prst="rect">
              <a:avLst/>
            </a:prstGeom>
            <a:noFill/>
            <a:ln w="9525">
              <a:noFill/>
              <a:miter lim="800000"/>
              <a:headEnd/>
              <a:tailEnd/>
            </a:ln>
          </p:spPr>
          <p:txBody>
            <a:bodyPr wrap="none">
              <a:spAutoFit/>
            </a:bodyPr>
            <a:lstStyle/>
            <a:p>
              <a:r>
                <a:rPr lang="en-US" sz="1800" baseline="0"/>
                <a:t>4/12</a:t>
              </a:r>
              <a:endParaRPr lang="ru-RU" sz="1800" baseline="0"/>
            </a:p>
          </p:txBody>
        </p:sp>
        <p:sp>
          <p:nvSpPr>
            <p:cNvPr id="107736" name="TextBox 162"/>
            <p:cNvSpPr txBox="1">
              <a:spLocks noChangeArrowheads="1"/>
            </p:cNvSpPr>
            <p:nvPr/>
          </p:nvSpPr>
          <p:spPr bwMode="auto">
            <a:xfrm rot="1740254">
              <a:off x="5024" y="1259"/>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107737" name="TextBox 163"/>
            <p:cNvSpPr txBox="1">
              <a:spLocks noChangeArrowheads="1"/>
            </p:cNvSpPr>
            <p:nvPr/>
          </p:nvSpPr>
          <p:spPr bwMode="auto">
            <a:xfrm rot="1471623">
              <a:off x="3340" y="1930"/>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7738" name="TextBox 164"/>
            <p:cNvSpPr txBox="1">
              <a:spLocks noChangeArrowheads="1"/>
            </p:cNvSpPr>
            <p:nvPr/>
          </p:nvSpPr>
          <p:spPr bwMode="auto">
            <a:xfrm>
              <a:off x="4059" y="2069"/>
              <a:ext cx="391" cy="231"/>
            </a:xfrm>
            <a:prstGeom prst="rect">
              <a:avLst/>
            </a:prstGeom>
            <a:noFill/>
            <a:ln w="9525">
              <a:noFill/>
              <a:miter lim="800000"/>
              <a:headEnd/>
              <a:tailEnd/>
            </a:ln>
          </p:spPr>
          <p:txBody>
            <a:bodyPr wrap="none">
              <a:spAutoFit/>
            </a:bodyPr>
            <a:lstStyle/>
            <a:p>
              <a:r>
                <a:rPr lang="en-US" sz="1800" baseline="0"/>
                <a:t>4/14</a:t>
              </a:r>
              <a:endParaRPr lang="ru-RU" sz="1800" baseline="0"/>
            </a:p>
          </p:txBody>
        </p:sp>
        <p:sp>
          <p:nvSpPr>
            <p:cNvPr id="107739" name="TextBox 165"/>
            <p:cNvSpPr txBox="1">
              <a:spLocks noChangeArrowheads="1"/>
            </p:cNvSpPr>
            <p:nvPr/>
          </p:nvSpPr>
          <p:spPr bwMode="auto">
            <a:xfrm rot="-1120439">
              <a:off x="5026" y="1913"/>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7740" name="TextBox 166"/>
            <p:cNvSpPr txBox="1">
              <a:spLocks noChangeArrowheads="1"/>
            </p:cNvSpPr>
            <p:nvPr/>
          </p:nvSpPr>
          <p:spPr bwMode="auto">
            <a:xfrm rot="-5400000">
              <a:off x="4616" y="1563"/>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7741" name="TextBox 167"/>
            <p:cNvSpPr txBox="1">
              <a:spLocks noChangeArrowheads="1"/>
            </p:cNvSpPr>
            <p:nvPr/>
          </p:nvSpPr>
          <p:spPr bwMode="auto">
            <a:xfrm rot="-5400000">
              <a:off x="3659" y="1607"/>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7742" name="TextBox 168"/>
            <p:cNvSpPr txBox="1">
              <a:spLocks noChangeArrowheads="1"/>
            </p:cNvSpPr>
            <p:nvPr/>
          </p:nvSpPr>
          <p:spPr bwMode="auto">
            <a:xfrm rot="-5400000">
              <a:off x="3952" y="1500"/>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43" name="TextBox 169"/>
            <p:cNvSpPr txBox="1">
              <a:spLocks noChangeArrowheads="1"/>
            </p:cNvSpPr>
            <p:nvPr/>
          </p:nvSpPr>
          <p:spPr bwMode="auto">
            <a:xfrm rot="-3855072">
              <a:off x="4196" y="1571"/>
              <a:ext cx="318" cy="231"/>
            </a:xfrm>
            <a:prstGeom prst="rect">
              <a:avLst/>
            </a:prstGeom>
            <a:noFill/>
            <a:ln w="9525">
              <a:noFill/>
              <a:miter lim="800000"/>
              <a:headEnd/>
              <a:tailEnd/>
            </a:ln>
          </p:spPr>
          <p:txBody>
            <a:bodyPr>
              <a:spAutoFit/>
            </a:bodyPr>
            <a:lstStyle/>
            <a:p>
              <a:r>
                <a:rPr lang="en-US" sz="1800" baseline="0"/>
                <a:t>4/9</a:t>
              </a:r>
              <a:endParaRPr lang="ru-RU" sz="1800" baseline="0"/>
            </a:p>
          </p:txBody>
        </p:sp>
      </p:grpSp>
      <p:sp>
        <p:nvSpPr>
          <p:cNvPr id="107650" name="TextBox 170"/>
          <p:cNvSpPr txBox="1">
            <a:spLocks noChangeArrowheads="1"/>
          </p:cNvSpPr>
          <p:nvPr/>
        </p:nvSpPr>
        <p:spPr bwMode="auto">
          <a:xfrm>
            <a:off x="4211638" y="3213100"/>
            <a:ext cx="514350" cy="457200"/>
          </a:xfrm>
          <a:prstGeom prst="rect">
            <a:avLst/>
          </a:prstGeom>
          <a:noFill/>
          <a:ln w="9525">
            <a:noFill/>
            <a:miter lim="800000"/>
            <a:headEnd/>
            <a:tailEnd/>
          </a:ln>
        </p:spPr>
        <p:txBody>
          <a:bodyPr wrap="none">
            <a:spAutoFit/>
          </a:bodyPr>
          <a:lstStyle/>
          <a:p>
            <a:r>
              <a:rPr lang="ru-RU" baseline="0"/>
              <a:t>(а)</a:t>
            </a:r>
          </a:p>
        </p:txBody>
      </p:sp>
      <p:sp>
        <p:nvSpPr>
          <p:cNvPr id="107651" name="Text Box 66"/>
          <p:cNvSpPr txBox="1">
            <a:spLocks noChangeArrowheads="1"/>
          </p:cNvSpPr>
          <p:nvPr/>
        </p:nvSpPr>
        <p:spPr bwMode="auto">
          <a:xfrm>
            <a:off x="323850" y="188913"/>
            <a:ext cx="1800225" cy="519112"/>
          </a:xfrm>
          <a:prstGeom prst="rect">
            <a:avLst/>
          </a:prstGeom>
          <a:noFill/>
          <a:ln w="9525">
            <a:noFill/>
            <a:miter lim="800000"/>
            <a:headEnd/>
            <a:tailEnd/>
          </a:ln>
        </p:spPr>
        <p:txBody>
          <a:bodyPr>
            <a:spAutoFit/>
          </a:bodyPr>
          <a:lstStyle/>
          <a:p>
            <a:r>
              <a:rPr lang="ru-RU" sz="2800" b="1" baseline="0">
                <a:latin typeface="Arial" charset="0"/>
              </a:rPr>
              <a:t>Пример</a:t>
            </a:r>
          </a:p>
        </p:txBody>
      </p:sp>
      <p:sp>
        <p:nvSpPr>
          <p:cNvPr id="107652" name="Text Box 69"/>
          <p:cNvSpPr txBox="1">
            <a:spLocks noChangeArrowheads="1"/>
          </p:cNvSpPr>
          <p:nvPr/>
        </p:nvSpPr>
        <p:spPr bwMode="auto">
          <a:xfrm>
            <a:off x="755650" y="765175"/>
            <a:ext cx="3816350" cy="822325"/>
          </a:xfrm>
          <a:prstGeom prst="rect">
            <a:avLst/>
          </a:prstGeom>
          <a:noFill/>
          <a:ln w="9525">
            <a:noFill/>
            <a:miter lim="800000"/>
            <a:headEnd/>
            <a:tailEnd/>
          </a:ln>
        </p:spPr>
        <p:txBody>
          <a:bodyPr>
            <a:spAutoFit/>
          </a:bodyPr>
          <a:lstStyle/>
          <a:p>
            <a:r>
              <a:rPr lang="ru-RU" baseline="0">
                <a:latin typeface="Arial" charset="0"/>
              </a:rPr>
              <a:t>Остаточная сеть и </a:t>
            </a:r>
          </a:p>
          <a:p>
            <a:r>
              <a:rPr lang="ru-RU" baseline="0">
                <a:latin typeface="Arial" charset="0"/>
              </a:rPr>
              <a:t>дополняющий путь</a:t>
            </a:r>
          </a:p>
        </p:txBody>
      </p:sp>
      <p:sp>
        <p:nvSpPr>
          <p:cNvPr id="107653" name="Text Box 70"/>
          <p:cNvSpPr txBox="1">
            <a:spLocks noChangeArrowheads="1"/>
          </p:cNvSpPr>
          <p:nvPr/>
        </p:nvSpPr>
        <p:spPr bwMode="auto">
          <a:xfrm>
            <a:off x="4859338" y="908050"/>
            <a:ext cx="3922712" cy="822325"/>
          </a:xfrm>
          <a:prstGeom prst="rect">
            <a:avLst/>
          </a:prstGeom>
          <a:noFill/>
          <a:ln w="9525">
            <a:noFill/>
            <a:miter lim="800000"/>
            <a:headEnd/>
            <a:tailEnd/>
          </a:ln>
        </p:spPr>
        <p:txBody>
          <a:bodyPr>
            <a:spAutoFit/>
          </a:bodyPr>
          <a:lstStyle/>
          <a:p>
            <a:r>
              <a:rPr lang="ru-RU" baseline="0">
                <a:latin typeface="Arial" charset="0"/>
              </a:rPr>
              <a:t>Увеличенный </a:t>
            </a:r>
            <a:r>
              <a:rPr lang="ru-RU" sz="2000" baseline="0">
                <a:latin typeface="Arial" charset="0"/>
              </a:rPr>
              <a:t>поток</a:t>
            </a:r>
            <a:r>
              <a:rPr lang="en-US" sz="2000" baseline="0">
                <a:latin typeface="Arial" charset="0"/>
              </a:rPr>
              <a:t> </a:t>
            </a:r>
            <a:r>
              <a:rPr lang="en-US" i="1" baseline="0">
                <a:latin typeface="Arial" charset="0"/>
              </a:rPr>
              <a:t>f</a:t>
            </a:r>
            <a:r>
              <a:rPr lang="en-US" i="1">
                <a:latin typeface="Arial" charset="0"/>
              </a:rPr>
              <a:t>p</a:t>
            </a:r>
            <a:r>
              <a:rPr lang="en-US" i="1" baseline="0">
                <a:latin typeface="Arial" charset="0"/>
              </a:rPr>
              <a:t> = </a:t>
            </a:r>
            <a:r>
              <a:rPr lang="en-US" baseline="0">
                <a:latin typeface="Arial" charset="0"/>
              </a:rPr>
              <a:t>4</a:t>
            </a:r>
            <a:endParaRPr lang="ru-RU" baseline="0">
              <a:latin typeface="Arial" charset="0"/>
            </a:endParaRPr>
          </a:p>
          <a:p>
            <a:endParaRPr lang="ru-RU" baseline="0">
              <a:latin typeface="Arial" charset="0"/>
            </a:endParaRPr>
          </a:p>
        </p:txBody>
      </p:sp>
      <p:grpSp>
        <p:nvGrpSpPr>
          <p:cNvPr id="107654" name="Group 142"/>
          <p:cNvGrpSpPr>
            <a:grpSpLocks/>
          </p:cNvGrpSpPr>
          <p:nvPr/>
        </p:nvGrpSpPr>
        <p:grpSpPr bwMode="auto">
          <a:xfrm>
            <a:off x="0" y="3933825"/>
            <a:ext cx="4370388" cy="2090738"/>
            <a:chOff x="113" y="2568"/>
            <a:chExt cx="2753" cy="1317"/>
          </a:xfrm>
        </p:grpSpPr>
        <p:sp>
          <p:nvSpPr>
            <p:cNvPr id="36" name="Овал 35"/>
            <p:cNvSpPr/>
            <p:nvPr/>
          </p:nvSpPr>
          <p:spPr>
            <a:xfrm>
              <a:off x="113" y="3111"/>
              <a:ext cx="279" cy="29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37" name="Овал 36"/>
            <p:cNvSpPr/>
            <p:nvPr/>
          </p:nvSpPr>
          <p:spPr>
            <a:xfrm>
              <a:off x="2587" y="3111"/>
              <a:ext cx="279" cy="29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38" name="Овал 37"/>
            <p:cNvSpPr/>
            <p:nvPr/>
          </p:nvSpPr>
          <p:spPr>
            <a:xfrm>
              <a:off x="1709" y="2693"/>
              <a:ext cx="279"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9" name="Овал 38"/>
            <p:cNvSpPr/>
            <p:nvPr/>
          </p:nvSpPr>
          <p:spPr>
            <a:xfrm>
              <a:off x="951" y="2693"/>
              <a:ext cx="279"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0" name="Прямая со стрелкой 39"/>
            <p:cNvCxnSpPr/>
            <p:nvPr/>
          </p:nvCxnSpPr>
          <p:spPr>
            <a:xfrm>
              <a:off x="1230" y="2777"/>
              <a:ext cx="519"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Прямая со стрелкой 40"/>
            <p:cNvCxnSpPr/>
            <p:nvPr/>
          </p:nvCxnSpPr>
          <p:spPr>
            <a:xfrm rot="16200000" flipH="1">
              <a:off x="820" y="3236"/>
              <a:ext cx="50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2" name="Овал 41"/>
            <p:cNvSpPr/>
            <p:nvPr/>
          </p:nvSpPr>
          <p:spPr>
            <a:xfrm>
              <a:off x="1709" y="3466"/>
              <a:ext cx="279"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3" name="Овал 42"/>
            <p:cNvSpPr/>
            <p:nvPr/>
          </p:nvSpPr>
          <p:spPr>
            <a:xfrm>
              <a:off x="951" y="3466"/>
              <a:ext cx="279"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4" name="Прямая со стрелкой 43"/>
            <p:cNvCxnSpPr/>
            <p:nvPr/>
          </p:nvCxnSpPr>
          <p:spPr>
            <a:xfrm>
              <a:off x="1230" y="3570"/>
              <a:ext cx="479"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5" name="Прямая со стрелкой 44"/>
            <p:cNvCxnSpPr>
              <a:stCxn id="42" idx="0"/>
              <a:endCxn id="38" idx="4"/>
            </p:cNvCxnSpPr>
            <p:nvPr/>
          </p:nvCxnSpPr>
          <p:spPr>
            <a:xfrm rot="5400000" flipH="1" flipV="1">
              <a:off x="1609" y="3226"/>
              <a:ext cx="479"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6" name="Прямая со стрелкой 45"/>
            <p:cNvCxnSpPr>
              <a:stCxn id="36" idx="7"/>
              <a:endCxn id="39" idx="2"/>
            </p:cNvCxnSpPr>
            <p:nvPr/>
          </p:nvCxnSpPr>
          <p:spPr>
            <a:xfrm rot="5400000" flipH="1" flipV="1">
              <a:off x="494" y="2699"/>
              <a:ext cx="314" cy="5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7695" name="Прямая со стрелкой 46"/>
            <p:cNvCxnSpPr>
              <a:cxnSpLocks noChangeShapeType="1"/>
              <a:stCxn id="37" idx="2"/>
            </p:cNvCxnSpPr>
            <p:nvPr/>
          </p:nvCxnSpPr>
          <p:spPr bwMode="auto">
            <a:xfrm rot="10800000" flipV="1">
              <a:off x="1988" y="3257"/>
              <a:ext cx="599" cy="354"/>
            </a:xfrm>
            <a:prstGeom prst="straightConnector1">
              <a:avLst/>
            </a:prstGeom>
            <a:noFill/>
            <a:ln w="9525" algn="ctr">
              <a:solidFill>
                <a:srgbClr val="FF0000"/>
              </a:solidFill>
              <a:round/>
              <a:headEnd/>
              <a:tailEnd type="arrow" w="med" len="med"/>
            </a:ln>
          </p:spPr>
        </p:cxnSp>
        <p:cxnSp>
          <p:nvCxnSpPr>
            <p:cNvPr id="48" name="Прямая со стрелкой 47"/>
            <p:cNvCxnSpPr>
              <a:stCxn id="38" idx="6"/>
              <a:endCxn id="37" idx="1"/>
            </p:cNvCxnSpPr>
            <p:nvPr/>
          </p:nvCxnSpPr>
          <p:spPr>
            <a:xfrm>
              <a:off x="1988" y="2840"/>
              <a:ext cx="639" cy="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Прямая со стрелкой 48"/>
            <p:cNvCxnSpPr/>
            <p:nvPr/>
          </p:nvCxnSpPr>
          <p:spPr>
            <a:xfrm rot="10800000" flipV="1">
              <a:off x="1190" y="2944"/>
              <a:ext cx="599" cy="6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7606" name="Object 86"/>
            <p:cNvGraphicFramePr>
              <a:graphicFrameLocks noChangeAspect="1"/>
            </p:cNvGraphicFramePr>
            <p:nvPr/>
          </p:nvGraphicFramePr>
          <p:xfrm>
            <a:off x="991" y="2652"/>
            <a:ext cx="199" cy="341"/>
          </p:xfrm>
          <a:graphic>
            <a:graphicData uri="http://schemas.openxmlformats.org/presentationml/2006/ole">
              <p:oleObj spid="_x0000_s107606" name="Equation" r:id="rId12" imgW="139680" imgH="228600" progId="">
                <p:embed/>
              </p:oleObj>
            </a:graphicData>
          </a:graphic>
        </p:graphicFrame>
        <p:graphicFrame>
          <p:nvGraphicFramePr>
            <p:cNvPr id="107607" name="Object 87"/>
            <p:cNvGraphicFramePr>
              <a:graphicFrameLocks noChangeAspect="1"/>
            </p:cNvGraphicFramePr>
            <p:nvPr/>
          </p:nvGraphicFramePr>
          <p:xfrm>
            <a:off x="1740" y="3445"/>
            <a:ext cx="217" cy="342"/>
          </p:xfrm>
          <a:graphic>
            <a:graphicData uri="http://schemas.openxmlformats.org/presentationml/2006/ole">
              <p:oleObj spid="_x0000_s107607" name="Equation" r:id="rId13" imgW="152280" imgH="228600" progId="">
                <p:embed/>
              </p:oleObj>
            </a:graphicData>
          </a:graphic>
        </p:graphicFrame>
        <p:graphicFrame>
          <p:nvGraphicFramePr>
            <p:cNvPr id="107608" name="Object 88"/>
            <p:cNvGraphicFramePr>
              <a:graphicFrameLocks noChangeAspect="1"/>
            </p:cNvGraphicFramePr>
            <p:nvPr/>
          </p:nvGraphicFramePr>
          <p:xfrm>
            <a:off x="982" y="3445"/>
            <a:ext cx="218" cy="342"/>
          </p:xfrm>
          <a:graphic>
            <a:graphicData uri="http://schemas.openxmlformats.org/presentationml/2006/ole">
              <p:oleObj spid="_x0000_s107608" name="Equation" r:id="rId14" imgW="152280" imgH="228600" progId="">
                <p:embed/>
              </p:oleObj>
            </a:graphicData>
          </a:graphic>
        </p:graphicFrame>
        <p:graphicFrame>
          <p:nvGraphicFramePr>
            <p:cNvPr id="107609" name="Object 89"/>
            <p:cNvGraphicFramePr>
              <a:graphicFrameLocks noChangeAspect="1"/>
            </p:cNvGraphicFramePr>
            <p:nvPr/>
          </p:nvGraphicFramePr>
          <p:xfrm>
            <a:off x="1740" y="2652"/>
            <a:ext cx="217" cy="341"/>
          </p:xfrm>
          <a:graphic>
            <a:graphicData uri="http://schemas.openxmlformats.org/presentationml/2006/ole">
              <p:oleObj spid="_x0000_s107609" name="Equation" r:id="rId15" imgW="152280" imgH="228600" progId="">
                <p:embed/>
              </p:oleObj>
            </a:graphicData>
          </a:graphic>
        </p:graphicFrame>
        <p:cxnSp>
          <p:nvCxnSpPr>
            <p:cNvPr id="54" name="Прямая со стрелкой 53"/>
            <p:cNvCxnSpPr>
              <a:stCxn id="36" idx="5"/>
              <a:endCxn id="43" idx="2"/>
            </p:cNvCxnSpPr>
            <p:nvPr/>
          </p:nvCxnSpPr>
          <p:spPr>
            <a:xfrm rot="16200000" flipH="1">
              <a:off x="526" y="3187"/>
              <a:ext cx="251" cy="59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5" name="Прямая со стрелкой 54"/>
            <p:cNvCxnSpPr/>
            <p:nvPr/>
          </p:nvCxnSpPr>
          <p:spPr>
            <a:xfrm rot="5400000" flipH="1" flipV="1">
              <a:off x="915" y="3225"/>
              <a:ext cx="501"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00" name="TextBox 55"/>
            <p:cNvSpPr txBox="1">
              <a:spLocks noChangeArrowheads="1"/>
            </p:cNvSpPr>
            <p:nvPr/>
          </p:nvSpPr>
          <p:spPr bwMode="auto">
            <a:xfrm rot="-1886544">
              <a:off x="433" y="2850"/>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07701" name="TextBox 56"/>
            <p:cNvSpPr txBox="1">
              <a:spLocks noChangeArrowheads="1"/>
            </p:cNvSpPr>
            <p:nvPr/>
          </p:nvSpPr>
          <p:spPr bwMode="auto">
            <a:xfrm>
              <a:off x="1350" y="2568"/>
              <a:ext cx="189" cy="23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107702" name="TextBox 57"/>
            <p:cNvSpPr txBox="1">
              <a:spLocks noChangeArrowheads="1"/>
            </p:cNvSpPr>
            <p:nvPr/>
          </p:nvSpPr>
          <p:spPr bwMode="auto">
            <a:xfrm rot="1187214">
              <a:off x="2264" y="2823"/>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107703" name="TextBox 58"/>
            <p:cNvSpPr txBox="1">
              <a:spLocks noChangeArrowheads="1"/>
            </p:cNvSpPr>
            <p:nvPr/>
          </p:nvSpPr>
          <p:spPr bwMode="auto">
            <a:xfrm rot="1395766">
              <a:off x="501" y="3494"/>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7704" name="TextBox 59"/>
            <p:cNvSpPr txBox="1">
              <a:spLocks noChangeArrowheads="1"/>
            </p:cNvSpPr>
            <p:nvPr/>
          </p:nvSpPr>
          <p:spPr bwMode="auto">
            <a:xfrm>
              <a:off x="1350" y="3654"/>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05" name="TextBox 60"/>
            <p:cNvSpPr txBox="1">
              <a:spLocks noChangeArrowheads="1"/>
            </p:cNvSpPr>
            <p:nvPr/>
          </p:nvSpPr>
          <p:spPr bwMode="auto">
            <a:xfrm rot="-1911909">
              <a:off x="2231" y="3384"/>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06" name="TextBox 61"/>
            <p:cNvSpPr txBox="1">
              <a:spLocks noChangeArrowheads="1"/>
            </p:cNvSpPr>
            <p:nvPr/>
          </p:nvSpPr>
          <p:spPr bwMode="auto">
            <a:xfrm rot="-5400000">
              <a:off x="1833" y="3095"/>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7707" name="TextBox 62"/>
            <p:cNvSpPr txBox="1">
              <a:spLocks noChangeArrowheads="1"/>
            </p:cNvSpPr>
            <p:nvPr/>
          </p:nvSpPr>
          <p:spPr bwMode="auto">
            <a:xfrm rot="-5400000">
              <a:off x="831" y="3134"/>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7708" name="TextBox 63"/>
            <p:cNvSpPr txBox="1">
              <a:spLocks noChangeArrowheads="1"/>
            </p:cNvSpPr>
            <p:nvPr/>
          </p:nvSpPr>
          <p:spPr bwMode="auto">
            <a:xfrm rot="-5400000">
              <a:off x="1154" y="3137"/>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09" name="TextBox 64"/>
            <p:cNvSpPr txBox="1">
              <a:spLocks noChangeArrowheads="1"/>
            </p:cNvSpPr>
            <p:nvPr/>
          </p:nvSpPr>
          <p:spPr bwMode="auto">
            <a:xfrm rot="-2456182">
              <a:off x="1478" y="3133"/>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cxnSp>
          <p:nvCxnSpPr>
            <p:cNvPr id="107710" name="Прямая со стрелкой 76"/>
            <p:cNvCxnSpPr>
              <a:cxnSpLocks noChangeShapeType="1"/>
              <a:stCxn id="38" idx="2"/>
              <a:endCxn id="39" idx="6"/>
            </p:cNvCxnSpPr>
            <p:nvPr/>
          </p:nvCxnSpPr>
          <p:spPr bwMode="auto">
            <a:xfrm flipH="1">
              <a:off x="1230" y="2840"/>
              <a:ext cx="479" cy="0"/>
            </a:xfrm>
            <a:prstGeom prst="straightConnector1">
              <a:avLst/>
            </a:prstGeom>
            <a:noFill/>
            <a:ln w="9525" algn="ctr">
              <a:solidFill>
                <a:srgbClr val="000000"/>
              </a:solidFill>
              <a:round/>
              <a:headEnd/>
              <a:tailEnd type="arrow" w="med" len="med"/>
            </a:ln>
          </p:spPr>
        </p:cxnSp>
        <p:cxnSp>
          <p:nvCxnSpPr>
            <p:cNvPr id="81" name="Прямая со стрелкой 80"/>
            <p:cNvCxnSpPr/>
            <p:nvPr/>
          </p:nvCxnSpPr>
          <p:spPr>
            <a:xfrm rot="5400000" flipH="1" flipV="1">
              <a:off x="1177" y="2915"/>
              <a:ext cx="585" cy="55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3" name="Прямая со стрелкой 82"/>
            <p:cNvCxnSpPr>
              <a:endCxn id="36" idx="6"/>
            </p:cNvCxnSpPr>
            <p:nvPr/>
          </p:nvCxnSpPr>
          <p:spPr>
            <a:xfrm rot="10800000" flipV="1">
              <a:off x="392" y="2944"/>
              <a:ext cx="599" cy="31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13" name="TextBox 83"/>
            <p:cNvSpPr txBox="1">
              <a:spLocks noChangeArrowheads="1"/>
            </p:cNvSpPr>
            <p:nvPr/>
          </p:nvSpPr>
          <p:spPr bwMode="auto">
            <a:xfrm rot="-2086967">
              <a:off x="642" y="3046"/>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14" name="TextBox 84"/>
            <p:cNvSpPr txBox="1">
              <a:spLocks noChangeArrowheads="1"/>
            </p:cNvSpPr>
            <p:nvPr/>
          </p:nvSpPr>
          <p:spPr bwMode="auto">
            <a:xfrm>
              <a:off x="1350" y="2820"/>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715" name="TextBox 85"/>
            <p:cNvSpPr txBox="1">
              <a:spLocks noChangeArrowheads="1"/>
            </p:cNvSpPr>
            <p:nvPr/>
          </p:nvSpPr>
          <p:spPr bwMode="auto">
            <a:xfrm rot="-2845094">
              <a:off x="1368" y="2991"/>
              <a:ext cx="169" cy="232"/>
            </a:xfrm>
            <a:prstGeom prst="rect">
              <a:avLst/>
            </a:prstGeom>
            <a:noFill/>
            <a:ln w="9525">
              <a:noFill/>
              <a:miter lim="800000"/>
              <a:headEnd/>
              <a:tailEnd/>
            </a:ln>
          </p:spPr>
          <p:txBody>
            <a:bodyPr>
              <a:spAutoFit/>
            </a:bodyPr>
            <a:lstStyle/>
            <a:p>
              <a:r>
                <a:rPr lang="en-US" sz="1800" baseline="0"/>
                <a:t>4</a:t>
              </a:r>
              <a:endParaRPr lang="ru-RU" sz="1800" baseline="0"/>
            </a:p>
          </p:txBody>
        </p:sp>
        <p:cxnSp>
          <p:nvCxnSpPr>
            <p:cNvPr id="93" name="Прямая со стрелкой 92"/>
            <p:cNvCxnSpPr/>
            <p:nvPr/>
          </p:nvCxnSpPr>
          <p:spPr>
            <a:xfrm rot="10800000">
              <a:off x="1230" y="3654"/>
              <a:ext cx="479"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17" name="TextBox 93"/>
            <p:cNvSpPr txBox="1">
              <a:spLocks noChangeArrowheads="1"/>
            </p:cNvSpPr>
            <p:nvPr/>
          </p:nvSpPr>
          <p:spPr bwMode="auto">
            <a:xfrm>
              <a:off x="1383" y="3385"/>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grpSp>
      <p:grpSp>
        <p:nvGrpSpPr>
          <p:cNvPr id="107655" name="Group 110"/>
          <p:cNvGrpSpPr>
            <a:grpSpLocks/>
          </p:cNvGrpSpPr>
          <p:nvPr/>
        </p:nvGrpSpPr>
        <p:grpSpPr bwMode="auto">
          <a:xfrm>
            <a:off x="4787900" y="4076700"/>
            <a:ext cx="4032250" cy="1822450"/>
            <a:chOff x="1170" y="2070"/>
            <a:chExt cx="3105" cy="1240"/>
          </a:xfrm>
        </p:grpSpPr>
        <p:sp>
          <p:nvSpPr>
            <p:cNvPr id="5" name="Овал 4"/>
            <p:cNvSpPr/>
            <p:nvPr/>
          </p:nvSpPr>
          <p:spPr>
            <a:xfrm>
              <a:off x="1170" y="256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6" name="Овал 5"/>
            <p:cNvSpPr/>
            <p:nvPr/>
          </p:nvSpPr>
          <p:spPr>
            <a:xfrm>
              <a:off x="3960" y="256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 name="Овал 6"/>
            <p:cNvSpPr/>
            <p:nvPr/>
          </p:nvSpPr>
          <p:spPr>
            <a:xfrm>
              <a:off x="2969" y="2115"/>
              <a:ext cx="314" cy="31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 name="Овал 7"/>
            <p:cNvSpPr/>
            <p:nvPr/>
          </p:nvSpPr>
          <p:spPr>
            <a:xfrm>
              <a:off x="2115" y="2115"/>
              <a:ext cx="315" cy="31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9" name="Прямая со стрелкой 8"/>
            <p:cNvCxnSpPr>
              <a:stCxn id="8" idx="6"/>
              <a:endCxn id="7" idx="2"/>
            </p:cNvCxnSpPr>
            <p:nvPr/>
          </p:nvCxnSpPr>
          <p:spPr>
            <a:xfrm>
              <a:off x="2430" y="2272"/>
              <a:ext cx="539"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rot="16200000" flipH="1">
              <a:off x="1979" y="2700"/>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Овал 10"/>
            <p:cNvSpPr/>
            <p:nvPr/>
          </p:nvSpPr>
          <p:spPr>
            <a:xfrm>
              <a:off x="2969" y="2947"/>
              <a:ext cx="314"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2" name="Овал 11"/>
            <p:cNvSpPr/>
            <p:nvPr/>
          </p:nvSpPr>
          <p:spPr>
            <a:xfrm>
              <a:off x="2115" y="294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3" name="Прямая со стрелкой 12"/>
            <p:cNvCxnSpPr/>
            <p:nvPr/>
          </p:nvCxnSpPr>
          <p:spPr>
            <a:xfrm>
              <a:off x="2430" y="3060"/>
              <a:ext cx="583"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a:stCxn id="11" idx="0"/>
              <a:endCxn id="7" idx="4"/>
            </p:cNvCxnSpPr>
            <p:nvPr/>
          </p:nvCxnSpPr>
          <p:spPr>
            <a:xfrm rot="5400000" flipH="1" flipV="1">
              <a:off x="2869" y="2688"/>
              <a:ext cx="51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a:stCxn id="11" idx="6"/>
              <a:endCxn id="6" idx="3"/>
            </p:cNvCxnSpPr>
            <p:nvPr/>
          </p:nvCxnSpPr>
          <p:spPr>
            <a:xfrm flipV="1">
              <a:off x="3285" y="2834"/>
              <a:ext cx="721"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a:stCxn id="7" idx="6"/>
              <a:endCxn id="6" idx="1"/>
            </p:cNvCxnSpPr>
            <p:nvPr/>
          </p:nvCxnSpPr>
          <p:spPr>
            <a:xfrm>
              <a:off x="3285" y="2272"/>
              <a:ext cx="721" cy="3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a:stCxn id="7" idx="3"/>
              <a:endCxn id="12" idx="7"/>
            </p:cNvCxnSpPr>
            <p:nvPr/>
          </p:nvCxnSpPr>
          <p:spPr>
            <a:xfrm rot="5400000">
              <a:off x="2395" y="2373"/>
              <a:ext cx="609" cy="6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7644" name="Object 124"/>
            <p:cNvGraphicFramePr>
              <a:graphicFrameLocks noChangeAspect="1"/>
            </p:cNvGraphicFramePr>
            <p:nvPr/>
          </p:nvGraphicFramePr>
          <p:xfrm>
            <a:off x="2160" y="2070"/>
            <a:ext cx="225" cy="368"/>
          </p:xfrm>
          <a:graphic>
            <a:graphicData uri="http://schemas.openxmlformats.org/presentationml/2006/ole">
              <p:oleObj spid="_x0000_s107644" name="Equation" r:id="rId16" imgW="139680" imgH="228600" progId="">
                <p:embed/>
              </p:oleObj>
            </a:graphicData>
          </a:graphic>
        </p:graphicFrame>
        <p:graphicFrame>
          <p:nvGraphicFramePr>
            <p:cNvPr id="107645" name="Object 125"/>
            <p:cNvGraphicFramePr>
              <a:graphicFrameLocks noChangeAspect="1"/>
            </p:cNvGraphicFramePr>
            <p:nvPr/>
          </p:nvGraphicFramePr>
          <p:xfrm>
            <a:off x="3005" y="2925"/>
            <a:ext cx="245" cy="368"/>
          </p:xfrm>
          <a:graphic>
            <a:graphicData uri="http://schemas.openxmlformats.org/presentationml/2006/ole">
              <p:oleObj spid="_x0000_s107645" name="Equation" r:id="rId17" imgW="152280" imgH="228600" progId="">
                <p:embed/>
              </p:oleObj>
            </a:graphicData>
          </a:graphic>
        </p:graphicFrame>
        <p:graphicFrame>
          <p:nvGraphicFramePr>
            <p:cNvPr id="107646" name="Object 126"/>
            <p:cNvGraphicFramePr>
              <a:graphicFrameLocks noChangeAspect="1"/>
            </p:cNvGraphicFramePr>
            <p:nvPr/>
          </p:nvGraphicFramePr>
          <p:xfrm>
            <a:off x="2150" y="2925"/>
            <a:ext cx="246" cy="368"/>
          </p:xfrm>
          <a:graphic>
            <a:graphicData uri="http://schemas.openxmlformats.org/presentationml/2006/ole">
              <p:oleObj spid="_x0000_s107646" name="Equation" r:id="rId18" imgW="152280" imgH="228600" progId="">
                <p:embed/>
              </p:oleObj>
            </a:graphicData>
          </a:graphic>
        </p:graphicFrame>
        <p:graphicFrame>
          <p:nvGraphicFramePr>
            <p:cNvPr id="107647" name="Object 127"/>
            <p:cNvGraphicFramePr>
              <a:graphicFrameLocks noChangeAspect="1"/>
            </p:cNvGraphicFramePr>
            <p:nvPr/>
          </p:nvGraphicFramePr>
          <p:xfrm>
            <a:off x="3005" y="2070"/>
            <a:ext cx="245" cy="368"/>
          </p:xfrm>
          <a:graphic>
            <a:graphicData uri="http://schemas.openxmlformats.org/presentationml/2006/ole">
              <p:oleObj spid="_x0000_s107647" name="Equation" r:id="rId19" imgW="152280" imgH="228600" progId="">
                <p:embed/>
              </p:oleObj>
            </a:graphicData>
          </a:graphic>
        </p:graphicFrame>
        <p:cxnSp>
          <p:nvCxnSpPr>
            <p:cNvPr id="23" name="Прямая со стрелкой 22"/>
            <p:cNvCxnSpPr>
              <a:stCxn id="5" idx="5"/>
              <a:endCxn id="12" idx="2"/>
            </p:cNvCxnSpPr>
            <p:nvPr/>
          </p:nvCxnSpPr>
          <p:spPr>
            <a:xfrm rot="16200000" flipH="1">
              <a:off x="1642" y="2629"/>
              <a:ext cx="270" cy="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5400000" flipH="1" flipV="1">
              <a:off x="2070" y="2696"/>
              <a:ext cx="539"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673" name="TextBox 24"/>
            <p:cNvSpPr txBox="1">
              <a:spLocks noChangeArrowheads="1"/>
            </p:cNvSpPr>
            <p:nvPr/>
          </p:nvSpPr>
          <p:spPr bwMode="auto">
            <a:xfrm rot="-1663100">
              <a:off x="1505" y="2232"/>
              <a:ext cx="567" cy="250"/>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07674" name="TextBox 25"/>
            <p:cNvSpPr txBox="1">
              <a:spLocks noChangeArrowheads="1"/>
            </p:cNvSpPr>
            <p:nvPr/>
          </p:nvSpPr>
          <p:spPr bwMode="auto">
            <a:xfrm>
              <a:off x="2520" y="2070"/>
              <a:ext cx="391" cy="436"/>
            </a:xfrm>
            <a:prstGeom prst="rect">
              <a:avLst/>
            </a:prstGeom>
            <a:noFill/>
            <a:ln w="9525">
              <a:noFill/>
              <a:miter lim="800000"/>
              <a:headEnd/>
              <a:tailEnd/>
            </a:ln>
          </p:spPr>
          <p:txBody>
            <a:bodyPr>
              <a:spAutoFit/>
            </a:bodyPr>
            <a:lstStyle/>
            <a:p>
              <a:r>
                <a:rPr lang="en-US" sz="1800" baseline="0"/>
                <a:t>4/12</a:t>
              </a:r>
              <a:endParaRPr lang="ru-RU" sz="1800" baseline="0"/>
            </a:p>
          </p:txBody>
        </p:sp>
        <p:sp>
          <p:nvSpPr>
            <p:cNvPr id="107675" name="TextBox 26"/>
            <p:cNvSpPr txBox="1">
              <a:spLocks noChangeArrowheads="1"/>
            </p:cNvSpPr>
            <p:nvPr/>
          </p:nvSpPr>
          <p:spPr bwMode="auto">
            <a:xfrm rot="1532242">
              <a:off x="3575" y="2291"/>
              <a:ext cx="478" cy="250"/>
            </a:xfrm>
            <a:prstGeom prst="rect">
              <a:avLst/>
            </a:prstGeom>
            <a:noFill/>
            <a:ln w="9525">
              <a:noFill/>
              <a:miter lim="800000"/>
              <a:headEnd/>
              <a:tailEnd/>
            </a:ln>
          </p:spPr>
          <p:txBody>
            <a:bodyPr wrap="none">
              <a:spAutoFit/>
            </a:bodyPr>
            <a:lstStyle/>
            <a:p>
              <a:r>
                <a:rPr lang="en-US" sz="1800" baseline="0"/>
                <a:t>7/20</a:t>
              </a:r>
              <a:endParaRPr lang="ru-RU" sz="1800" baseline="0"/>
            </a:p>
          </p:txBody>
        </p:sp>
        <p:sp>
          <p:nvSpPr>
            <p:cNvPr id="107676" name="TextBox 27"/>
            <p:cNvSpPr txBox="1">
              <a:spLocks noChangeArrowheads="1"/>
            </p:cNvSpPr>
            <p:nvPr/>
          </p:nvSpPr>
          <p:spPr bwMode="auto">
            <a:xfrm rot="1268659">
              <a:off x="1566" y="2930"/>
              <a:ext cx="320" cy="249"/>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7677" name="TextBox 28"/>
            <p:cNvSpPr txBox="1">
              <a:spLocks noChangeArrowheads="1"/>
            </p:cNvSpPr>
            <p:nvPr/>
          </p:nvSpPr>
          <p:spPr bwMode="auto">
            <a:xfrm>
              <a:off x="2520" y="3060"/>
              <a:ext cx="567" cy="250"/>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07678" name="TextBox 29"/>
            <p:cNvSpPr txBox="1">
              <a:spLocks noChangeArrowheads="1"/>
            </p:cNvSpPr>
            <p:nvPr/>
          </p:nvSpPr>
          <p:spPr bwMode="auto">
            <a:xfrm rot="-1120439">
              <a:off x="3595" y="2914"/>
              <a:ext cx="389" cy="250"/>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7679" name="TextBox 30"/>
            <p:cNvSpPr txBox="1">
              <a:spLocks noChangeArrowheads="1"/>
            </p:cNvSpPr>
            <p:nvPr/>
          </p:nvSpPr>
          <p:spPr bwMode="auto">
            <a:xfrm rot="-5400000">
              <a:off x="3059" y="2527"/>
              <a:ext cx="343" cy="283"/>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07680" name="TextBox 31"/>
            <p:cNvSpPr txBox="1">
              <a:spLocks noChangeArrowheads="1"/>
            </p:cNvSpPr>
            <p:nvPr/>
          </p:nvSpPr>
          <p:spPr bwMode="auto">
            <a:xfrm rot="-5400000">
              <a:off x="1929" y="2565"/>
              <a:ext cx="423" cy="282"/>
            </a:xfrm>
            <a:prstGeom prst="rect">
              <a:avLst/>
            </a:prstGeom>
            <a:noFill/>
            <a:ln w="9525">
              <a:noFill/>
              <a:miter lim="800000"/>
              <a:headEnd/>
              <a:tailEnd/>
            </a:ln>
          </p:spPr>
          <p:txBody>
            <a:bodyPr wrap="none">
              <a:spAutoFit/>
            </a:bodyPr>
            <a:lstStyle/>
            <a:p>
              <a:r>
                <a:rPr lang="en-US" sz="1800" baseline="0"/>
                <a:t>7/10</a:t>
              </a:r>
              <a:endParaRPr lang="ru-RU" sz="1800" baseline="0"/>
            </a:p>
          </p:txBody>
        </p:sp>
        <p:sp>
          <p:nvSpPr>
            <p:cNvPr id="107681" name="TextBox 32"/>
            <p:cNvSpPr txBox="1">
              <a:spLocks noChangeArrowheads="1"/>
            </p:cNvSpPr>
            <p:nvPr/>
          </p:nvSpPr>
          <p:spPr bwMode="auto">
            <a:xfrm rot="-5400000">
              <a:off x="2363" y="2574"/>
              <a:ext cx="204" cy="282"/>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7682" name="TextBox 33"/>
            <p:cNvSpPr txBox="1">
              <a:spLocks noChangeArrowheads="1"/>
            </p:cNvSpPr>
            <p:nvPr/>
          </p:nvSpPr>
          <p:spPr bwMode="auto">
            <a:xfrm rot="-3855072">
              <a:off x="2683" y="2570"/>
              <a:ext cx="343" cy="282"/>
            </a:xfrm>
            <a:prstGeom prst="rect">
              <a:avLst/>
            </a:prstGeom>
            <a:noFill/>
            <a:ln w="9525">
              <a:noFill/>
              <a:miter lim="800000"/>
              <a:headEnd/>
              <a:tailEnd/>
            </a:ln>
          </p:spPr>
          <p:txBody>
            <a:bodyPr wrap="none">
              <a:spAutoFit/>
            </a:bodyPr>
            <a:lstStyle/>
            <a:p>
              <a:r>
                <a:rPr lang="en-US" sz="1800" baseline="0"/>
                <a:t>4/9</a:t>
              </a:r>
              <a:endParaRPr lang="ru-RU" sz="1800" baseline="0"/>
            </a:p>
          </p:txBody>
        </p:sp>
        <p:cxnSp>
          <p:nvCxnSpPr>
            <p:cNvPr id="67" name="Прямая со стрелкой 66"/>
            <p:cNvCxnSpPr>
              <a:endCxn id="8" idx="2"/>
            </p:cNvCxnSpPr>
            <p:nvPr/>
          </p:nvCxnSpPr>
          <p:spPr>
            <a:xfrm flipV="1">
              <a:off x="1440" y="2273"/>
              <a:ext cx="675" cy="3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07656" name="Rectangle 143"/>
          <p:cNvSpPr>
            <a:spLocks noChangeArrowheads="1"/>
          </p:cNvSpPr>
          <p:nvPr/>
        </p:nvSpPr>
        <p:spPr bwMode="auto">
          <a:xfrm>
            <a:off x="4356100" y="5734050"/>
            <a:ext cx="498475" cy="396875"/>
          </a:xfrm>
          <a:prstGeom prst="rect">
            <a:avLst/>
          </a:prstGeom>
          <a:noFill/>
          <a:ln w="9525">
            <a:noFill/>
            <a:miter lim="800000"/>
            <a:headEnd/>
            <a:tailEnd/>
          </a:ln>
        </p:spPr>
        <p:txBody>
          <a:bodyPr wrap="none">
            <a:spAutoFit/>
          </a:bodyPr>
          <a:lstStyle/>
          <a:p>
            <a:r>
              <a:rPr lang="ru-RU" sz="2000" baseline="0">
                <a:latin typeface="Arial" charset="0"/>
              </a:rPr>
              <a:t>(б)</a:t>
            </a:r>
          </a:p>
        </p:txBody>
      </p:sp>
      <p:sp>
        <p:nvSpPr>
          <p:cNvPr id="107657" name="Rectangle 144"/>
          <p:cNvSpPr>
            <a:spLocks noChangeArrowheads="1"/>
          </p:cNvSpPr>
          <p:nvPr/>
        </p:nvSpPr>
        <p:spPr bwMode="auto">
          <a:xfrm>
            <a:off x="5724525" y="6021388"/>
            <a:ext cx="2014538" cy="457200"/>
          </a:xfrm>
          <a:prstGeom prst="rect">
            <a:avLst/>
          </a:prstGeom>
          <a:noFill/>
          <a:ln w="9525">
            <a:noFill/>
            <a:miter lim="800000"/>
            <a:headEnd/>
            <a:tailEnd/>
          </a:ln>
        </p:spPr>
        <p:txBody>
          <a:bodyPr wrap="none">
            <a:spAutoFit/>
          </a:bodyPr>
          <a:lstStyle/>
          <a:p>
            <a:r>
              <a:rPr lang="en-US" i="1" baseline="0">
                <a:latin typeface="Arial" charset="0"/>
              </a:rPr>
              <a:t>f</a:t>
            </a:r>
            <a:r>
              <a:rPr lang="en-US" i="1">
                <a:latin typeface="Arial" charset="0"/>
              </a:rPr>
              <a:t>p</a:t>
            </a:r>
            <a:r>
              <a:rPr lang="en-US" i="1" baseline="0">
                <a:latin typeface="Arial" charset="0"/>
              </a:rPr>
              <a:t> = </a:t>
            </a:r>
            <a:r>
              <a:rPr lang="en-US" baseline="0">
                <a:latin typeface="Arial" charset="0"/>
              </a:rPr>
              <a:t>4 + 7= 11</a:t>
            </a:r>
            <a:endParaRPr lang="ru-RU" baseline="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7652">
                                            <p:txEl>
                                              <p:pRg st="0" end="0"/>
                                            </p:txEl>
                                          </p:spTgt>
                                        </p:tgtEl>
                                        <p:attrNameLst>
                                          <p:attrName>style.visibility</p:attrName>
                                        </p:attrNameLst>
                                      </p:cBhvr>
                                      <p:to>
                                        <p:strVal val="visible"/>
                                      </p:to>
                                    </p:set>
                                    <p:anim calcmode="lin" valueType="num">
                                      <p:cBhvr additive="base">
                                        <p:cTn id="7" dur="500" fill="hold"/>
                                        <p:tgtEl>
                                          <p:spTgt spid="10765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765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7652">
                                            <p:txEl>
                                              <p:pRg st="1" end="1"/>
                                            </p:txEl>
                                          </p:spTgt>
                                        </p:tgtEl>
                                        <p:attrNameLst>
                                          <p:attrName>style.visibility</p:attrName>
                                        </p:attrNameLst>
                                      </p:cBhvr>
                                      <p:to>
                                        <p:strVal val="visible"/>
                                      </p:to>
                                    </p:set>
                                    <p:anim calcmode="lin" valueType="num">
                                      <p:cBhvr additive="base">
                                        <p:cTn id="11" dur="500" fill="hold"/>
                                        <p:tgtEl>
                                          <p:spTgt spid="10765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765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7653">
                                            <p:txEl>
                                              <p:pRg st="0" end="0"/>
                                            </p:txEl>
                                          </p:spTgt>
                                        </p:tgtEl>
                                        <p:attrNameLst>
                                          <p:attrName>style.visibility</p:attrName>
                                        </p:attrNameLst>
                                      </p:cBhvr>
                                      <p:to>
                                        <p:strVal val="visible"/>
                                      </p:to>
                                    </p:set>
                                    <p:anim calcmode="lin" valueType="num">
                                      <p:cBhvr additive="base">
                                        <p:cTn id="17" dur="500" fill="hold"/>
                                        <p:tgtEl>
                                          <p:spTgt spid="10765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76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7649"/>
                                        </p:tgtEl>
                                        <p:attrNameLst>
                                          <p:attrName>style.visibility</p:attrName>
                                        </p:attrNameLst>
                                      </p:cBhvr>
                                      <p:to>
                                        <p:strVal val="visible"/>
                                      </p:to>
                                    </p:set>
                                    <p:anim calcmode="lin" valueType="num">
                                      <p:cBhvr additive="base">
                                        <p:cTn id="23" dur="500" fill="hold"/>
                                        <p:tgtEl>
                                          <p:spTgt spid="107649"/>
                                        </p:tgtEl>
                                        <p:attrNameLst>
                                          <p:attrName>ppt_x</p:attrName>
                                        </p:attrNameLst>
                                      </p:cBhvr>
                                      <p:tavLst>
                                        <p:tav tm="0">
                                          <p:val>
                                            <p:strVal val="#ppt_x"/>
                                          </p:val>
                                        </p:tav>
                                        <p:tav tm="100000">
                                          <p:val>
                                            <p:strVal val="#ppt_x"/>
                                          </p:val>
                                        </p:tav>
                                      </p:tavLst>
                                    </p:anim>
                                    <p:anim calcmode="lin" valueType="num">
                                      <p:cBhvr additive="base">
                                        <p:cTn id="24" dur="500" fill="hold"/>
                                        <p:tgtEl>
                                          <p:spTgt spid="10764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7650"/>
                                        </p:tgtEl>
                                        <p:attrNameLst>
                                          <p:attrName>style.visibility</p:attrName>
                                        </p:attrNameLst>
                                      </p:cBhvr>
                                      <p:to>
                                        <p:strVal val="visible"/>
                                      </p:to>
                                    </p:set>
                                    <p:anim calcmode="lin" valueType="num">
                                      <p:cBhvr additive="base">
                                        <p:cTn id="29" dur="500" fill="hold"/>
                                        <p:tgtEl>
                                          <p:spTgt spid="107650"/>
                                        </p:tgtEl>
                                        <p:attrNameLst>
                                          <p:attrName>ppt_x</p:attrName>
                                        </p:attrNameLst>
                                      </p:cBhvr>
                                      <p:tavLst>
                                        <p:tav tm="0">
                                          <p:val>
                                            <p:strVal val="#ppt_x"/>
                                          </p:val>
                                        </p:tav>
                                        <p:tav tm="100000">
                                          <p:val>
                                            <p:strVal val="#ppt_x"/>
                                          </p:val>
                                        </p:tav>
                                      </p:tavLst>
                                    </p:anim>
                                    <p:anim calcmode="lin" valueType="num">
                                      <p:cBhvr additive="base">
                                        <p:cTn id="30" dur="500" fill="hold"/>
                                        <p:tgtEl>
                                          <p:spTgt spid="10765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07654"/>
                                        </p:tgtEl>
                                        <p:attrNameLst>
                                          <p:attrName>style.visibility</p:attrName>
                                        </p:attrNameLst>
                                      </p:cBhvr>
                                      <p:to>
                                        <p:strVal val="visible"/>
                                      </p:to>
                                    </p:set>
                                    <p:anim calcmode="lin" valueType="num">
                                      <p:cBhvr additive="base">
                                        <p:cTn id="35" dur="500" fill="hold"/>
                                        <p:tgtEl>
                                          <p:spTgt spid="107654"/>
                                        </p:tgtEl>
                                        <p:attrNameLst>
                                          <p:attrName>ppt_x</p:attrName>
                                        </p:attrNameLst>
                                      </p:cBhvr>
                                      <p:tavLst>
                                        <p:tav tm="0">
                                          <p:val>
                                            <p:strVal val="#ppt_x"/>
                                          </p:val>
                                        </p:tav>
                                        <p:tav tm="100000">
                                          <p:val>
                                            <p:strVal val="#ppt_x"/>
                                          </p:val>
                                        </p:tav>
                                      </p:tavLst>
                                    </p:anim>
                                    <p:anim calcmode="lin" valueType="num">
                                      <p:cBhvr additive="base">
                                        <p:cTn id="36" dur="500" fill="hold"/>
                                        <p:tgtEl>
                                          <p:spTgt spid="10765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07655"/>
                                        </p:tgtEl>
                                        <p:attrNameLst>
                                          <p:attrName>style.visibility</p:attrName>
                                        </p:attrNameLst>
                                      </p:cBhvr>
                                      <p:to>
                                        <p:strVal val="visible"/>
                                      </p:to>
                                    </p:set>
                                    <p:anim calcmode="lin" valueType="num">
                                      <p:cBhvr additive="base">
                                        <p:cTn id="41" dur="500" fill="hold"/>
                                        <p:tgtEl>
                                          <p:spTgt spid="107655"/>
                                        </p:tgtEl>
                                        <p:attrNameLst>
                                          <p:attrName>ppt_x</p:attrName>
                                        </p:attrNameLst>
                                      </p:cBhvr>
                                      <p:tavLst>
                                        <p:tav tm="0">
                                          <p:val>
                                            <p:strVal val="#ppt_x"/>
                                          </p:val>
                                        </p:tav>
                                        <p:tav tm="100000">
                                          <p:val>
                                            <p:strVal val="#ppt_x"/>
                                          </p:val>
                                        </p:tav>
                                      </p:tavLst>
                                    </p:anim>
                                    <p:anim calcmode="lin" valueType="num">
                                      <p:cBhvr additive="base">
                                        <p:cTn id="42" dur="500" fill="hold"/>
                                        <p:tgtEl>
                                          <p:spTgt spid="10765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07656"/>
                                        </p:tgtEl>
                                        <p:attrNameLst>
                                          <p:attrName>style.visibility</p:attrName>
                                        </p:attrNameLst>
                                      </p:cBhvr>
                                      <p:to>
                                        <p:strVal val="visible"/>
                                      </p:to>
                                    </p:set>
                                    <p:anim calcmode="lin" valueType="num">
                                      <p:cBhvr additive="base">
                                        <p:cTn id="47" dur="500" fill="hold"/>
                                        <p:tgtEl>
                                          <p:spTgt spid="107656"/>
                                        </p:tgtEl>
                                        <p:attrNameLst>
                                          <p:attrName>ppt_x</p:attrName>
                                        </p:attrNameLst>
                                      </p:cBhvr>
                                      <p:tavLst>
                                        <p:tav tm="0">
                                          <p:val>
                                            <p:strVal val="#ppt_x"/>
                                          </p:val>
                                        </p:tav>
                                        <p:tav tm="100000">
                                          <p:val>
                                            <p:strVal val="#ppt_x"/>
                                          </p:val>
                                        </p:tav>
                                      </p:tavLst>
                                    </p:anim>
                                    <p:anim calcmode="lin" valueType="num">
                                      <p:cBhvr additive="base">
                                        <p:cTn id="48" dur="500" fill="hold"/>
                                        <p:tgtEl>
                                          <p:spTgt spid="10765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07657">
                                            <p:txEl>
                                              <p:pRg st="0" end="0"/>
                                            </p:txEl>
                                          </p:spTgt>
                                        </p:tgtEl>
                                        <p:attrNameLst>
                                          <p:attrName>style.visibility</p:attrName>
                                        </p:attrNameLst>
                                      </p:cBhvr>
                                      <p:to>
                                        <p:strVal val="visible"/>
                                      </p:to>
                                    </p:set>
                                    <p:anim calcmode="lin" valueType="num">
                                      <p:cBhvr additive="base">
                                        <p:cTn id="53" dur="500" fill="hold"/>
                                        <p:tgtEl>
                                          <p:spTgt spid="10765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0765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650" grpId="0"/>
      <p:bldP spid="1076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27" name="TextBox 34"/>
          <p:cNvSpPr txBox="1">
            <a:spLocks noChangeArrowheads="1"/>
          </p:cNvSpPr>
          <p:nvPr/>
        </p:nvSpPr>
        <p:spPr bwMode="auto">
          <a:xfrm>
            <a:off x="4211638" y="2852738"/>
            <a:ext cx="474662" cy="396875"/>
          </a:xfrm>
          <a:prstGeom prst="rect">
            <a:avLst/>
          </a:prstGeom>
          <a:noFill/>
          <a:ln w="9525">
            <a:noFill/>
            <a:miter lim="800000"/>
            <a:headEnd/>
            <a:tailEnd/>
          </a:ln>
        </p:spPr>
        <p:txBody>
          <a:bodyPr wrap="none">
            <a:spAutoFit/>
          </a:bodyPr>
          <a:lstStyle/>
          <a:p>
            <a:r>
              <a:rPr lang="ru-RU" sz="2000" baseline="0"/>
              <a:t>(б)</a:t>
            </a:r>
          </a:p>
        </p:txBody>
      </p:sp>
      <p:grpSp>
        <p:nvGrpSpPr>
          <p:cNvPr id="109728" name="Group 76"/>
          <p:cNvGrpSpPr>
            <a:grpSpLocks/>
          </p:cNvGrpSpPr>
          <p:nvPr/>
        </p:nvGrpSpPr>
        <p:grpSpPr bwMode="auto">
          <a:xfrm>
            <a:off x="4787900" y="1412875"/>
            <a:ext cx="3889375" cy="1763713"/>
            <a:chOff x="1170" y="2070"/>
            <a:chExt cx="3105" cy="1250"/>
          </a:xfrm>
        </p:grpSpPr>
        <p:sp>
          <p:nvSpPr>
            <p:cNvPr id="5" name="Овал 4"/>
            <p:cNvSpPr/>
            <p:nvPr/>
          </p:nvSpPr>
          <p:spPr>
            <a:xfrm>
              <a:off x="1170" y="2565"/>
              <a:ext cx="31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6" name="Овал 5"/>
            <p:cNvSpPr/>
            <p:nvPr/>
          </p:nvSpPr>
          <p:spPr>
            <a:xfrm>
              <a:off x="3959" y="2565"/>
              <a:ext cx="31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 name="Овал 6"/>
            <p:cNvSpPr/>
            <p:nvPr/>
          </p:nvSpPr>
          <p:spPr>
            <a:xfrm>
              <a:off x="2970" y="2115"/>
              <a:ext cx="31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 name="Овал 7"/>
            <p:cNvSpPr/>
            <p:nvPr/>
          </p:nvSpPr>
          <p:spPr>
            <a:xfrm>
              <a:off x="2115" y="2115"/>
              <a:ext cx="313"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9" name="Прямая со стрелкой 8"/>
            <p:cNvCxnSpPr>
              <a:stCxn id="8" idx="6"/>
              <a:endCxn id="7" idx="2"/>
            </p:cNvCxnSpPr>
            <p:nvPr/>
          </p:nvCxnSpPr>
          <p:spPr>
            <a:xfrm>
              <a:off x="2430" y="2273"/>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rot="16200000" flipH="1">
              <a:off x="1980" y="2700"/>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Овал 10"/>
            <p:cNvSpPr/>
            <p:nvPr/>
          </p:nvSpPr>
          <p:spPr>
            <a:xfrm>
              <a:off x="2970" y="2946"/>
              <a:ext cx="317"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2" name="Овал 11"/>
            <p:cNvSpPr/>
            <p:nvPr/>
          </p:nvSpPr>
          <p:spPr>
            <a:xfrm>
              <a:off x="2115" y="2946"/>
              <a:ext cx="313"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3" name="Прямая со стрелкой 12"/>
            <p:cNvCxnSpPr/>
            <p:nvPr/>
          </p:nvCxnSpPr>
          <p:spPr>
            <a:xfrm>
              <a:off x="2430" y="3060"/>
              <a:ext cx="587"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a:stCxn id="11" idx="0"/>
              <a:endCxn id="7" idx="4"/>
            </p:cNvCxnSpPr>
            <p:nvPr/>
          </p:nvCxnSpPr>
          <p:spPr>
            <a:xfrm rot="5400000" flipH="1" flipV="1">
              <a:off x="2869" y="2688"/>
              <a:ext cx="51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 name="Прямая со стрелкой 15"/>
            <p:cNvCxnSpPr>
              <a:stCxn id="11" idx="6"/>
              <a:endCxn id="6" idx="3"/>
            </p:cNvCxnSpPr>
            <p:nvPr/>
          </p:nvCxnSpPr>
          <p:spPr>
            <a:xfrm flipV="1">
              <a:off x="3285" y="2834"/>
              <a:ext cx="721"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 name="Прямая со стрелкой 16"/>
            <p:cNvCxnSpPr>
              <a:stCxn id="7" idx="6"/>
              <a:endCxn id="6" idx="1"/>
            </p:cNvCxnSpPr>
            <p:nvPr/>
          </p:nvCxnSpPr>
          <p:spPr>
            <a:xfrm>
              <a:off x="3285" y="2273"/>
              <a:ext cx="721" cy="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Прямая со стрелкой 17"/>
            <p:cNvCxnSpPr>
              <a:stCxn id="7" idx="3"/>
              <a:endCxn id="12" idx="7"/>
            </p:cNvCxnSpPr>
            <p:nvPr/>
          </p:nvCxnSpPr>
          <p:spPr>
            <a:xfrm rot="5400000">
              <a:off x="2397" y="2372"/>
              <a:ext cx="609" cy="63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9617" name="Object 49"/>
            <p:cNvGraphicFramePr>
              <a:graphicFrameLocks noChangeAspect="1"/>
            </p:cNvGraphicFramePr>
            <p:nvPr/>
          </p:nvGraphicFramePr>
          <p:xfrm>
            <a:off x="2160" y="2070"/>
            <a:ext cx="225" cy="368"/>
          </p:xfrm>
          <a:graphic>
            <a:graphicData uri="http://schemas.openxmlformats.org/presentationml/2006/ole">
              <p:oleObj spid="_x0000_s109617" name="Equation" r:id="rId4" imgW="139680" imgH="228600" progId="">
                <p:embed/>
              </p:oleObj>
            </a:graphicData>
          </a:graphic>
        </p:graphicFrame>
        <p:graphicFrame>
          <p:nvGraphicFramePr>
            <p:cNvPr id="109618" name="Object 50"/>
            <p:cNvGraphicFramePr>
              <a:graphicFrameLocks noChangeAspect="1"/>
            </p:cNvGraphicFramePr>
            <p:nvPr/>
          </p:nvGraphicFramePr>
          <p:xfrm>
            <a:off x="3005" y="2925"/>
            <a:ext cx="245" cy="368"/>
          </p:xfrm>
          <a:graphic>
            <a:graphicData uri="http://schemas.openxmlformats.org/presentationml/2006/ole">
              <p:oleObj spid="_x0000_s109618" name="Equation" r:id="rId5" imgW="152280" imgH="228600" progId="">
                <p:embed/>
              </p:oleObj>
            </a:graphicData>
          </a:graphic>
        </p:graphicFrame>
        <p:graphicFrame>
          <p:nvGraphicFramePr>
            <p:cNvPr id="109619" name="Object 51"/>
            <p:cNvGraphicFramePr>
              <a:graphicFrameLocks noChangeAspect="1"/>
            </p:cNvGraphicFramePr>
            <p:nvPr/>
          </p:nvGraphicFramePr>
          <p:xfrm>
            <a:off x="2150" y="2925"/>
            <a:ext cx="246" cy="368"/>
          </p:xfrm>
          <a:graphic>
            <a:graphicData uri="http://schemas.openxmlformats.org/presentationml/2006/ole">
              <p:oleObj spid="_x0000_s109619" name="Equation" r:id="rId6" imgW="152280" imgH="228600" progId="">
                <p:embed/>
              </p:oleObj>
            </a:graphicData>
          </a:graphic>
        </p:graphicFrame>
        <p:graphicFrame>
          <p:nvGraphicFramePr>
            <p:cNvPr id="109620" name="Object 52"/>
            <p:cNvGraphicFramePr>
              <a:graphicFrameLocks noChangeAspect="1"/>
            </p:cNvGraphicFramePr>
            <p:nvPr/>
          </p:nvGraphicFramePr>
          <p:xfrm>
            <a:off x="3005" y="2070"/>
            <a:ext cx="245" cy="368"/>
          </p:xfrm>
          <a:graphic>
            <a:graphicData uri="http://schemas.openxmlformats.org/presentationml/2006/ole">
              <p:oleObj spid="_x0000_s109620" name="Equation" r:id="rId7" imgW="152280" imgH="228600" progId="">
                <p:embed/>
              </p:oleObj>
            </a:graphicData>
          </a:graphic>
        </p:graphicFrame>
        <p:cxnSp>
          <p:nvCxnSpPr>
            <p:cNvPr id="29" name="Прямая со стрелкой 22"/>
            <p:cNvCxnSpPr>
              <a:stCxn id="5" idx="5"/>
              <a:endCxn id="12" idx="2"/>
            </p:cNvCxnSpPr>
            <p:nvPr/>
          </p:nvCxnSpPr>
          <p:spPr>
            <a:xfrm rot="16200000" flipH="1">
              <a:off x="1641" y="2631"/>
              <a:ext cx="271" cy="6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Прямая со стрелкой 23"/>
            <p:cNvCxnSpPr/>
            <p:nvPr/>
          </p:nvCxnSpPr>
          <p:spPr>
            <a:xfrm rot="5400000" flipH="1" flipV="1">
              <a:off x="2070" y="2703"/>
              <a:ext cx="539" cy="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9845" name="TextBox 24"/>
            <p:cNvSpPr txBox="1">
              <a:spLocks noChangeArrowheads="1"/>
            </p:cNvSpPr>
            <p:nvPr/>
          </p:nvSpPr>
          <p:spPr bwMode="auto">
            <a:xfrm rot="-1663100">
              <a:off x="1511" y="2225"/>
              <a:ext cx="588" cy="260"/>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09846" name="TextBox 25"/>
            <p:cNvSpPr txBox="1">
              <a:spLocks noChangeArrowheads="1"/>
            </p:cNvSpPr>
            <p:nvPr/>
          </p:nvSpPr>
          <p:spPr bwMode="auto">
            <a:xfrm>
              <a:off x="2520" y="2070"/>
              <a:ext cx="495" cy="260"/>
            </a:xfrm>
            <a:prstGeom prst="rect">
              <a:avLst/>
            </a:prstGeom>
            <a:noFill/>
            <a:ln w="9525">
              <a:noFill/>
              <a:miter lim="800000"/>
              <a:headEnd/>
              <a:tailEnd/>
            </a:ln>
          </p:spPr>
          <p:txBody>
            <a:bodyPr wrap="none">
              <a:spAutoFit/>
            </a:bodyPr>
            <a:lstStyle/>
            <a:p>
              <a:r>
                <a:rPr lang="en-US" sz="1800" baseline="0"/>
                <a:t>4/12</a:t>
              </a:r>
              <a:endParaRPr lang="ru-RU" sz="1800" baseline="0"/>
            </a:p>
          </p:txBody>
        </p:sp>
        <p:sp>
          <p:nvSpPr>
            <p:cNvPr id="109847" name="TextBox 26"/>
            <p:cNvSpPr txBox="1">
              <a:spLocks noChangeArrowheads="1"/>
            </p:cNvSpPr>
            <p:nvPr/>
          </p:nvSpPr>
          <p:spPr bwMode="auto">
            <a:xfrm rot="1532242">
              <a:off x="3572" y="2294"/>
              <a:ext cx="495" cy="260"/>
            </a:xfrm>
            <a:prstGeom prst="rect">
              <a:avLst/>
            </a:prstGeom>
            <a:noFill/>
            <a:ln w="9525">
              <a:noFill/>
              <a:miter lim="800000"/>
              <a:headEnd/>
              <a:tailEnd/>
            </a:ln>
          </p:spPr>
          <p:txBody>
            <a:bodyPr wrap="none">
              <a:spAutoFit/>
            </a:bodyPr>
            <a:lstStyle/>
            <a:p>
              <a:r>
                <a:rPr lang="en-US" sz="1800" baseline="0"/>
                <a:t>7/20</a:t>
              </a:r>
              <a:endParaRPr lang="ru-RU" sz="1800" baseline="0"/>
            </a:p>
          </p:txBody>
        </p:sp>
        <p:sp>
          <p:nvSpPr>
            <p:cNvPr id="109848" name="TextBox 27"/>
            <p:cNvSpPr txBox="1">
              <a:spLocks noChangeArrowheads="1"/>
            </p:cNvSpPr>
            <p:nvPr/>
          </p:nvSpPr>
          <p:spPr bwMode="auto">
            <a:xfrm rot="1268659">
              <a:off x="1565" y="2934"/>
              <a:ext cx="332" cy="260"/>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9849" name="TextBox 28"/>
            <p:cNvSpPr txBox="1">
              <a:spLocks noChangeArrowheads="1"/>
            </p:cNvSpPr>
            <p:nvPr/>
          </p:nvSpPr>
          <p:spPr bwMode="auto">
            <a:xfrm>
              <a:off x="2520" y="3060"/>
              <a:ext cx="588" cy="260"/>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09850" name="TextBox 29"/>
            <p:cNvSpPr txBox="1">
              <a:spLocks noChangeArrowheads="1"/>
            </p:cNvSpPr>
            <p:nvPr/>
          </p:nvSpPr>
          <p:spPr bwMode="auto">
            <a:xfrm rot="-1120439">
              <a:off x="3601" y="2910"/>
              <a:ext cx="403" cy="260"/>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9851" name="TextBox 30"/>
            <p:cNvSpPr txBox="1">
              <a:spLocks noChangeArrowheads="1"/>
            </p:cNvSpPr>
            <p:nvPr/>
          </p:nvSpPr>
          <p:spPr bwMode="auto">
            <a:xfrm rot="-5400000">
              <a:off x="3055" y="2510"/>
              <a:ext cx="358" cy="293"/>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09852" name="TextBox 31"/>
            <p:cNvSpPr txBox="1">
              <a:spLocks noChangeArrowheads="1"/>
            </p:cNvSpPr>
            <p:nvPr/>
          </p:nvSpPr>
          <p:spPr bwMode="auto">
            <a:xfrm rot="-5400000">
              <a:off x="1926" y="2550"/>
              <a:ext cx="440" cy="293"/>
            </a:xfrm>
            <a:prstGeom prst="rect">
              <a:avLst/>
            </a:prstGeom>
            <a:noFill/>
            <a:ln w="9525">
              <a:noFill/>
              <a:miter lim="800000"/>
              <a:headEnd/>
              <a:tailEnd/>
            </a:ln>
          </p:spPr>
          <p:txBody>
            <a:bodyPr wrap="none">
              <a:spAutoFit/>
            </a:bodyPr>
            <a:lstStyle/>
            <a:p>
              <a:r>
                <a:rPr lang="en-US" sz="1800" baseline="0"/>
                <a:t>7/10</a:t>
              </a:r>
              <a:endParaRPr lang="ru-RU" sz="1800" baseline="0"/>
            </a:p>
          </p:txBody>
        </p:sp>
        <p:sp>
          <p:nvSpPr>
            <p:cNvPr id="109853" name="TextBox 32"/>
            <p:cNvSpPr txBox="1">
              <a:spLocks noChangeArrowheads="1"/>
            </p:cNvSpPr>
            <p:nvPr/>
          </p:nvSpPr>
          <p:spPr bwMode="auto">
            <a:xfrm rot="-5400000">
              <a:off x="2362" y="2564"/>
              <a:ext cx="213" cy="293"/>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54" name="TextBox 33"/>
            <p:cNvSpPr txBox="1">
              <a:spLocks noChangeArrowheads="1"/>
            </p:cNvSpPr>
            <p:nvPr/>
          </p:nvSpPr>
          <p:spPr bwMode="auto">
            <a:xfrm rot="-3855072">
              <a:off x="2690" y="2560"/>
              <a:ext cx="358" cy="292"/>
            </a:xfrm>
            <a:prstGeom prst="rect">
              <a:avLst/>
            </a:prstGeom>
            <a:noFill/>
            <a:ln w="9525">
              <a:noFill/>
              <a:miter lim="800000"/>
              <a:headEnd/>
              <a:tailEnd/>
            </a:ln>
          </p:spPr>
          <p:txBody>
            <a:bodyPr wrap="none">
              <a:spAutoFit/>
            </a:bodyPr>
            <a:lstStyle/>
            <a:p>
              <a:r>
                <a:rPr lang="en-US" sz="1800" baseline="0"/>
                <a:t>4/9</a:t>
              </a:r>
              <a:endParaRPr lang="ru-RU" sz="1800" baseline="0"/>
            </a:p>
          </p:txBody>
        </p:sp>
        <p:cxnSp>
          <p:nvCxnSpPr>
            <p:cNvPr id="67" name="Прямая со стрелкой 66"/>
            <p:cNvCxnSpPr>
              <a:endCxn id="8" idx="2"/>
            </p:cNvCxnSpPr>
            <p:nvPr/>
          </p:nvCxnSpPr>
          <p:spPr>
            <a:xfrm flipV="1">
              <a:off x="1440" y="2273"/>
              <a:ext cx="675" cy="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109729" name="Group 77"/>
          <p:cNvGrpSpPr>
            <a:grpSpLocks/>
          </p:cNvGrpSpPr>
          <p:nvPr/>
        </p:nvGrpSpPr>
        <p:grpSpPr bwMode="auto">
          <a:xfrm>
            <a:off x="250825" y="1268413"/>
            <a:ext cx="3816350" cy="2090737"/>
            <a:chOff x="295" y="300"/>
            <a:chExt cx="2753" cy="1317"/>
          </a:xfrm>
        </p:grpSpPr>
        <p:sp>
          <p:nvSpPr>
            <p:cNvPr id="36" name="Овал 35"/>
            <p:cNvSpPr/>
            <p:nvPr/>
          </p:nvSpPr>
          <p:spPr>
            <a:xfrm>
              <a:off x="295" y="843"/>
              <a:ext cx="279" cy="29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37" name="Овал 36"/>
            <p:cNvSpPr/>
            <p:nvPr/>
          </p:nvSpPr>
          <p:spPr>
            <a:xfrm>
              <a:off x="2769" y="843"/>
              <a:ext cx="279" cy="29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38" name="Овал 37"/>
            <p:cNvSpPr/>
            <p:nvPr/>
          </p:nvSpPr>
          <p:spPr>
            <a:xfrm>
              <a:off x="1891" y="425"/>
              <a:ext cx="27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9" name="Овал 38"/>
            <p:cNvSpPr/>
            <p:nvPr/>
          </p:nvSpPr>
          <p:spPr>
            <a:xfrm>
              <a:off x="1133" y="425"/>
              <a:ext cx="278"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0" name="Прямая со стрелкой 39"/>
            <p:cNvCxnSpPr/>
            <p:nvPr/>
          </p:nvCxnSpPr>
          <p:spPr>
            <a:xfrm>
              <a:off x="1412" y="509"/>
              <a:ext cx="52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Прямая со стрелкой 40"/>
            <p:cNvCxnSpPr/>
            <p:nvPr/>
          </p:nvCxnSpPr>
          <p:spPr>
            <a:xfrm rot="16200000" flipH="1">
              <a:off x="1003" y="969"/>
              <a:ext cx="50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2" name="Овал 41"/>
            <p:cNvSpPr/>
            <p:nvPr/>
          </p:nvSpPr>
          <p:spPr>
            <a:xfrm>
              <a:off x="1891" y="1198"/>
              <a:ext cx="27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3" name="Овал 42"/>
            <p:cNvSpPr/>
            <p:nvPr/>
          </p:nvSpPr>
          <p:spPr>
            <a:xfrm>
              <a:off x="1133" y="1198"/>
              <a:ext cx="278"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4" name="Прямая со стрелкой 43"/>
            <p:cNvCxnSpPr/>
            <p:nvPr/>
          </p:nvCxnSpPr>
          <p:spPr>
            <a:xfrm>
              <a:off x="1412" y="1302"/>
              <a:ext cx="481"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Прямая со стрелкой 44"/>
            <p:cNvCxnSpPr>
              <a:stCxn id="42" idx="0"/>
              <a:endCxn id="38" idx="4"/>
            </p:cNvCxnSpPr>
            <p:nvPr/>
          </p:nvCxnSpPr>
          <p:spPr>
            <a:xfrm rot="5400000" flipH="1" flipV="1">
              <a:off x="1791" y="958"/>
              <a:ext cx="479"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9664" name="Прямая со стрелкой 45"/>
            <p:cNvCxnSpPr>
              <a:stCxn id="37" idx="2"/>
              <a:endCxn id="39" idx="2"/>
            </p:cNvCxnSpPr>
            <p:nvPr/>
          </p:nvCxnSpPr>
          <p:spPr>
            <a:xfrm rot="5400000" flipH="1" flipV="1">
              <a:off x="677" y="445"/>
              <a:ext cx="314" cy="5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9665" name="Прямая со стрелкой 46"/>
            <p:cNvCxnSpPr>
              <a:stCxn id="37" idx="2"/>
            </p:cNvCxnSpPr>
            <p:nvPr/>
          </p:nvCxnSpPr>
          <p:spPr>
            <a:xfrm rot="10800000" flipV="1">
              <a:off x="2170" y="989"/>
              <a:ext cx="599" cy="3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9666" name="Прямая со стрелкой 47"/>
            <p:cNvCxnSpPr>
              <a:stCxn id="38" idx="6"/>
              <a:endCxn id="37" idx="1"/>
            </p:cNvCxnSpPr>
            <p:nvPr/>
          </p:nvCxnSpPr>
          <p:spPr>
            <a:xfrm>
              <a:off x="2170" y="572"/>
              <a:ext cx="639" cy="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9667" name="Прямая со стрелкой 48"/>
            <p:cNvCxnSpPr/>
            <p:nvPr/>
          </p:nvCxnSpPr>
          <p:spPr>
            <a:xfrm rot="10800000" flipV="1">
              <a:off x="1371" y="676"/>
              <a:ext cx="600" cy="6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9587" name="Object 19"/>
            <p:cNvGraphicFramePr>
              <a:graphicFrameLocks noChangeAspect="1"/>
            </p:cNvGraphicFramePr>
            <p:nvPr/>
          </p:nvGraphicFramePr>
          <p:xfrm>
            <a:off x="1173" y="384"/>
            <a:ext cx="199" cy="341"/>
          </p:xfrm>
          <a:graphic>
            <a:graphicData uri="http://schemas.openxmlformats.org/presentationml/2006/ole">
              <p:oleObj spid="_x0000_s109587" name="Equation" r:id="rId8" imgW="139680" imgH="228600" progId="">
                <p:embed/>
              </p:oleObj>
            </a:graphicData>
          </a:graphic>
        </p:graphicFrame>
        <p:graphicFrame>
          <p:nvGraphicFramePr>
            <p:cNvPr id="109588" name="Object 20"/>
            <p:cNvGraphicFramePr>
              <a:graphicFrameLocks noChangeAspect="1"/>
            </p:cNvGraphicFramePr>
            <p:nvPr/>
          </p:nvGraphicFramePr>
          <p:xfrm>
            <a:off x="1922" y="1177"/>
            <a:ext cx="217" cy="342"/>
          </p:xfrm>
          <a:graphic>
            <a:graphicData uri="http://schemas.openxmlformats.org/presentationml/2006/ole">
              <p:oleObj spid="_x0000_s109588" name="Equation" r:id="rId9" imgW="152280" imgH="228600" progId="">
                <p:embed/>
              </p:oleObj>
            </a:graphicData>
          </a:graphic>
        </p:graphicFrame>
        <p:graphicFrame>
          <p:nvGraphicFramePr>
            <p:cNvPr id="109589" name="Object 21"/>
            <p:cNvGraphicFramePr>
              <a:graphicFrameLocks noChangeAspect="1"/>
            </p:cNvGraphicFramePr>
            <p:nvPr/>
          </p:nvGraphicFramePr>
          <p:xfrm>
            <a:off x="1164" y="1177"/>
            <a:ext cx="218" cy="342"/>
          </p:xfrm>
          <a:graphic>
            <a:graphicData uri="http://schemas.openxmlformats.org/presentationml/2006/ole">
              <p:oleObj spid="_x0000_s109589" name="Equation" r:id="rId10" imgW="152280" imgH="228600" progId="">
                <p:embed/>
              </p:oleObj>
            </a:graphicData>
          </a:graphic>
        </p:graphicFrame>
        <p:graphicFrame>
          <p:nvGraphicFramePr>
            <p:cNvPr id="109590" name="Object 22"/>
            <p:cNvGraphicFramePr>
              <a:graphicFrameLocks noChangeAspect="1"/>
            </p:cNvGraphicFramePr>
            <p:nvPr/>
          </p:nvGraphicFramePr>
          <p:xfrm>
            <a:off x="1922" y="384"/>
            <a:ext cx="217" cy="341"/>
          </p:xfrm>
          <a:graphic>
            <a:graphicData uri="http://schemas.openxmlformats.org/presentationml/2006/ole">
              <p:oleObj spid="_x0000_s109590" name="Equation" r:id="rId11" imgW="152280" imgH="228600" progId="">
                <p:embed/>
              </p:oleObj>
            </a:graphicData>
          </a:graphic>
        </p:graphicFrame>
        <p:cxnSp>
          <p:nvCxnSpPr>
            <p:cNvPr id="54" name="Прямая со стрелкой 53"/>
            <p:cNvCxnSpPr>
              <a:stCxn id="36" idx="5"/>
              <a:endCxn id="43" idx="2"/>
            </p:cNvCxnSpPr>
            <p:nvPr/>
          </p:nvCxnSpPr>
          <p:spPr>
            <a:xfrm rot="16200000" flipH="1">
              <a:off x="708" y="919"/>
              <a:ext cx="251" cy="59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9668" name="Прямая со стрелкой 54"/>
            <p:cNvCxnSpPr/>
            <p:nvPr/>
          </p:nvCxnSpPr>
          <p:spPr>
            <a:xfrm rot="5400000" flipH="1" flipV="1">
              <a:off x="1081" y="969"/>
              <a:ext cx="501"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9812" name="TextBox 55"/>
            <p:cNvSpPr txBox="1">
              <a:spLocks noChangeArrowheads="1"/>
            </p:cNvSpPr>
            <p:nvPr/>
          </p:nvSpPr>
          <p:spPr bwMode="auto">
            <a:xfrm rot="-1886544">
              <a:off x="611" y="573"/>
              <a:ext cx="300"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09813" name="TextBox 56"/>
            <p:cNvSpPr txBox="1">
              <a:spLocks noChangeArrowheads="1"/>
            </p:cNvSpPr>
            <p:nvPr/>
          </p:nvSpPr>
          <p:spPr bwMode="auto">
            <a:xfrm>
              <a:off x="1532" y="300"/>
              <a:ext cx="216" cy="23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109814" name="TextBox 57"/>
            <p:cNvSpPr txBox="1">
              <a:spLocks noChangeArrowheads="1"/>
            </p:cNvSpPr>
            <p:nvPr/>
          </p:nvSpPr>
          <p:spPr bwMode="auto">
            <a:xfrm rot="1187214">
              <a:off x="2443" y="560"/>
              <a:ext cx="300"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109815" name="TextBox 58"/>
            <p:cNvSpPr txBox="1">
              <a:spLocks noChangeArrowheads="1"/>
            </p:cNvSpPr>
            <p:nvPr/>
          </p:nvSpPr>
          <p:spPr bwMode="auto">
            <a:xfrm rot="1395766">
              <a:off x="681" y="1232"/>
              <a:ext cx="300"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9816" name="TextBox 59"/>
            <p:cNvSpPr txBox="1">
              <a:spLocks noChangeArrowheads="1"/>
            </p:cNvSpPr>
            <p:nvPr/>
          </p:nvSpPr>
          <p:spPr bwMode="auto">
            <a:xfrm>
              <a:off x="1532" y="1386"/>
              <a:ext cx="216"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17" name="TextBox 60"/>
            <p:cNvSpPr txBox="1">
              <a:spLocks noChangeArrowheads="1"/>
            </p:cNvSpPr>
            <p:nvPr/>
          </p:nvSpPr>
          <p:spPr bwMode="auto">
            <a:xfrm rot="-1911909">
              <a:off x="2410" y="1110"/>
              <a:ext cx="217"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18" name="TextBox 61"/>
            <p:cNvSpPr txBox="1">
              <a:spLocks noChangeArrowheads="1"/>
            </p:cNvSpPr>
            <p:nvPr/>
          </p:nvSpPr>
          <p:spPr bwMode="auto">
            <a:xfrm rot="-5400000">
              <a:off x="2033" y="810"/>
              <a:ext cx="189" cy="264"/>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9819" name="TextBox 62"/>
            <p:cNvSpPr txBox="1">
              <a:spLocks noChangeArrowheads="1"/>
            </p:cNvSpPr>
            <p:nvPr/>
          </p:nvSpPr>
          <p:spPr bwMode="auto">
            <a:xfrm rot="-5400000">
              <a:off x="1029" y="850"/>
              <a:ext cx="262" cy="264"/>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9820" name="TextBox 63"/>
            <p:cNvSpPr txBox="1">
              <a:spLocks noChangeArrowheads="1"/>
            </p:cNvSpPr>
            <p:nvPr/>
          </p:nvSpPr>
          <p:spPr bwMode="auto">
            <a:xfrm rot="-5400000">
              <a:off x="1354" y="851"/>
              <a:ext cx="189" cy="265"/>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21" name="TextBox 64"/>
            <p:cNvSpPr txBox="1">
              <a:spLocks noChangeArrowheads="1"/>
            </p:cNvSpPr>
            <p:nvPr/>
          </p:nvSpPr>
          <p:spPr bwMode="auto">
            <a:xfrm rot="-2456182">
              <a:off x="1657" y="857"/>
              <a:ext cx="216" cy="231"/>
            </a:xfrm>
            <a:prstGeom prst="rect">
              <a:avLst/>
            </a:prstGeom>
            <a:noFill/>
            <a:ln w="9525">
              <a:noFill/>
              <a:miter lim="800000"/>
              <a:headEnd/>
              <a:tailEnd/>
            </a:ln>
          </p:spPr>
          <p:txBody>
            <a:bodyPr wrap="none">
              <a:spAutoFit/>
            </a:bodyPr>
            <a:lstStyle/>
            <a:p>
              <a:r>
                <a:rPr lang="en-US" sz="1800" baseline="0"/>
                <a:t>5</a:t>
              </a:r>
              <a:endParaRPr lang="ru-RU" sz="1800" baseline="0"/>
            </a:p>
          </p:txBody>
        </p:sp>
        <p:cxnSp>
          <p:nvCxnSpPr>
            <p:cNvPr id="109822" name="Прямая со стрелкой 76"/>
            <p:cNvCxnSpPr>
              <a:cxnSpLocks noChangeShapeType="1"/>
              <a:stCxn id="38" idx="2"/>
              <a:endCxn id="39" idx="6"/>
            </p:cNvCxnSpPr>
            <p:nvPr/>
          </p:nvCxnSpPr>
          <p:spPr bwMode="auto">
            <a:xfrm flipH="1">
              <a:off x="1412" y="572"/>
              <a:ext cx="479" cy="0"/>
            </a:xfrm>
            <a:prstGeom prst="straightConnector1">
              <a:avLst/>
            </a:prstGeom>
            <a:noFill/>
            <a:ln w="9525" algn="ctr">
              <a:solidFill>
                <a:srgbClr val="000000"/>
              </a:solidFill>
              <a:round/>
              <a:headEnd/>
              <a:tailEnd type="arrow" w="med" len="med"/>
            </a:ln>
          </p:spPr>
        </p:cxnSp>
        <p:cxnSp>
          <p:nvCxnSpPr>
            <p:cNvPr id="81" name="Прямая со стрелкой 80"/>
            <p:cNvCxnSpPr/>
            <p:nvPr/>
          </p:nvCxnSpPr>
          <p:spPr>
            <a:xfrm rot="5400000" flipH="1" flipV="1">
              <a:off x="1359" y="647"/>
              <a:ext cx="585" cy="56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3" name="Прямая со стрелкой 82"/>
            <p:cNvCxnSpPr>
              <a:endCxn id="36" idx="6"/>
            </p:cNvCxnSpPr>
            <p:nvPr/>
          </p:nvCxnSpPr>
          <p:spPr>
            <a:xfrm rot="10800000" flipV="1">
              <a:off x="574" y="676"/>
              <a:ext cx="599" cy="31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9825" name="TextBox 83"/>
            <p:cNvSpPr txBox="1">
              <a:spLocks noChangeArrowheads="1"/>
            </p:cNvSpPr>
            <p:nvPr/>
          </p:nvSpPr>
          <p:spPr bwMode="auto">
            <a:xfrm rot="-2086967">
              <a:off x="821" y="771"/>
              <a:ext cx="216"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26" name="TextBox 84"/>
            <p:cNvSpPr txBox="1">
              <a:spLocks noChangeArrowheads="1"/>
            </p:cNvSpPr>
            <p:nvPr/>
          </p:nvSpPr>
          <p:spPr bwMode="auto">
            <a:xfrm>
              <a:off x="1532" y="552"/>
              <a:ext cx="216"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827" name="TextBox 85"/>
            <p:cNvSpPr txBox="1">
              <a:spLocks noChangeArrowheads="1"/>
            </p:cNvSpPr>
            <p:nvPr/>
          </p:nvSpPr>
          <p:spPr bwMode="auto">
            <a:xfrm rot="-2845094">
              <a:off x="1562" y="715"/>
              <a:ext cx="169" cy="264"/>
            </a:xfrm>
            <a:prstGeom prst="rect">
              <a:avLst/>
            </a:prstGeom>
            <a:noFill/>
            <a:ln w="9525">
              <a:noFill/>
              <a:miter lim="800000"/>
              <a:headEnd/>
              <a:tailEnd/>
            </a:ln>
          </p:spPr>
          <p:txBody>
            <a:bodyPr>
              <a:spAutoFit/>
            </a:bodyPr>
            <a:lstStyle/>
            <a:p>
              <a:r>
                <a:rPr lang="en-US" sz="1800" baseline="0"/>
                <a:t>4</a:t>
              </a:r>
              <a:endParaRPr lang="ru-RU" sz="1800" baseline="0"/>
            </a:p>
          </p:txBody>
        </p:sp>
        <p:cxnSp>
          <p:nvCxnSpPr>
            <p:cNvPr id="93" name="Прямая со стрелкой 92"/>
            <p:cNvCxnSpPr/>
            <p:nvPr/>
          </p:nvCxnSpPr>
          <p:spPr>
            <a:xfrm rot="10800000">
              <a:off x="1412" y="1386"/>
              <a:ext cx="481"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9829" name="TextBox 93"/>
            <p:cNvSpPr txBox="1">
              <a:spLocks noChangeArrowheads="1"/>
            </p:cNvSpPr>
            <p:nvPr/>
          </p:nvSpPr>
          <p:spPr bwMode="auto">
            <a:xfrm>
              <a:off x="1565" y="1117"/>
              <a:ext cx="300" cy="231"/>
            </a:xfrm>
            <a:prstGeom prst="rect">
              <a:avLst/>
            </a:prstGeom>
            <a:noFill/>
            <a:ln w="9525">
              <a:noFill/>
              <a:miter lim="800000"/>
              <a:headEnd/>
              <a:tailEnd/>
            </a:ln>
          </p:spPr>
          <p:txBody>
            <a:bodyPr wrap="none">
              <a:spAutoFit/>
            </a:bodyPr>
            <a:lstStyle/>
            <a:p>
              <a:r>
                <a:rPr lang="en-US" sz="1800" baseline="0"/>
                <a:t>10</a:t>
              </a:r>
              <a:endParaRPr lang="ru-RU" sz="1800" baseline="0"/>
            </a:p>
          </p:txBody>
        </p:sp>
      </p:grpSp>
      <p:sp>
        <p:nvSpPr>
          <p:cNvPr id="109730" name="Rectangle 109"/>
          <p:cNvSpPr>
            <a:spLocks noChangeArrowheads="1"/>
          </p:cNvSpPr>
          <p:nvPr/>
        </p:nvSpPr>
        <p:spPr bwMode="auto">
          <a:xfrm>
            <a:off x="468313" y="476250"/>
            <a:ext cx="4572000" cy="822325"/>
          </a:xfrm>
          <a:prstGeom prst="rect">
            <a:avLst/>
          </a:prstGeom>
          <a:noFill/>
          <a:ln w="9525">
            <a:noFill/>
            <a:miter lim="800000"/>
            <a:headEnd/>
            <a:tailEnd/>
          </a:ln>
        </p:spPr>
        <p:txBody>
          <a:bodyPr>
            <a:spAutoFit/>
          </a:bodyPr>
          <a:lstStyle/>
          <a:p>
            <a:r>
              <a:rPr lang="ru-RU" baseline="0">
                <a:latin typeface="Arial" charset="0"/>
              </a:rPr>
              <a:t>Остаточная сеть и </a:t>
            </a:r>
          </a:p>
          <a:p>
            <a:r>
              <a:rPr lang="ru-RU" baseline="0">
                <a:latin typeface="Arial" charset="0"/>
              </a:rPr>
              <a:t>дополняющий путь</a:t>
            </a:r>
          </a:p>
        </p:txBody>
      </p:sp>
      <p:sp>
        <p:nvSpPr>
          <p:cNvPr id="109731" name="Rectangle 110"/>
          <p:cNvSpPr>
            <a:spLocks noChangeArrowheads="1"/>
          </p:cNvSpPr>
          <p:nvPr/>
        </p:nvSpPr>
        <p:spPr bwMode="auto">
          <a:xfrm>
            <a:off x="5292725" y="692150"/>
            <a:ext cx="2505075" cy="396875"/>
          </a:xfrm>
          <a:prstGeom prst="rect">
            <a:avLst/>
          </a:prstGeom>
          <a:noFill/>
          <a:ln w="9525">
            <a:noFill/>
            <a:miter lim="800000"/>
            <a:headEnd/>
            <a:tailEnd/>
          </a:ln>
        </p:spPr>
        <p:txBody>
          <a:bodyPr wrap="none">
            <a:spAutoFit/>
          </a:bodyPr>
          <a:lstStyle/>
          <a:p>
            <a:r>
              <a:rPr lang="ru-RU" sz="2000" baseline="0">
                <a:latin typeface="Arial" charset="0"/>
              </a:rPr>
              <a:t>Увеличенный поток</a:t>
            </a:r>
          </a:p>
        </p:txBody>
      </p:sp>
      <p:grpSp>
        <p:nvGrpSpPr>
          <p:cNvPr id="109732" name="Group 205"/>
          <p:cNvGrpSpPr>
            <a:grpSpLocks/>
          </p:cNvGrpSpPr>
          <p:nvPr/>
        </p:nvGrpSpPr>
        <p:grpSpPr bwMode="auto">
          <a:xfrm>
            <a:off x="4787900" y="3789363"/>
            <a:ext cx="3960813" cy="1878012"/>
            <a:chOff x="3016" y="2387"/>
            <a:chExt cx="2495" cy="1183"/>
          </a:xfrm>
        </p:grpSpPr>
        <p:sp>
          <p:nvSpPr>
            <p:cNvPr id="15" name="Овал 14"/>
            <p:cNvSpPr/>
            <p:nvPr/>
          </p:nvSpPr>
          <p:spPr>
            <a:xfrm>
              <a:off x="3016" y="2873"/>
              <a:ext cx="253" cy="28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6" name="Овал 15"/>
            <p:cNvSpPr/>
            <p:nvPr/>
          </p:nvSpPr>
          <p:spPr>
            <a:xfrm>
              <a:off x="5258" y="2873"/>
              <a:ext cx="253" cy="28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7" name="Овал 16"/>
            <p:cNvSpPr/>
            <p:nvPr/>
          </p:nvSpPr>
          <p:spPr>
            <a:xfrm>
              <a:off x="4462" y="2472"/>
              <a:ext cx="253" cy="28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8" name="Овал 17"/>
            <p:cNvSpPr/>
            <p:nvPr/>
          </p:nvSpPr>
          <p:spPr>
            <a:xfrm>
              <a:off x="3775" y="2472"/>
              <a:ext cx="253" cy="28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9" name="Прямая со стрелкой 18"/>
            <p:cNvCxnSpPr>
              <a:stCxn id="18" idx="6"/>
              <a:endCxn id="17" idx="2"/>
            </p:cNvCxnSpPr>
            <p:nvPr/>
          </p:nvCxnSpPr>
          <p:spPr>
            <a:xfrm>
              <a:off x="4028" y="2612"/>
              <a:ext cx="434"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Прямая со стрелкой 19"/>
            <p:cNvCxnSpPr/>
            <p:nvPr/>
          </p:nvCxnSpPr>
          <p:spPr>
            <a:xfrm rot="16200000" flipH="1">
              <a:off x="3643" y="2994"/>
              <a:ext cx="48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Овал 20"/>
            <p:cNvSpPr/>
            <p:nvPr/>
          </p:nvSpPr>
          <p:spPr>
            <a:xfrm>
              <a:off x="4462" y="3214"/>
              <a:ext cx="253" cy="28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 name="Овал 21"/>
            <p:cNvSpPr/>
            <p:nvPr/>
          </p:nvSpPr>
          <p:spPr>
            <a:xfrm>
              <a:off x="3775" y="3214"/>
              <a:ext cx="253" cy="28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3" name="Прямая со стрелкой 12"/>
            <p:cNvCxnSpPr/>
            <p:nvPr/>
          </p:nvCxnSpPr>
          <p:spPr>
            <a:xfrm>
              <a:off x="4028" y="3314"/>
              <a:ext cx="471"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13"/>
            <p:cNvCxnSpPr>
              <a:stCxn id="21" idx="0"/>
              <a:endCxn id="17" idx="4"/>
            </p:cNvCxnSpPr>
            <p:nvPr/>
          </p:nvCxnSpPr>
          <p:spPr>
            <a:xfrm rot="5400000" flipH="1" flipV="1">
              <a:off x="4358" y="2984"/>
              <a:ext cx="46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Прямая со стрелкой 24"/>
            <p:cNvCxnSpPr>
              <a:stCxn id="21" idx="6"/>
              <a:endCxn id="16" idx="3"/>
            </p:cNvCxnSpPr>
            <p:nvPr/>
          </p:nvCxnSpPr>
          <p:spPr>
            <a:xfrm flipV="1">
              <a:off x="4715" y="3113"/>
              <a:ext cx="580" cy="24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 name="Прямая со стрелкой 25"/>
            <p:cNvCxnSpPr>
              <a:stCxn id="17" idx="6"/>
              <a:endCxn id="16" idx="1"/>
            </p:cNvCxnSpPr>
            <p:nvPr/>
          </p:nvCxnSpPr>
          <p:spPr>
            <a:xfrm>
              <a:off x="4715" y="2612"/>
              <a:ext cx="580" cy="3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Прямая со стрелкой 26"/>
            <p:cNvCxnSpPr>
              <a:stCxn id="17" idx="3"/>
              <a:endCxn id="22" idx="7"/>
            </p:cNvCxnSpPr>
            <p:nvPr/>
          </p:nvCxnSpPr>
          <p:spPr>
            <a:xfrm rot="5400000">
              <a:off x="3974" y="2730"/>
              <a:ext cx="543" cy="50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9723" name="Object 155"/>
            <p:cNvGraphicFramePr>
              <a:graphicFrameLocks noChangeAspect="1"/>
            </p:cNvGraphicFramePr>
            <p:nvPr/>
          </p:nvGraphicFramePr>
          <p:xfrm>
            <a:off x="3812" y="2432"/>
            <a:ext cx="180" cy="328"/>
          </p:xfrm>
          <a:graphic>
            <a:graphicData uri="http://schemas.openxmlformats.org/presentationml/2006/ole">
              <p:oleObj spid="_x0000_s109723" name="Equation" r:id="rId12" imgW="139680" imgH="228600" progId="">
                <p:embed/>
              </p:oleObj>
            </a:graphicData>
          </a:graphic>
        </p:graphicFrame>
        <p:graphicFrame>
          <p:nvGraphicFramePr>
            <p:cNvPr id="109724" name="Object 156"/>
            <p:cNvGraphicFramePr>
              <a:graphicFrameLocks noChangeAspect="1"/>
            </p:cNvGraphicFramePr>
            <p:nvPr/>
          </p:nvGraphicFramePr>
          <p:xfrm>
            <a:off x="4491" y="3194"/>
            <a:ext cx="196" cy="328"/>
          </p:xfrm>
          <a:graphic>
            <a:graphicData uri="http://schemas.openxmlformats.org/presentationml/2006/ole">
              <p:oleObj spid="_x0000_s109724" name="Equation" r:id="rId13" imgW="152280" imgH="228600" progId="">
                <p:embed/>
              </p:oleObj>
            </a:graphicData>
          </a:graphic>
        </p:graphicFrame>
        <p:graphicFrame>
          <p:nvGraphicFramePr>
            <p:cNvPr id="109725" name="Object 157"/>
            <p:cNvGraphicFramePr>
              <a:graphicFrameLocks noChangeAspect="1"/>
            </p:cNvGraphicFramePr>
            <p:nvPr/>
          </p:nvGraphicFramePr>
          <p:xfrm>
            <a:off x="3803" y="3194"/>
            <a:ext cx="198" cy="328"/>
          </p:xfrm>
          <a:graphic>
            <a:graphicData uri="http://schemas.openxmlformats.org/presentationml/2006/ole">
              <p:oleObj spid="_x0000_s109725" name="Equation" r:id="rId14" imgW="152280" imgH="228600" progId="">
                <p:embed/>
              </p:oleObj>
            </a:graphicData>
          </a:graphic>
        </p:graphicFrame>
        <p:graphicFrame>
          <p:nvGraphicFramePr>
            <p:cNvPr id="109726" name="Object 158"/>
            <p:cNvGraphicFramePr>
              <a:graphicFrameLocks noChangeAspect="1"/>
            </p:cNvGraphicFramePr>
            <p:nvPr/>
          </p:nvGraphicFramePr>
          <p:xfrm>
            <a:off x="4491" y="2432"/>
            <a:ext cx="196" cy="328"/>
          </p:xfrm>
          <a:graphic>
            <a:graphicData uri="http://schemas.openxmlformats.org/presentationml/2006/ole">
              <p:oleObj spid="_x0000_s109726" name="Equation" r:id="rId15" imgW="152280" imgH="228600" progId="">
                <p:embed/>
              </p:oleObj>
            </a:graphicData>
          </a:graphic>
        </p:graphicFrame>
        <p:cxnSp>
          <p:nvCxnSpPr>
            <p:cNvPr id="32" name="Прямая со стрелкой 31"/>
            <p:cNvCxnSpPr>
              <a:stCxn id="15" idx="5"/>
              <a:endCxn id="22" idx="2"/>
            </p:cNvCxnSpPr>
            <p:nvPr/>
          </p:nvCxnSpPr>
          <p:spPr>
            <a:xfrm rot="16200000" flipH="1">
              <a:off x="3383" y="2962"/>
              <a:ext cx="241" cy="5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Прямая со стрелкой 32"/>
            <p:cNvCxnSpPr/>
            <p:nvPr/>
          </p:nvCxnSpPr>
          <p:spPr>
            <a:xfrm rot="5400000" flipH="1" flipV="1">
              <a:off x="3716" y="2993"/>
              <a:ext cx="481"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9785" name="TextBox 33"/>
            <p:cNvSpPr txBox="1">
              <a:spLocks noChangeArrowheads="1"/>
            </p:cNvSpPr>
            <p:nvPr/>
          </p:nvSpPr>
          <p:spPr bwMode="auto">
            <a:xfrm rot="-1663100">
              <a:off x="3243" y="2568"/>
              <a:ext cx="464" cy="231"/>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09786" name="TextBox 34"/>
            <p:cNvSpPr txBox="1">
              <a:spLocks noChangeArrowheads="1"/>
            </p:cNvSpPr>
            <p:nvPr/>
          </p:nvSpPr>
          <p:spPr bwMode="auto">
            <a:xfrm>
              <a:off x="4014" y="2387"/>
              <a:ext cx="545" cy="231"/>
            </a:xfrm>
            <a:prstGeom prst="rect">
              <a:avLst/>
            </a:prstGeom>
            <a:noFill/>
            <a:ln w="9525">
              <a:noFill/>
              <a:miter lim="800000"/>
              <a:headEnd/>
              <a:tailEnd/>
            </a:ln>
          </p:spPr>
          <p:txBody>
            <a:bodyPr>
              <a:spAutoFit/>
            </a:bodyPr>
            <a:lstStyle/>
            <a:p>
              <a:r>
                <a:rPr lang="en-US" sz="1800" baseline="0"/>
                <a:t>12/12</a:t>
              </a:r>
              <a:endParaRPr lang="ru-RU" sz="1800" baseline="0"/>
            </a:p>
          </p:txBody>
        </p:sp>
        <p:sp>
          <p:nvSpPr>
            <p:cNvPr id="109787" name="TextBox 35"/>
            <p:cNvSpPr txBox="1">
              <a:spLocks noChangeArrowheads="1"/>
            </p:cNvSpPr>
            <p:nvPr/>
          </p:nvSpPr>
          <p:spPr bwMode="auto">
            <a:xfrm rot="1532242">
              <a:off x="4916" y="2634"/>
              <a:ext cx="464" cy="231"/>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109788" name="TextBox 36"/>
            <p:cNvSpPr txBox="1">
              <a:spLocks noChangeArrowheads="1"/>
            </p:cNvSpPr>
            <p:nvPr/>
          </p:nvSpPr>
          <p:spPr bwMode="auto">
            <a:xfrm rot="1268659">
              <a:off x="3282" y="3204"/>
              <a:ext cx="391" cy="231"/>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109789" name="TextBox 37"/>
            <p:cNvSpPr txBox="1">
              <a:spLocks noChangeArrowheads="1"/>
            </p:cNvSpPr>
            <p:nvPr/>
          </p:nvSpPr>
          <p:spPr bwMode="auto">
            <a:xfrm>
              <a:off x="4014" y="3339"/>
              <a:ext cx="594" cy="231"/>
            </a:xfrm>
            <a:prstGeom prst="rect">
              <a:avLst/>
            </a:prstGeom>
            <a:noFill/>
            <a:ln w="9525">
              <a:noFill/>
              <a:miter lim="800000"/>
              <a:headEnd/>
              <a:tailEnd/>
            </a:ln>
          </p:spPr>
          <p:txBody>
            <a:bodyPr>
              <a:spAutoFit/>
            </a:bodyPr>
            <a:lstStyle/>
            <a:p>
              <a:r>
                <a:rPr lang="en-US" sz="1800" baseline="0"/>
                <a:t>11/14</a:t>
              </a:r>
              <a:endParaRPr lang="ru-RU" sz="1800" baseline="0"/>
            </a:p>
          </p:txBody>
        </p:sp>
        <p:sp>
          <p:nvSpPr>
            <p:cNvPr id="109790" name="TextBox 38"/>
            <p:cNvSpPr txBox="1">
              <a:spLocks noChangeArrowheads="1"/>
            </p:cNvSpPr>
            <p:nvPr/>
          </p:nvSpPr>
          <p:spPr bwMode="auto">
            <a:xfrm rot="-1120439">
              <a:off x="4968" y="3183"/>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09791" name="TextBox 39"/>
            <p:cNvSpPr txBox="1">
              <a:spLocks noChangeArrowheads="1"/>
            </p:cNvSpPr>
            <p:nvPr/>
          </p:nvSpPr>
          <p:spPr bwMode="auto">
            <a:xfrm rot="-5400000">
              <a:off x="4517" y="2843"/>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09792" name="TextBox 40"/>
            <p:cNvSpPr txBox="1">
              <a:spLocks noChangeArrowheads="1"/>
            </p:cNvSpPr>
            <p:nvPr/>
          </p:nvSpPr>
          <p:spPr bwMode="auto">
            <a:xfrm rot="-5400000">
              <a:off x="3669" y="2881"/>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09793" name="TextBox 41"/>
            <p:cNvSpPr txBox="1">
              <a:spLocks noChangeArrowheads="1"/>
            </p:cNvSpPr>
            <p:nvPr/>
          </p:nvSpPr>
          <p:spPr bwMode="auto">
            <a:xfrm rot="-5400000">
              <a:off x="3899" y="2878"/>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09794" name="TextBox 42"/>
            <p:cNvSpPr txBox="1">
              <a:spLocks noChangeArrowheads="1"/>
            </p:cNvSpPr>
            <p:nvPr/>
          </p:nvSpPr>
          <p:spPr bwMode="auto">
            <a:xfrm rot="-3855072">
              <a:off x="4152" y="2883"/>
              <a:ext cx="318" cy="231"/>
            </a:xfrm>
            <a:prstGeom prst="rect">
              <a:avLst/>
            </a:prstGeom>
            <a:noFill/>
            <a:ln w="9525">
              <a:noFill/>
              <a:miter lim="800000"/>
              <a:headEnd/>
              <a:tailEnd/>
            </a:ln>
          </p:spPr>
          <p:txBody>
            <a:bodyPr wrap="none">
              <a:spAutoFit/>
            </a:bodyPr>
            <a:lstStyle/>
            <a:p>
              <a:r>
                <a:rPr lang="en-US" sz="1800" baseline="0"/>
                <a:t>4/9</a:t>
              </a:r>
              <a:endParaRPr lang="ru-RU" sz="1800" baseline="0"/>
            </a:p>
          </p:txBody>
        </p:sp>
        <p:cxnSp>
          <p:nvCxnSpPr>
            <p:cNvPr id="4" name="Прямая со стрелкой 3"/>
            <p:cNvCxnSpPr>
              <a:endCxn id="18" idx="2"/>
            </p:cNvCxnSpPr>
            <p:nvPr/>
          </p:nvCxnSpPr>
          <p:spPr>
            <a:xfrm flipV="1">
              <a:off x="3233" y="2613"/>
              <a:ext cx="542" cy="3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09733" name="Rectangle 203"/>
          <p:cNvSpPr>
            <a:spLocks noChangeArrowheads="1"/>
          </p:cNvSpPr>
          <p:nvPr/>
        </p:nvSpPr>
        <p:spPr bwMode="auto">
          <a:xfrm>
            <a:off x="4140200" y="5348288"/>
            <a:ext cx="487363" cy="396875"/>
          </a:xfrm>
          <a:prstGeom prst="rect">
            <a:avLst/>
          </a:prstGeom>
          <a:noFill/>
          <a:ln w="9525">
            <a:noFill/>
            <a:miter lim="800000"/>
            <a:headEnd/>
            <a:tailEnd/>
          </a:ln>
        </p:spPr>
        <p:txBody>
          <a:bodyPr wrap="none">
            <a:spAutoFit/>
          </a:bodyPr>
          <a:lstStyle/>
          <a:p>
            <a:r>
              <a:rPr lang="ru-RU" sz="2000" baseline="0">
                <a:latin typeface="Arial" charset="0"/>
              </a:rPr>
              <a:t>(в)</a:t>
            </a:r>
          </a:p>
        </p:txBody>
      </p:sp>
      <p:sp>
        <p:nvSpPr>
          <p:cNvPr id="109734" name="Rectangle 210"/>
          <p:cNvSpPr>
            <a:spLocks noChangeArrowheads="1"/>
          </p:cNvSpPr>
          <p:nvPr/>
        </p:nvSpPr>
        <p:spPr bwMode="auto">
          <a:xfrm>
            <a:off x="5435600" y="5805488"/>
            <a:ext cx="2614613" cy="457200"/>
          </a:xfrm>
          <a:prstGeom prst="rect">
            <a:avLst/>
          </a:prstGeom>
          <a:noFill/>
          <a:ln w="9525">
            <a:noFill/>
            <a:miter lim="800000"/>
            <a:headEnd/>
            <a:tailEnd/>
          </a:ln>
        </p:spPr>
        <p:txBody>
          <a:bodyPr wrap="none">
            <a:spAutoFit/>
          </a:bodyPr>
          <a:lstStyle/>
          <a:p>
            <a:r>
              <a:rPr lang="en-US" i="1" baseline="0">
                <a:latin typeface="Arial" charset="0"/>
              </a:rPr>
              <a:t>f</a:t>
            </a:r>
            <a:r>
              <a:rPr lang="en-US" i="1">
                <a:latin typeface="Arial" charset="0"/>
              </a:rPr>
              <a:t>p</a:t>
            </a:r>
            <a:r>
              <a:rPr lang="en-US" i="1" baseline="0">
                <a:latin typeface="Arial" charset="0"/>
              </a:rPr>
              <a:t> = </a:t>
            </a:r>
            <a:r>
              <a:rPr lang="en-US" baseline="0">
                <a:latin typeface="Arial" charset="0"/>
              </a:rPr>
              <a:t>4 + 7 + 8 = 19</a:t>
            </a:r>
            <a:endParaRPr lang="ru-RU" baseline="0">
              <a:latin typeface="Arial" charset="0"/>
            </a:endParaRPr>
          </a:p>
        </p:txBody>
      </p:sp>
      <p:grpSp>
        <p:nvGrpSpPr>
          <p:cNvPr id="109735" name="Group 290"/>
          <p:cNvGrpSpPr>
            <a:grpSpLocks/>
          </p:cNvGrpSpPr>
          <p:nvPr/>
        </p:nvGrpSpPr>
        <p:grpSpPr bwMode="auto">
          <a:xfrm>
            <a:off x="250825" y="3644900"/>
            <a:ext cx="3960813" cy="2022475"/>
            <a:chOff x="158" y="2296"/>
            <a:chExt cx="2495" cy="1274"/>
          </a:xfrm>
        </p:grpSpPr>
        <p:sp>
          <p:nvSpPr>
            <p:cNvPr id="45" name="Овал 44"/>
            <p:cNvSpPr/>
            <p:nvPr/>
          </p:nvSpPr>
          <p:spPr>
            <a:xfrm>
              <a:off x="158" y="2862"/>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46" name="Овал 45"/>
            <p:cNvSpPr/>
            <p:nvPr/>
          </p:nvSpPr>
          <p:spPr>
            <a:xfrm>
              <a:off x="2400" y="2862"/>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47" name="Овал 46"/>
            <p:cNvSpPr/>
            <p:nvPr/>
          </p:nvSpPr>
          <p:spPr>
            <a:xfrm>
              <a:off x="1604" y="2427"/>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8" name="Овал 47"/>
            <p:cNvSpPr/>
            <p:nvPr/>
          </p:nvSpPr>
          <p:spPr>
            <a:xfrm>
              <a:off x="917" y="2427"/>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9" name="Прямая со стрелкой 48"/>
            <p:cNvCxnSpPr/>
            <p:nvPr/>
          </p:nvCxnSpPr>
          <p:spPr>
            <a:xfrm>
              <a:off x="1170" y="2514"/>
              <a:ext cx="471"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Прямая со стрелкой 49"/>
            <p:cNvCxnSpPr/>
            <p:nvPr/>
          </p:nvCxnSpPr>
          <p:spPr>
            <a:xfrm rot="16200000" flipH="1">
              <a:off x="765" y="2993"/>
              <a:ext cx="52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Овал 50"/>
            <p:cNvSpPr/>
            <p:nvPr/>
          </p:nvSpPr>
          <p:spPr>
            <a:xfrm>
              <a:off x="1604" y="3233"/>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2" name="Овал 51"/>
            <p:cNvSpPr/>
            <p:nvPr/>
          </p:nvSpPr>
          <p:spPr>
            <a:xfrm>
              <a:off x="917" y="3233"/>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3" name="Прямая со стрелкой 52"/>
            <p:cNvCxnSpPr>
              <a:cxnSpLocks noChangeShapeType="1"/>
            </p:cNvCxnSpPr>
            <p:nvPr/>
          </p:nvCxnSpPr>
          <p:spPr bwMode="auto">
            <a:xfrm>
              <a:off x="1156" y="3339"/>
              <a:ext cx="434" cy="1"/>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55" name="Прямая со стрелкой 54"/>
            <p:cNvCxnSpPr>
              <a:stCxn id="45" idx="7"/>
              <a:endCxn id="48" idx="2"/>
            </p:cNvCxnSpPr>
            <p:nvPr/>
          </p:nvCxnSpPr>
          <p:spPr>
            <a:xfrm rot="5400000" flipH="1" flipV="1">
              <a:off x="482" y="2471"/>
              <a:ext cx="328" cy="5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6" name="Прямая со стрелкой 55"/>
            <p:cNvCxnSpPr>
              <a:stCxn id="46" idx="2"/>
            </p:cNvCxnSpPr>
            <p:nvPr/>
          </p:nvCxnSpPr>
          <p:spPr>
            <a:xfrm rot="10800000" flipV="1">
              <a:off x="1857" y="3015"/>
              <a:ext cx="543" cy="3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7" name="Прямая со стрелкой 56"/>
            <p:cNvCxnSpPr>
              <a:stCxn id="47" idx="6"/>
              <a:endCxn id="46" idx="1"/>
            </p:cNvCxnSpPr>
            <p:nvPr/>
          </p:nvCxnSpPr>
          <p:spPr>
            <a:xfrm>
              <a:off x="1857" y="2579"/>
              <a:ext cx="580" cy="32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8" name="Прямая со стрелкой 57"/>
            <p:cNvCxnSpPr/>
            <p:nvPr/>
          </p:nvCxnSpPr>
          <p:spPr>
            <a:xfrm rot="10800000" flipV="1">
              <a:off x="1134" y="2688"/>
              <a:ext cx="543" cy="6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09693" name="Object 125"/>
            <p:cNvGraphicFramePr>
              <a:graphicFrameLocks noChangeAspect="1"/>
            </p:cNvGraphicFramePr>
            <p:nvPr/>
          </p:nvGraphicFramePr>
          <p:xfrm>
            <a:off x="954" y="2383"/>
            <a:ext cx="180" cy="357"/>
          </p:xfrm>
          <a:graphic>
            <a:graphicData uri="http://schemas.openxmlformats.org/presentationml/2006/ole">
              <p:oleObj spid="_x0000_s109693" name="Equation" r:id="rId16" imgW="139680" imgH="228600" progId="">
                <p:embed/>
              </p:oleObj>
            </a:graphicData>
          </a:graphic>
        </p:graphicFrame>
        <p:graphicFrame>
          <p:nvGraphicFramePr>
            <p:cNvPr id="109694" name="Object 126"/>
            <p:cNvGraphicFramePr>
              <a:graphicFrameLocks noChangeAspect="1"/>
            </p:cNvGraphicFramePr>
            <p:nvPr/>
          </p:nvGraphicFramePr>
          <p:xfrm>
            <a:off x="1633" y="3211"/>
            <a:ext cx="196" cy="356"/>
          </p:xfrm>
          <a:graphic>
            <a:graphicData uri="http://schemas.openxmlformats.org/presentationml/2006/ole">
              <p:oleObj spid="_x0000_s109694" name="Equation" r:id="rId17" imgW="152280" imgH="228600" progId="">
                <p:embed/>
              </p:oleObj>
            </a:graphicData>
          </a:graphic>
        </p:graphicFrame>
        <p:graphicFrame>
          <p:nvGraphicFramePr>
            <p:cNvPr id="109695" name="Object 127"/>
            <p:cNvGraphicFramePr>
              <a:graphicFrameLocks noChangeAspect="1"/>
            </p:cNvGraphicFramePr>
            <p:nvPr/>
          </p:nvGraphicFramePr>
          <p:xfrm>
            <a:off x="945" y="3211"/>
            <a:ext cx="198" cy="356"/>
          </p:xfrm>
          <a:graphic>
            <a:graphicData uri="http://schemas.openxmlformats.org/presentationml/2006/ole">
              <p:oleObj spid="_x0000_s109695" name="Equation" r:id="rId18" imgW="152280" imgH="228600" progId="">
                <p:embed/>
              </p:oleObj>
            </a:graphicData>
          </a:graphic>
        </p:graphicFrame>
        <p:graphicFrame>
          <p:nvGraphicFramePr>
            <p:cNvPr id="109696" name="Object 128"/>
            <p:cNvGraphicFramePr>
              <a:graphicFrameLocks noChangeAspect="1"/>
            </p:cNvGraphicFramePr>
            <p:nvPr/>
          </p:nvGraphicFramePr>
          <p:xfrm>
            <a:off x="1633" y="2383"/>
            <a:ext cx="196" cy="356"/>
          </p:xfrm>
          <a:graphic>
            <a:graphicData uri="http://schemas.openxmlformats.org/presentationml/2006/ole">
              <p:oleObj spid="_x0000_s109696" name="Equation" r:id="rId19" imgW="152280" imgH="228600" progId="">
                <p:embed/>
              </p:oleObj>
            </a:graphicData>
          </a:graphic>
        </p:graphicFrame>
        <p:cxnSp>
          <p:nvCxnSpPr>
            <p:cNvPr id="63" name="Прямая со стрелкой 62"/>
            <p:cNvCxnSpPr>
              <a:stCxn id="45" idx="5"/>
              <a:endCxn id="52" idx="2"/>
            </p:cNvCxnSpPr>
            <p:nvPr/>
          </p:nvCxnSpPr>
          <p:spPr>
            <a:xfrm rot="16200000" flipH="1">
              <a:off x="515" y="2983"/>
              <a:ext cx="262" cy="54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4" name="Прямая со стрелкой 63"/>
            <p:cNvCxnSpPr/>
            <p:nvPr/>
          </p:nvCxnSpPr>
          <p:spPr>
            <a:xfrm rot="5400000" flipH="1" flipV="1">
              <a:off x="837" y="2993"/>
              <a:ext cx="52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9751" name="TextBox 64"/>
            <p:cNvSpPr txBox="1">
              <a:spLocks noChangeArrowheads="1"/>
            </p:cNvSpPr>
            <p:nvPr/>
          </p:nvSpPr>
          <p:spPr bwMode="auto">
            <a:xfrm rot="-1886544">
              <a:off x="472" y="2589"/>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9752" name="TextBox 65"/>
            <p:cNvSpPr txBox="1">
              <a:spLocks noChangeArrowheads="1"/>
            </p:cNvSpPr>
            <p:nvPr/>
          </p:nvSpPr>
          <p:spPr bwMode="auto">
            <a:xfrm>
              <a:off x="1279" y="2296"/>
              <a:ext cx="152" cy="231"/>
            </a:xfrm>
            <a:prstGeom prst="rect">
              <a:avLst/>
            </a:prstGeom>
            <a:noFill/>
            <a:ln w="9525">
              <a:noFill/>
              <a:miter lim="800000"/>
              <a:headEnd/>
              <a:tailEnd/>
            </a:ln>
          </p:spPr>
          <p:txBody>
            <a:bodyPr>
              <a:spAutoFit/>
            </a:bodyPr>
            <a:lstStyle/>
            <a:p>
              <a:r>
                <a:rPr lang="en-US" sz="1800" baseline="0"/>
                <a:t>8</a:t>
              </a:r>
              <a:endParaRPr lang="ru-RU" sz="1800" baseline="0"/>
            </a:p>
          </p:txBody>
        </p:sp>
        <p:sp>
          <p:nvSpPr>
            <p:cNvPr id="109753" name="TextBox 66"/>
            <p:cNvSpPr txBox="1">
              <a:spLocks noChangeArrowheads="1"/>
            </p:cNvSpPr>
            <p:nvPr/>
          </p:nvSpPr>
          <p:spPr bwMode="auto">
            <a:xfrm rot="1748771">
              <a:off x="2104" y="2568"/>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9754" name="TextBox 67"/>
            <p:cNvSpPr txBox="1">
              <a:spLocks noChangeArrowheads="1"/>
            </p:cNvSpPr>
            <p:nvPr/>
          </p:nvSpPr>
          <p:spPr bwMode="auto">
            <a:xfrm rot="1199301">
              <a:off x="505" y="3252"/>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09755" name="TextBox 68"/>
            <p:cNvSpPr txBox="1">
              <a:spLocks noChangeArrowheads="1"/>
            </p:cNvSpPr>
            <p:nvPr/>
          </p:nvSpPr>
          <p:spPr bwMode="auto">
            <a:xfrm>
              <a:off x="1292" y="3339"/>
              <a:ext cx="262" cy="231"/>
            </a:xfrm>
            <a:prstGeom prst="rect">
              <a:avLst/>
            </a:prstGeom>
            <a:noFill/>
            <a:ln w="9525">
              <a:noFill/>
              <a:miter lim="800000"/>
              <a:headEnd/>
              <a:tailEnd/>
            </a:ln>
          </p:spPr>
          <p:txBody>
            <a:bodyPr>
              <a:spAutoFit/>
            </a:bodyPr>
            <a:lstStyle/>
            <a:p>
              <a:r>
                <a:rPr lang="en-US" sz="1800" baseline="0"/>
                <a:t>11</a:t>
              </a:r>
              <a:endParaRPr lang="ru-RU" sz="1800" baseline="0"/>
            </a:p>
          </p:txBody>
        </p:sp>
        <p:sp>
          <p:nvSpPr>
            <p:cNvPr id="109756" name="TextBox 69"/>
            <p:cNvSpPr txBox="1">
              <a:spLocks noChangeArrowheads="1"/>
            </p:cNvSpPr>
            <p:nvPr/>
          </p:nvSpPr>
          <p:spPr bwMode="auto">
            <a:xfrm rot="-2185093">
              <a:off x="2062" y="3138"/>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09757" name="TextBox 70"/>
            <p:cNvSpPr txBox="1">
              <a:spLocks noChangeArrowheads="1"/>
            </p:cNvSpPr>
            <p:nvPr/>
          </p:nvSpPr>
          <p:spPr bwMode="auto">
            <a:xfrm rot="-5400000">
              <a:off x="1676" y="2819"/>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09758" name="TextBox 71"/>
            <p:cNvSpPr txBox="1">
              <a:spLocks noChangeArrowheads="1"/>
            </p:cNvSpPr>
            <p:nvPr/>
          </p:nvSpPr>
          <p:spPr bwMode="auto">
            <a:xfrm rot="-5400000">
              <a:off x="764" y="2824"/>
              <a:ext cx="189" cy="404"/>
            </a:xfrm>
            <a:prstGeom prst="rect">
              <a:avLst/>
            </a:prstGeom>
            <a:noFill/>
            <a:ln w="9525">
              <a:noFill/>
              <a:miter lim="800000"/>
              <a:headEnd/>
              <a:tailEnd/>
            </a:ln>
          </p:spPr>
          <p:txBody>
            <a:bodyPr wrap="none">
              <a:spAutoFit/>
            </a:bodyPr>
            <a:lstStyle/>
            <a:p>
              <a:endParaRPr lang="en-US" sz="1800" baseline="0"/>
            </a:p>
            <a:p>
              <a:r>
                <a:rPr lang="en-US" sz="1800" baseline="0"/>
                <a:t>3</a:t>
              </a:r>
              <a:endParaRPr lang="ru-RU" sz="1800" baseline="0"/>
            </a:p>
          </p:txBody>
        </p:sp>
        <p:sp>
          <p:nvSpPr>
            <p:cNvPr id="109759" name="TextBox 72"/>
            <p:cNvSpPr txBox="1">
              <a:spLocks noChangeArrowheads="1"/>
            </p:cNvSpPr>
            <p:nvPr/>
          </p:nvSpPr>
          <p:spPr bwMode="auto">
            <a:xfrm rot="-5400000">
              <a:off x="1065" y="2896"/>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09760" name="TextBox 73"/>
            <p:cNvSpPr txBox="1">
              <a:spLocks noChangeArrowheads="1"/>
            </p:cNvSpPr>
            <p:nvPr/>
          </p:nvSpPr>
          <p:spPr bwMode="auto">
            <a:xfrm rot="-2456182">
              <a:off x="1390" y="2881"/>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09761" name="Line 208"/>
            <p:cNvSpPr>
              <a:spLocks noChangeShapeType="1"/>
            </p:cNvSpPr>
            <p:nvPr/>
          </p:nvSpPr>
          <p:spPr bwMode="auto">
            <a:xfrm flipV="1">
              <a:off x="1701" y="2704"/>
              <a:ext cx="0" cy="545"/>
            </a:xfrm>
            <a:prstGeom prst="line">
              <a:avLst/>
            </a:prstGeom>
            <a:noFill/>
            <a:ln w="9525">
              <a:solidFill>
                <a:schemeClr val="tx1"/>
              </a:solidFill>
              <a:round/>
              <a:headEnd/>
              <a:tailEnd type="triangle" w="med" len="med"/>
            </a:ln>
          </p:spPr>
          <p:txBody>
            <a:bodyPr/>
            <a:lstStyle/>
            <a:p>
              <a:endParaRPr lang="ru-RU"/>
            </a:p>
          </p:txBody>
        </p:sp>
        <p:sp>
          <p:nvSpPr>
            <p:cNvPr id="109762" name="Line 281"/>
            <p:cNvSpPr>
              <a:spLocks noChangeShapeType="1"/>
            </p:cNvSpPr>
            <p:nvPr/>
          </p:nvSpPr>
          <p:spPr bwMode="auto">
            <a:xfrm flipH="1">
              <a:off x="1156" y="3385"/>
              <a:ext cx="454" cy="0"/>
            </a:xfrm>
            <a:prstGeom prst="line">
              <a:avLst/>
            </a:prstGeom>
            <a:noFill/>
            <a:ln w="9525">
              <a:solidFill>
                <a:schemeClr val="tx1"/>
              </a:solidFill>
              <a:round/>
              <a:headEnd/>
              <a:tailEnd type="triangle" w="med" len="med"/>
            </a:ln>
          </p:spPr>
          <p:txBody>
            <a:bodyPr/>
            <a:lstStyle/>
            <a:p>
              <a:endParaRPr lang="ru-RU"/>
            </a:p>
          </p:txBody>
        </p:sp>
        <p:sp>
          <p:nvSpPr>
            <p:cNvPr id="109763" name="Text Box 282"/>
            <p:cNvSpPr txBox="1">
              <a:spLocks noChangeArrowheads="1"/>
            </p:cNvSpPr>
            <p:nvPr/>
          </p:nvSpPr>
          <p:spPr bwMode="auto">
            <a:xfrm>
              <a:off x="1292" y="3158"/>
              <a:ext cx="196" cy="231"/>
            </a:xfrm>
            <a:prstGeom prst="rect">
              <a:avLst/>
            </a:prstGeom>
            <a:noFill/>
            <a:ln w="9525">
              <a:noFill/>
              <a:miter lim="800000"/>
              <a:headEnd/>
              <a:tailEnd/>
            </a:ln>
          </p:spPr>
          <p:txBody>
            <a:bodyPr wrap="none">
              <a:spAutoFit/>
            </a:bodyPr>
            <a:lstStyle/>
            <a:p>
              <a:r>
                <a:rPr lang="en-US" sz="1800" baseline="0">
                  <a:latin typeface="Arial" charset="0"/>
                </a:rPr>
                <a:t>3</a:t>
              </a:r>
              <a:endParaRPr lang="ru-RU" sz="1800" baseline="0">
                <a:latin typeface="Arial" charset="0"/>
              </a:endParaRPr>
            </a:p>
          </p:txBody>
        </p:sp>
        <p:sp>
          <p:nvSpPr>
            <p:cNvPr id="109764" name="Line 283"/>
            <p:cNvSpPr>
              <a:spLocks noChangeShapeType="1"/>
            </p:cNvSpPr>
            <p:nvPr/>
          </p:nvSpPr>
          <p:spPr bwMode="auto">
            <a:xfrm flipH="1">
              <a:off x="1156" y="2614"/>
              <a:ext cx="409" cy="0"/>
            </a:xfrm>
            <a:prstGeom prst="line">
              <a:avLst/>
            </a:prstGeom>
            <a:noFill/>
            <a:ln w="9525">
              <a:solidFill>
                <a:schemeClr val="tx1"/>
              </a:solidFill>
              <a:round/>
              <a:headEnd/>
              <a:tailEnd type="triangle" w="med" len="med"/>
            </a:ln>
          </p:spPr>
          <p:txBody>
            <a:bodyPr/>
            <a:lstStyle/>
            <a:p>
              <a:endParaRPr lang="ru-RU"/>
            </a:p>
          </p:txBody>
        </p:sp>
        <p:sp>
          <p:nvSpPr>
            <p:cNvPr id="109765" name="Text Box 284"/>
            <p:cNvSpPr txBox="1">
              <a:spLocks noChangeArrowheads="1"/>
            </p:cNvSpPr>
            <p:nvPr/>
          </p:nvSpPr>
          <p:spPr bwMode="auto">
            <a:xfrm>
              <a:off x="1247" y="2584"/>
              <a:ext cx="196" cy="231"/>
            </a:xfrm>
            <a:prstGeom prst="rect">
              <a:avLst/>
            </a:prstGeom>
            <a:noFill/>
            <a:ln w="9525">
              <a:noFill/>
              <a:miter lim="800000"/>
              <a:headEnd/>
              <a:tailEnd/>
            </a:ln>
          </p:spPr>
          <p:txBody>
            <a:bodyPr wrap="none">
              <a:spAutoFit/>
            </a:bodyPr>
            <a:lstStyle/>
            <a:p>
              <a:r>
                <a:rPr lang="en-US" sz="1800" baseline="0">
                  <a:latin typeface="Arial" charset="0"/>
                </a:rPr>
                <a:t>4</a:t>
              </a:r>
              <a:endParaRPr lang="ru-RU" sz="1800" baseline="0">
                <a:latin typeface="Arial" charset="0"/>
              </a:endParaRPr>
            </a:p>
          </p:txBody>
        </p:sp>
        <p:sp>
          <p:nvSpPr>
            <p:cNvPr id="109766" name="Line 285"/>
            <p:cNvSpPr>
              <a:spLocks noChangeShapeType="1"/>
            </p:cNvSpPr>
            <p:nvPr/>
          </p:nvSpPr>
          <p:spPr bwMode="auto">
            <a:xfrm flipV="1">
              <a:off x="1111" y="2659"/>
              <a:ext cx="499" cy="590"/>
            </a:xfrm>
            <a:prstGeom prst="line">
              <a:avLst/>
            </a:prstGeom>
            <a:noFill/>
            <a:ln w="9525">
              <a:solidFill>
                <a:schemeClr val="tx1"/>
              </a:solidFill>
              <a:round/>
              <a:headEnd/>
              <a:tailEnd type="triangle" w="med" len="med"/>
            </a:ln>
          </p:spPr>
          <p:txBody>
            <a:bodyPr/>
            <a:lstStyle/>
            <a:p>
              <a:endParaRPr lang="ru-RU"/>
            </a:p>
          </p:txBody>
        </p:sp>
        <p:sp>
          <p:nvSpPr>
            <p:cNvPr id="109767" name="Text Box 286"/>
            <p:cNvSpPr txBox="1">
              <a:spLocks noChangeArrowheads="1"/>
            </p:cNvSpPr>
            <p:nvPr/>
          </p:nvSpPr>
          <p:spPr bwMode="auto">
            <a:xfrm>
              <a:off x="1265" y="2777"/>
              <a:ext cx="196" cy="231"/>
            </a:xfrm>
            <a:prstGeom prst="rect">
              <a:avLst/>
            </a:prstGeom>
            <a:noFill/>
            <a:ln w="9525">
              <a:noFill/>
              <a:miter lim="800000"/>
              <a:headEnd/>
              <a:tailEnd/>
            </a:ln>
          </p:spPr>
          <p:txBody>
            <a:bodyPr wrap="none">
              <a:spAutoFit/>
            </a:bodyPr>
            <a:lstStyle/>
            <a:p>
              <a:r>
                <a:rPr lang="en-US" sz="1800" baseline="0">
                  <a:latin typeface="Arial" charset="0"/>
                </a:rPr>
                <a:t>4</a:t>
              </a:r>
              <a:endParaRPr lang="ru-RU" sz="1800" baseline="0">
                <a:latin typeface="Arial" charset="0"/>
              </a:endParaRPr>
            </a:p>
          </p:txBody>
        </p:sp>
        <p:sp>
          <p:nvSpPr>
            <p:cNvPr id="109768" name="Line 288"/>
            <p:cNvSpPr>
              <a:spLocks noChangeShapeType="1"/>
            </p:cNvSpPr>
            <p:nvPr/>
          </p:nvSpPr>
          <p:spPr bwMode="auto">
            <a:xfrm flipH="1" flipV="1">
              <a:off x="1837" y="2659"/>
              <a:ext cx="589" cy="317"/>
            </a:xfrm>
            <a:prstGeom prst="line">
              <a:avLst/>
            </a:prstGeom>
            <a:noFill/>
            <a:ln w="9525">
              <a:solidFill>
                <a:schemeClr val="tx1"/>
              </a:solidFill>
              <a:round/>
              <a:headEnd/>
              <a:tailEnd type="triangle" w="med" len="med"/>
            </a:ln>
          </p:spPr>
          <p:txBody>
            <a:bodyPr/>
            <a:lstStyle/>
            <a:p>
              <a:endParaRPr lang="ru-RU"/>
            </a:p>
          </p:txBody>
        </p:sp>
        <p:sp>
          <p:nvSpPr>
            <p:cNvPr id="109769" name="Text Box 289"/>
            <p:cNvSpPr txBox="1">
              <a:spLocks noChangeArrowheads="1"/>
            </p:cNvSpPr>
            <p:nvPr/>
          </p:nvSpPr>
          <p:spPr bwMode="auto">
            <a:xfrm>
              <a:off x="1973" y="2750"/>
              <a:ext cx="196" cy="231"/>
            </a:xfrm>
            <a:prstGeom prst="rect">
              <a:avLst/>
            </a:prstGeom>
            <a:noFill/>
            <a:ln w="9525">
              <a:noFill/>
              <a:miter lim="800000"/>
              <a:headEnd/>
              <a:tailEnd/>
            </a:ln>
          </p:spPr>
          <p:txBody>
            <a:bodyPr>
              <a:spAutoFit/>
            </a:bodyPr>
            <a:lstStyle/>
            <a:p>
              <a:r>
                <a:rPr lang="en-US" sz="1800" baseline="0">
                  <a:latin typeface="Arial" charset="0"/>
                </a:rPr>
                <a:t>7</a:t>
              </a:r>
              <a:endParaRPr lang="ru-RU" sz="1800" baseline="0">
                <a:latin typeface="Arial" charset="0"/>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290" name="Rectangle 3"/>
          <p:cNvSpPr>
            <a:spLocks noGrp="1"/>
          </p:cNvSpPr>
          <p:nvPr>
            <p:ph type="body" idx="1"/>
          </p:nvPr>
        </p:nvSpPr>
        <p:spPr>
          <a:xfrm>
            <a:off x="539750" y="404813"/>
            <a:ext cx="3384550" cy="792162"/>
          </a:xfrm>
        </p:spPr>
        <p:txBody>
          <a:bodyPr/>
          <a:lstStyle/>
          <a:p>
            <a:pPr>
              <a:lnSpc>
                <a:spcPct val="80000"/>
              </a:lnSpc>
              <a:buFont typeface="Arial" charset="0"/>
              <a:buNone/>
            </a:pPr>
            <a:r>
              <a:rPr lang="ru-RU" sz="2400" smtClean="0"/>
              <a:t>Остаточная сеть и </a:t>
            </a:r>
          </a:p>
          <a:p>
            <a:pPr>
              <a:lnSpc>
                <a:spcPct val="80000"/>
              </a:lnSpc>
              <a:buFont typeface="Arial" charset="0"/>
              <a:buNone/>
            </a:pPr>
            <a:r>
              <a:rPr lang="ru-RU" sz="2400" smtClean="0"/>
              <a:t>дополняющий путь</a:t>
            </a:r>
          </a:p>
          <a:p>
            <a:pPr>
              <a:lnSpc>
                <a:spcPct val="80000"/>
              </a:lnSpc>
            </a:pPr>
            <a:endParaRPr lang="ru-RU" sz="2400" smtClean="0"/>
          </a:p>
        </p:txBody>
      </p:sp>
      <p:grpSp>
        <p:nvGrpSpPr>
          <p:cNvPr id="124291" name="Group 35"/>
          <p:cNvGrpSpPr>
            <a:grpSpLocks/>
          </p:cNvGrpSpPr>
          <p:nvPr/>
        </p:nvGrpSpPr>
        <p:grpSpPr bwMode="auto">
          <a:xfrm>
            <a:off x="4716463" y="1341438"/>
            <a:ext cx="4103687" cy="1763712"/>
            <a:chOff x="1170" y="2070"/>
            <a:chExt cx="3105" cy="1250"/>
          </a:xfrm>
        </p:grpSpPr>
        <p:sp>
          <p:nvSpPr>
            <p:cNvPr id="5" name="Овал 4"/>
            <p:cNvSpPr/>
            <p:nvPr/>
          </p:nvSpPr>
          <p:spPr>
            <a:xfrm>
              <a:off x="1170" y="256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23912" name="Овал 5"/>
            <p:cNvSpPr/>
            <p:nvPr/>
          </p:nvSpPr>
          <p:spPr>
            <a:xfrm>
              <a:off x="3960" y="256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 name="Овал 6"/>
            <p:cNvSpPr/>
            <p:nvPr/>
          </p:nvSpPr>
          <p:spPr>
            <a:xfrm>
              <a:off x="2971" y="2115"/>
              <a:ext cx="31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23913" name="Овал 7"/>
            <p:cNvSpPr/>
            <p:nvPr/>
          </p:nvSpPr>
          <p:spPr>
            <a:xfrm>
              <a:off x="2115" y="211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23914" name="Прямая со стрелкой 8"/>
            <p:cNvCxnSpPr>
              <a:stCxn id="8" idx="6"/>
              <a:endCxn id="7" idx="2"/>
            </p:cNvCxnSpPr>
            <p:nvPr/>
          </p:nvCxnSpPr>
          <p:spPr>
            <a:xfrm>
              <a:off x="2430" y="2273"/>
              <a:ext cx="54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3915" name="Прямая со стрелкой 9"/>
            <p:cNvCxnSpPr/>
            <p:nvPr/>
          </p:nvCxnSpPr>
          <p:spPr>
            <a:xfrm rot="16200000" flipH="1">
              <a:off x="1980" y="2700"/>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3916" name="Овал 10"/>
            <p:cNvSpPr/>
            <p:nvPr/>
          </p:nvSpPr>
          <p:spPr>
            <a:xfrm>
              <a:off x="2971" y="2946"/>
              <a:ext cx="316"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2" name="Овал 11"/>
            <p:cNvSpPr/>
            <p:nvPr/>
          </p:nvSpPr>
          <p:spPr>
            <a:xfrm>
              <a:off x="2115" y="2946"/>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3" name="Прямая со стрелкой 12"/>
            <p:cNvCxnSpPr/>
            <p:nvPr/>
          </p:nvCxnSpPr>
          <p:spPr>
            <a:xfrm>
              <a:off x="2430" y="3060"/>
              <a:ext cx="585"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a:stCxn id="0" idx="0"/>
              <a:endCxn id="7" idx="4"/>
            </p:cNvCxnSpPr>
            <p:nvPr/>
          </p:nvCxnSpPr>
          <p:spPr>
            <a:xfrm rot="5400000" flipH="1" flipV="1">
              <a:off x="2869" y="2688"/>
              <a:ext cx="51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a:stCxn id="0" idx="6"/>
              <a:endCxn id="0" idx="3"/>
            </p:cNvCxnSpPr>
            <p:nvPr/>
          </p:nvCxnSpPr>
          <p:spPr>
            <a:xfrm flipV="1">
              <a:off x="3285" y="2834"/>
              <a:ext cx="721"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a:stCxn id="7" idx="6"/>
              <a:endCxn id="0" idx="1"/>
            </p:cNvCxnSpPr>
            <p:nvPr/>
          </p:nvCxnSpPr>
          <p:spPr>
            <a:xfrm>
              <a:off x="3285" y="2273"/>
              <a:ext cx="721" cy="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a:stCxn id="7" idx="3"/>
              <a:endCxn id="12" idx="7"/>
            </p:cNvCxnSpPr>
            <p:nvPr/>
          </p:nvCxnSpPr>
          <p:spPr>
            <a:xfrm rot="5400000">
              <a:off x="2397" y="2370"/>
              <a:ext cx="610" cy="6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23953" name="Object 49"/>
            <p:cNvGraphicFramePr>
              <a:graphicFrameLocks noChangeAspect="1"/>
            </p:cNvGraphicFramePr>
            <p:nvPr/>
          </p:nvGraphicFramePr>
          <p:xfrm>
            <a:off x="2160" y="2070"/>
            <a:ext cx="225" cy="368"/>
          </p:xfrm>
          <a:graphic>
            <a:graphicData uri="http://schemas.openxmlformats.org/presentationml/2006/ole">
              <p:oleObj spid="_x0000_s123953" name="Equation" r:id="rId4" imgW="139680" imgH="228600" progId="">
                <p:embed/>
              </p:oleObj>
            </a:graphicData>
          </a:graphic>
        </p:graphicFrame>
        <p:graphicFrame>
          <p:nvGraphicFramePr>
            <p:cNvPr id="123954" name="Object 50"/>
            <p:cNvGraphicFramePr>
              <a:graphicFrameLocks noChangeAspect="1"/>
            </p:cNvGraphicFramePr>
            <p:nvPr/>
          </p:nvGraphicFramePr>
          <p:xfrm>
            <a:off x="3005" y="2925"/>
            <a:ext cx="245" cy="368"/>
          </p:xfrm>
          <a:graphic>
            <a:graphicData uri="http://schemas.openxmlformats.org/presentationml/2006/ole">
              <p:oleObj spid="_x0000_s123954" name="Equation" r:id="rId5" imgW="152280" imgH="228600" progId="">
                <p:embed/>
              </p:oleObj>
            </a:graphicData>
          </a:graphic>
        </p:graphicFrame>
        <p:graphicFrame>
          <p:nvGraphicFramePr>
            <p:cNvPr id="123955" name="Object 51"/>
            <p:cNvGraphicFramePr>
              <a:graphicFrameLocks noChangeAspect="1"/>
            </p:cNvGraphicFramePr>
            <p:nvPr/>
          </p:nvGraphicFramePr>
          <p:xfrm>
            <a:off x="2150" y="2925"/>
            <a:ext cx="246" cy="368"/>
          </p:xfrm>
          <a:graphic>
            <a:graphicData uri="http://schemas.openxmlformats.org/presentationml/2006/ole">
              <p:oleObj spid="_x0000_s123955" name="Equation" r:id="rId6" imgW="152280" imgH="228600" progId="">
                <p:embed/>
              </p:oleObj>
            </a:graphicData>
          </a:graphic>
        </p:graphicFrame>
        <p:graphicFrame>
          <p:nvGraphicFramePr>
            <p:cNvPr id="123956" name="Object 52"/>
            <p:cNvGraphicFramePr>
              <a:graphicFrameLocks noChangeAspect="1"/>
            </p:cNvGraphicFramePr>
            <p:nvPr/>
          </p:nvGraphicFramePr>
          <p:xfrm>
            <a:off x="3005" y="2070"/>
            <a:ext cx="245" cy="368"/>
          </p:xfrm>
          <a:graphic>
            <a:graphicData uri="http://schemas.openxmlformats.org/presentationml/2006/ole">
              <p:oleObj spid="_x0000_s123956" name="Equation" r:id="rId7" imgW="152280" imgH="228600" progId="">
                <p:embed/>
              </p:oleObj>
            </a:graphicData>
          </a:graphic>
        </p:graphicFrame>
        <p:cxnSp>
          <p:nvCxnSpPr>
            <p:cNvPr id="123917" name="Прямая со стрелкой 22"/>
            <p:cNvCxnSpPr>
              <a:stCxn id="5" idx="5"/>
              <a:endCxn id="12" idx="2"/>
            </p:cNvCxnSpPr>
            <p:nvPr/>
          </p:nvCxnSpPr>
          <p:spPr>
            <a:xfrm rot="16200000" flipH="1">
              <a:off x="1643" y="2630"/>
              <a:ext cx="271" cy="6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3918" name="Прямая со стрелкой 23"/>
            <p:cNvCxnSpPr/>
            <p:nvPr/>
          </p:nvCxnSpPr>
          <p:spPr>
            <a:xfrm rot="5400000" flipH="1" flipV="1">
              <a:off x="2070" y="2699"/>
              <a:ext cx="540"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410" name="TextBox 24"/>
            <p:cNvSpPr txBox="1">
              <a:spLocks noChangeArrowheads="1"/>
            </p:cNvSpPr>
            <p:nvPr/>
          </p:nvSpPr>
          <p:spPr bwMode="auto">
            <a:xfrm rot="-1663100">
              <a:off x="1512" y="2231"/>
              <a:ext cx="558" cy="260"/>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24411" name="TextBox 25"/>
            <p:cNvSpPr txBox="1">
              <a:spLocks noChangeArrowheads="1"/>
            </p:cNvSpPr>
            <p:nvPr/>
          </p:nvSpPr>
          <p:spPr bwMode="auto">
            <a:xfrm>
              <a:off x="2520" y="2070"/>
              <a:ext cx="470" cy="260"/>
            </a:xfrm>
            <a:prstGeom prst="rect">
              <a:avLst/>
            </a:prstGeom>
            <a:noFill/>
            <a:ln w="9525">
              <a:noFill/>
              <a:miter lim="800000"/>
              <a:headEnd/>
              <a:tailEnd/>
            </a:ln>
          </p:spPr>
          <p:txBody>
            <a:bodyPr wrap="none">
              <a:spAutoFit/>
            </a:bodyPr>
            <a:lstStyle/>
            <a:p>
              <a:r>
                <a:rPr lang="en-US" sz="1800" baseline="0"/>
                <a:t>4/12</a:t>
              </a:r>
              <a:endParaRPr lang="ru-RU" sz="1800" baseline="0"/>
            </a:p>
          </p:txBody>
        </p:sp>
        <p:sp>
          <p:nvSpPr>
            <p:cNvPr id="124412" name="TextBox 26"/>
            <p:cNvSpPr txBox="1">
              <a:spLocks noChangeArrowheads="1"/>
            </p:cNvSpPr>
            <p:nvPr/>
          </p:nvSpPr>
          <p:spPr bwMode="auto">
            <a:xfrm rot="1532242">
              <a:off x="3574" y="2288"/>
              <a:ext cx="469" cy="260"/>
            </a:xfrm>
            <a:prstGeom prst="rect">
              <a:avLst/>
            </a:prstGeom>
            <a:noFill/>
            <a:ln w="9525">
              <a:noFill/>
              <a:miter lim="800000"/>
              <a:headEnd/>
              <a:tailEnd/>
            </a:ln>
          </p:spPr>
          <p:txBody>
            <a:bodyPr wrap="none">
              <a:spAutoFit/>
            </a:bodyPr>
            <a:lstStyle/>
            <a:p>
              <a:r>
                <a:rPr lang="en-US" sz="1800" baseline="0"/>
                <a:t>7/20</a:t>
              </a:r>
              <a:endParaRPr lang="ru-RU" sz="1800" baseline="0"/>
            </a:p>
          </p:txBody>
        </p:sp>
        <p:sp>
          <p:nvSpPr>
            <p:cNvPr id="124413" name="TextBox 27"/>
            <p:cNvSpPr txBox="1">
              <a:spLocks noChangeArrowheads="1"/>
            </p:cNvSpPr>
            <p:nvPr/>
          </p:nvSpPr>
          <p:spPr bwMode="auto">
            <a:xfrm rot="1268659">
              <a:off x="1565" y="2931"/>
              <a:ext cx="315" cy="260"/>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24414" name="TextBox 28"/>
            <p:cNvSpPr txBox="1">
              <a:spLocks noChangeArrowheads="1"/>
            </p:cNvSpPr>
            <p:nvPr/>
          </p:nvSpPr>
          <p:spPr bwMode="auto">
            <a:xfrm>
              <a:off x="2520" y="3060"/>
              <a:ext cx="557" cy="260"/>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24415" name="TextBox 29"/>
            <p:cNvSpPr txBox="1">
              <a:spLocks noChangeArrowheads="1"/>
            </p:cNvSpPr>
            <p:nvPr/>
          </p:nvSpPr>
          <p:spPr bwMode="auto">
            <a:xfrm rot="-1120439">
              <a:off x="3601" y="2913"/>
              <a:ext cx="382" cy="260"/>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24416" name="TextBox 30"/>
            <p:cNvSpPr txBox="1">
              <a:spLocks noChangeArrowheads="1"/>
            </p:cNvSpPr>
            <p:nvPr/>
          </p:nvSpPr>
          <p:spPr bwMode="auto">
            <a:xfrm rot="-5400000">
              <a:off x="3047" y="2517"/>
              <a:ext cx="358" cy="278"/>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24417" name="TextBox 31"/>
            <p:cNvSpPr txBox="1">
              <a:spLocks noChangeArrowheads="1"/>
            </p:cNvSpPr>
            <p:nvPr/>
          </p:nvSpPr>
          <p:spPr bwMode="auto">
            <a:xfrm rot="-5400000">
              <a:off x="1918" y="2557"/>
              <a:ext cx="440" cy="277"/>
            </a:xfrm>
            <a:prstGeom prst="rect">
              <a:avLst/>
            </a:prstGeom>
            <a:noFill/>
            <a:ln w="9525">
              <a:noFill/>
              <a:miter lim="800000"/>
              <a:headEnd/>
              <a:tailEnd/>
            </a:ln>
          </p:spPr>
          <p:txBody>
            <a:bodyPr wrap="none">
              <a:spAutoFit/>
            </a:bodyPr>
            <a:lstStyle/>
            <a:p>
              <a:r>
                <a:rPr lang="en-US" sz="1800" baseline="0"/>
                <a:t>7/10</a:t>
              </a:r>
              <a:endParaRPr lang="ru-RU" sz="1800" baseline="0"/>
            </a:p>
          </p:txBody>
        </p:sp>
        <p:sp>
          <p:nvSpPr>
            <p:cNvPr id="124418" name="TextBox 32"/>
            <p:cNvSpPr txBox="1">
              <a:spLocks noChangeArrowheads="1"/>
            </p:cNvSpPr>
            <p:nvPr/>
          </p:nvSpPr>
          <p:spPr bwMode="auto">
            <a:xfrm rot="-5400000">
              <a:off x="2354" y="2571"/>
              <a:ext cx="213" cy="277"/>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24419" name="TextBox 33"/>
            <p:cNvSpPr txBox="1">
              <a:spLocks noChangeArrowheads="1"/>
            </p:cNvSpPr>
            <p:nvPr/>
          </p:nvSpPr>
          <p:spPr bwMode="auto">
            <a:xfrm rot="-3855072">
              <a:off x="2684" y="2562"/>
              <a:ext cx="358" cy="278"/>
            </a:xfrm>
            <a:prstGeom prst="rect">
              <a:avLst/>
            </a:prstGeom>
            <a:noFill/>
            <a:ln w="9525">
              <a:noFill/>
              <a:miter lim="800000"/>
              <a:headEnd/>
              <a:tailEnd/>
            </a:ln>
          </p:spPr>
          <p:txBody>
            <a:bodyPr wrap="none">
              <a:spAutoFit/>
            </a:bodyPr>
            <a:lstStyle/>
            <a:p>
              <a:r>
                <a:rPr lang="en-US" sz="1800" baseline="0"/>
                <a:t>4/9</a:t>
              </a:r>
              <a:endParaRPr lang="ru-RU" sz="1800" baseline="0"/>
            </a:p>
          </p:txBody>
        </p:sp>
        <p:cxnSp>
          <p:nvCxnSpPr>
            <p:cNvPr id="123919" name="Прямая со стрелкой 66"/>
            <p:cNvCxnSpPr>
              <a:endCxn id="8" idx="2"/>
            </p:cNvCxnSpPr>
            <p:nvPr/>
          </p:nvCxnSpPr>
          <p:spPr>
            <a:xfrm flipV="1">
              <a:off x="1440" y="2273"/>
              <a:ext cx="675" cy="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24292" name="Rectangle 66"/>
          <p:cNvSpPr>
            <a:spLocks noChangeArrowheads="1"/>
          </p:cNvSpPr>
          <p:nvPr/>
        </p:nvSpPr>
        <p:spPr bwMode="auto">
          <a:xfrm>
            <a:off x="5148263" y="549275"/>
            <a:ext cx="2973387" cy="457200"/>
          </a:xfrm>
          <a:prstGeom prst="rect">
            <a:avLst/>
          </a:prstGeom>
          <a:noFill/>
          <a:ln w="9525">
            <a:noFill/>
            <a:miter lim="800000"/>
            <a:headEnd/>
            <a:tailEnd/>
          </a:ln>
        </p:spPr>
        <p:txBody>
          <a:bodyPr wrap="none">
            <a:spAutoFit/>
          </a:bodyPr>
          <a:lstStyle/>
          <a:p>
            <a:r>
              <a:rPr lang="ru-RU" baseline="0">
                <a:latin typeface="Arial" charset="0"/>
              </a:rPr>
              <a:t>Увеличенный поток</a:t>
            </a:r>
          </a:p>
        </p:txBody>
      </p:sp>
      <p:sp>
        <p:nvSpPr>
          <p:cNvPr id="124293" name="Rectangle 67"/>
          <p:cNvSpPr>
            <a:spLocks noChangeArrowheads="1"/>
          </p:cNvSpPr>
          <p:nvPr/>
        </p:nvSpPr>
        <p:spPr bwMode="auto">
          <a:xfrm>
            <a:off x="4211638" y="2828925"/>
            <a:ext cx="487362" cy="396875"/>
          </a:xfrm>
          <a:prstGeom prst="rect">
            <a:avLst/>
          </a:prstGeom>
          <a:noFill/>
          <a:ln w="9525">
            <a:noFill/>
            <a:miter lim="800000"/>
            <a:headEnd/>
            <a:tailEnd/>
          </a:ln>
        </p:spPr>
        <p:txBody>
          <a:bodyPr wrap="none">
            <a:spAutoFit/>
          </a:bodyPr>
          <a:lstStyle/>
          <a:p>
            <a:r>
              <a:rPr lang="ru-RU" sz="2000" baseline="0">
                <a:latin typeface="Arial" charset="0"/>
              </a:rPr>
              <a:t>(в)</a:t>
            </a:r>
          </a:p>
        </p:txBody>
      </p:sp>
      <p:grpSp>
        <p:nvGrpSpPr>
          <p:cNvPr id="124294" name="Group 518"/>
          <p:cNvGrpSpPr>
            <a:grpSpLocks/>
          </p:cNvGrpSpPr>
          <p:nvPr/>
        </p:nvGrpSpPr>
        <p:grpSpPr bwMode="auto">
          <a:xfrm>
            <a:off x="250825" y="3789363"/>
            <a:ext cx="4176713" cy="1893887"/>
            <a:chOff x="158" y="2387"/>
            <a:chExt cx="2631" cy="1193"/>
          </a:xfrm>
        </p:grpSpPr>
        <p:sp>
          <p:nvSpPr>
            <p:cNvPr id="2" name="Овал 48"/>
            <p:cNvSpPr/>
            <p:nvPr/>
          </p:nvSpPr>
          <p:spPr>
            <a:xfrm>
              <a:off x="158" y="2871"/>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3" name="Овал 49"/>
            <p:cNvSpPr/>
            <p:nvPr/>
          </p:nvSpPr>
          <p:spPr>
            <a:xfrm>
              <a:off x="2522" y="2871"/>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32" name="Овал 50"/>
            <p:cNvSpPr/>
            <p:nvPr/>
          </p:nvSpPr>
          <p:spPr>
            <a:xfrm>
              <a:off x="1683" y="2468"/>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3" name="Овал 51"/>
            <p:cNvSpPr/>
            <p:nvPr/>
          </p:nvSpPr>
          <p:spPr>
            <a:xfrm>
              <a:off x="959" y="2468"/>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4" name="Прямая со стрелкой 53"/>
            <p:cNvCxnSpPr/>
            <p:nvPr/>
          </p:nvCxnSpPr>
          <p:spPr>
            <a:xfrm rot="16200000" flipH="1">
              <a:off x="832" y="2991"/>
              <a:ext cx="48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4" name="Овал 54"/>
            <p:cNvSpPr/>
            <p:nvPr/>
          </p:nvSpPr>
          <p:spPr>
            <a:xfrm>
              <a:off x="1683" y="3214"/>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5" name="Овал 55"/>
            <p:cNvSpPr/>
            <p:nvPr/>
          </p:nvSpPr>
          <p:spPr>
            <a:xfrm>
              <a:off x="959" y="3214"/>
              <a:ext cx="267" cy="28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38" name="Прямая со стрелкой 56"/>
            <p:cNvCxnSpPr>
              <a:stCxn id="0" idx="7"/>
              <a:endCxn id="0" idx="2"/>
            </p:cNvCxnSpPr>
            <p:nvPr/>
          </p:nvCxnSpPr>
          <p:spPr>
            <a:xfrm>
              <a:off x="1226" y="3314"/>
              <a:ext cx="456"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9" name="Прямая со стрелкой 57"/>
            <p:cNvCxnSpPr>
              <a:stCxn id="0" idx="7"/>
              <a:endCxn id="0" idx="2"/>
            </p:cNvCxnSpPr>
            <p:nvPr/>
          </p:nvCxnSpPr>
          <p:spPr>
            <a:xfrm rot="5400000" flipH="1" flipV="1">
              <a:off x="521" y="2474"/>
              <a:ext cx="303" cy="5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Прямая со стрелкой 58"/>
            <p:cNvCxnSpPr>
              <a:stCxn id="0" idx="2"/>
            </p:cNvCxnSpPr>
            <p:nvPr/>
          </p:nvCxnSpPr>
          <p:spPr>
            <a:xfrm rot="10800000" flipV="1">
              <a:off x="1950" y="3012"/>
              <a:ext cx="572" cy="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0" name="Прямая со стрелкой 59"/>
            <p:cNvCxnSpPr>
              <a:stCxn id="0" idx="6"/>
              <a:endCxn id="0" idx="1"/>
            </p:cNvCxnSpPr>
            <p:nvPr/>
          </p:nvCxnSpPr>
          <p:spPr>
            <a:xfrm>
              <a:off x="1950" y="2609"/>
              <a:ext cx="611" cy="30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Прямая со стрелкой 60"/>
            <p:cNvCxnSpPr/>
            <p:nvPr/>
          </p:nvCxnSpPr>
          <p:spPr>
            <a:xfrm rot="10800000" flipV="1">
              <a:off x="1188" y="2709"/>
              <a:ext cx="571" cy="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23985" name="Object 81"/>
            <p:cNvGraphicFramePr>
              <a:graphicFrameLocks noChangeAspect="1"/>
            </p:cNvGraphicFramePr>
            <p:nvPr/>
          </p:nvGraphicFramePr>
          <p:xfrm>
            <a:off x="997" y="2427"/>
            <a:ext cx="191" cy="330"/>
          </p:xfrm>
          <a:graphic>
            <a:graphicData uri="http://schemas.openxmlformats.org/presentationml/2006/ole">
              <p:oleObj spid="_x0000_s123985" name="Equation" r:id="rId8" imgW="139680" imgH="228600" progId="">
                <p:embed/>
              </p:oleObj>
            </a:graphicData>
          </a:graphic>
        </p:graphicFrame>
        <p:graphicFrame>
          <p:nvGraphicFramePr>
            <p:cNvPr id="123986" name="Object 82"/>
            <p:cNvGraphicFramePr>
              <a:graphicFrameLocks noChangeAspect="1"/>
            </p:cNvGraphicFramePr>
            <p:nvPr/>
          </p:nvGraphicFramePr>
          <p:xfrm>
            <a:off x="1713" y="3193"/>
            <a:ext cx="207" cy="330"/>
          </p:xfrm>
          <a:graphic>
            <a:graphicData uri="http://schemas.openxmlformats.org/presentationml/2006/ole">
              <p:oleObj spid="_x0000_s123986" name="Equation" r:id="rId9" imgW="152280" imgH="228600" progId="">
                <p:embed/>
              </p:oleObj>
            </a:graphicData>
          </a:graphic>
        </p:graphicFrame>
        <p:graphicFrame>
          <p:nvGraphicFramePr>
            <p:cNvPr id="123987" name="Object 83"/>
            <p:cNvGraphicFramePr>
              <a:graphicFrameLocks noChangeAspect="1"/>
            </p:cNvGraphicFramePr>
            <p:nvPr/>
          </p:nvGraphicFramePr>
          <p:xfrm>
            <a:off x="988" y="3193"/>
            <a:ext cx="209" cy="330"/>
          </p:xfrm>
          <a:graphic>
            <a:graphicData uri="http://schemas.openxmlformats.org/presentationml/2006/ole">
              <p:oleObj spid="_x0000_s123987" name="Equation" r:id="rId10" imgW="152280" imgH="228600" progId="">
                <p:embed/>
              </p:oleObj>
            </a:graphicData>
          </a:graphic>
        </p:graphicFrame>
        <p:graphicFrame>
          <p:nvGraphicFramePr>
            <p:cNvPr id="123988" name="Object 84"/>
            <p:cNvGraphicFramePr>
              <a:graphicFrameLocks noChangeAspect="1"/>
            </p:cNvGraphicFramePr>
            <p:nvPr/>
          </p:nvGraphicFramePr>
          <p:xfrm>
            <a:off x="1713" y="2427"/>
            <a:ext cx="207" cy="330"/>
          </p:xfrm>
          <a:graphic>
            <a:graphicData uri="http://schemas.openxmlformats.org/presentationml/2006/ole">
              <p:oleObj spid="_x0000_s123988" name="Equation" r:id="rId11" imgW="152280" imgH="228600" progId="">
                <p:embed/>
              </p:oleObj>
            </a:graphicData>
          </a:graphic>
        </p:graphicFrame>
        <p:cxnSp>
          <p:nvCxnSpPr>
            <p:cNvPr id="66" name="Прямая со стрелкой 65"/>
            <p:cNvCxnSpPr/>
            <p:nvPr/>
          </p:nvCxnSpPr>
          <p:spPr>
            <a:xfrm rot="16200000" flipH="1">
              <a:off x="591" y="2868"/>
              <a:ext cx="243" cy="5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7" name="Прямая со стрелкой 66"/>
            <p:cNvCxnSpPr/>
            <p:nvPr/>
          </p:nvCxnSpPr>
          <p:spPr>
            <a:xfrm rot="5400000" flipH="1" flipV="1">
              <a:off x="886" y="2972"/>
              <a:ext cx="5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373" name="TextBox 67"/>
            <p:cNvSpPr txBox="1">
              <a:spLocks noChangeArrowheads="1"/>
            </p:cNvSpPr>
            <p:nvPr/>
          </p:nvSpPr>
          <p:spPr bwMode="auto">
            <a:xfrm rot="-1886544">
              <a:off x="498" y="2619"/>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24374" name="TextBox 68"/>
            <p:cNvSpPr txBox="1">
              <a:spLocks noChangeArrowheads="1"/>
            </p:cNvSpPr>
            <p:nvPr/>
          </p:nvSpPr>
          <p:spPr bwMode="auto">
            <a:xfrm>
              <a:off x="1247" y="2387"/>
              <a:ext cx="315" cy="231"/>
            </a:xfrm>
            <a:prstGeom prst="rect">
              <a:avLst/>
            </a:prstGeom>
            <a:noFill/>
            <a:ln w="9525">
              <a:noFill/>
              <a:miter lim="800000"/>
              <a:headEnd/>
              <a:tailEnd/>
            </a:ln>
          </p:spPr>
          <p:txBody>
            <a:bodyPr>
              <a:spAutoFit/>
            </a:bodyPr>
            <a:lstStyle/>
            <a:p>
              <a:r>
                <a:rPr lang="en-US" sz="1800" baseline="0"/>
                <a:t>12</a:t>
              </a:r>
              <a:endParaRPr lang="ru-RU" sz="1800" baseline="0"/>
            </a:p>
          </p:txBody>
        </p:sp>
        <p:sp>
          <p:nvSpPr>
            <p:cNvPr id="124375" name="TextBox 69"/>
            <p:cNvSpPr txBox="1">
              <a:spLocks noChangeArrowheads="1"/>
            </p:cNvSpPr>
            <p:nvPr/>
          </p:nvSpPr>
          <p:spPr bwMode="auto">
            <a:xfrm rot="1266976">
              <a:off x="2211" y="2590"/>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24376" name="TextBox 70"/>
            <p:cNvSpPr txBox="1">
              <a:spLocks noChangeArrowheads="1"/>
            </p:cNvSpPr>
            <p:nvPr/>
          </p:nvSpPr>
          <p:spPr bwMode="auto">
            <a:xfrm rot="1319846">
              <a:off x="527" y="3179"/>
              <a:ext cx="189" cy="231"/>
            </a:xfrm>
            <a:prstGeom prst="rect">
              <a:avLst/>
            </a:prstGeom>
            <a:noFill/>
            <a:ln w="9525">
              <a:noFill/>
              <a:miter lim="800000"/>
              <a:headEnd/>
              <a:tailEnd/>
            </a:ln>
          </p:spPr>
          <p:txBody>
            <a:bodyPr wrap="none">
              <a:spAutoFit/>
            </a:bodyPr>
            <a:lstStyle/>
            <a:p>
              <a:r>
                <a:rPr lang="en-US" sz="1800" baseline="0"/>
                <a:t>8</a:t>
              </a:r>
              <a:endParaRPr lang="ru-RU" sz="1800" baseline="0"/>
            </a:p>
          </p:txBody>
        </p:sp>
        <p:sp>
          <p:nvSpPr>
            <p:cNvPr id="124377" name="TextBox 71"/>
            <p:cNvSpPr txBox="1">
              <a:spLocks noChangeArrowheads="1"/>
            </p:cNvSpPr>
            <p:nvPr/>
          </p:nvSpPr>
          <p:spPr bwMode="auto">
            <a:xfrm>
              <a:off x="1338" y="3349"/>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24378" name="TextBox 72"/>
            <p:cNvSpPr txBox="1">
              <a:spLocks noChangeArrowheads="1"/>
            </p:cNvSpPr>
            <p:nvPr/>
          </p:nvSpPr>
          <p:spPr bwMode="auto">
            <a:xfrm rot="-1302655">
              <a:off x="2173" y="3129"/>
              <a:ext cx="189" cy="232"/>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24379" name="TextBox 73"/>
            <p:cNvSpPr txBox="1">
              <a:spLocks noChangeArrowheads="1"/>
            </p:cNvSpPr>
            <p:nvPr/>
          </p:nvSpPr>
          <p:spPr bwMode="auto">
            <a:xfrm rot="-5400000">
              <a:off x="1803" y="2847"/>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24380" name="TextBox 74"/>
            <p:cNvSpPr txBox="1">
              <a:spLocks noChangeArrowheads="1"/>
            </p:cNvSpPr>
            <p:nvPr/>
          </p:nvSpPr>
          <p:spPr bwMode="auto">
            <a:xfrm rot="-5400000">
              <a:off x="831" y="2804"/>
              <a:ext cx="262" cy="404"/>
            </a:xfrm>
            <a:prstGeom prst="rect">
              <a:avLst/>
            </a:prstGeom>
            <a:noFill/>
            <a:ln w="9525">
              <a:noFill/>
              <a:miter lim="800000"/>
              <a:headEnd/>
              <a:tailEnd/>
            </a:ln>
          </p:spPr>
          <p:txBody>
            <a:bodyPr wrap="none">
              <a:spAutoFit/>
            </a:bodyPr>
            <a:lstStyle/>
            <a:p>
              <a:endParaRPr lang="en-US" sz="1800" baseline="0"/>
            </a:p>
            <a:p>
              <a:r>
                <a:rPr lang="en-US" sz="1800" baseline="0"/>
                <a:t>11</a:t>
              </a:r>
              <a:endParaRPr lang="ru-RU" sz="1800" baseline="0"/>
            </a:p>
          </p:txBody>
        </p:sp>
        <p:sp>
          <p:nvSpPr>
            <p:cNvPr id="124381" name="TextBox 75"/>
            <p:cNvSpPr txBox="1">
              <a:spLocks noChangeArrowheads="1"/>
            </p:cNvSpPr>
            <p:nvPr/>
          </p:nvSpPr>
          <p:spPr bwMode="auto">
            <a:xfrm rot="-5400000">
              <a:off x="1154" y="2887"/>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124382" name="TextBox 76"/>
            <p:cNvSpPr txBox="1">
              <a:spLocks noChangeArrowheads="1"/>
            </p:cNvSpPr>
            <p:nvPr/>
          </p:nvSpPr>
          <p:spPr bwMode="auto">
            <a:xfrm rot="-2456182">
              <a:off x="1494" y="2889"/>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cxnSp>
          <p:nvCxnSpPr>
            <p:cNvPr id="9" name="Прямая со стрелкой 8"/>
            <p:cNvCxnSpPr/>
            <p:nvPr/>
          </p:nvCxnSpPr>
          <p:spPr>
            <a:xfrm rot="10800000">
              <a:off x="1226" y="2548"/>
              <a:ext cx="456"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rot="5400000" flipH="1" flipV="1">
              <a:off x="1172" y="2685"/>
              <a:ext cx="564" cy="5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Прямая со стрелкой 6"/>
            <p:cNvCxnSpPr>
              <a:endCxn id="0" idx="6"/>
            </p:cNvCxnSpPr>
            <p:nvPr/>
          </p:nvCxnSpPr>
          <p:spPr>
            <a:xfrm rot="10800000" flipV="1">
              <a:off x="425" y="2710"/>
              <a:ext cx="572" cy="3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386" name="TextBox 11"/>
            <p:cNvSpPr txBox="1">
              <a:spLocks noChangeArrowheads="1"/>
            </p:cNvSpPr>
            <p:nvPr/>
          </p:nvSpPr>
          <p:spPr bwMode="auto">
            <a:xfrm rot="-2086967">
              <a:off x="632" y="2801"/>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24387" name="TextBox 13"/>
            <p:cNvSpPr txBox="1">
              <a:spLocks noChangeArrowheads="1"/>
            </p:cNvSpPr>
            <p:nvPr/>
          </p:nvSpPr>
          <p:spPr bwMode="auto">
            <a:xfrm rot="-2845094">
              <a:off x="1363" y="2751"/>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cxnSp>
          <p:nvCxnSpPr>
            <p:cNvPr id="15" name="Прямая со стрелкой 14"/>
            <p:cNvCxnSpPr/>
            <p:nvPr/>
          </p:nvCxnSpPr>
          <p:spPr>
            <a:xfrm rot="10800000">
              <a:off x="1226" y="3395"/>
              <a:ext cx="45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389" name="TextBox 15"/>
            <p:cNvSpPr txBox="1">
              <a:spLocks noChangeArrowheads="1"/>
            </p:cNvSpPr>
            <p:nvPr/>
          </p:nvSpPr>
          <p:spPr bwMode="auto">
            <a:xfrm>
              <a:off x="1340" y="3153"/>
              <a:ext cx="189" cy="231"/>
            </a:xfrm>
            <a:prstGeom prst="rect">
              <a:avLst/>
            </a:prstGeom>
            <a:noFill/>
            <a:ln w="9525">
              <a:noFill/>
              <a:miter lim="800000"/>
              <a:headEnd/>
              <a:tailEnd/>
            </a:ln>
          </p:spPr>
          <p:txBody>
            <a:bodyPr wrap="none">
              <a:spAutoFit/>
            </a:bodyPr>
            <a:lstStyle/>
            <a:p>
              <a:r>
                <a:rPr lang="en-US" sz="1800" baseline="0"/>
                <a:t>3</a:t>
              </a:r>
              <a:endParaRPr lang="ru-RU" sz="1800" baseline="0"/>
            </a:p>
          </p:txBody>
        </p:sp>
        <p:cxnSp>
          <p:nvCxnSpPr>
            <p:cNvPr id="4" name="Прямая со стрелкой 3"/>
            <p:cNvCxnSpPr/>
            <p:nvPr/>
          </p:nvCxnSpPr>
          <p:spPr>
            <a:xfrm rot="10800000">
              <a:off x="1912" y="2669"/>
              <a:ext cx="611" cy="3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391" name="TextBox 4"/>
            <p:cNvSpPr txBox="1">
              <a:spLocks noChangeArrowheads="1"/>
            </p:cNvSpPr>
            <p:nvPr/>
          </p:nvSpPr>
          <p:spPr bwMode="auto">
            <a:xfrm rot="1444016">
              <a:off x="2034" y="2778"/>
              <a:ext cx="262" cy="231"/>
            </a:xfrm>
            <a:prstGeom prst="rect">
              <a:avLst/>
            </a:prstGeom>
            <a:noFill/>
            <a:ln w="9525">
              <a:noFill/>
              <a:miter lim="800000"/>
              <a:headEnd/>
              <a:tailEnd/>
            </a:ln>
          </p:spPr>
          <p:txBody>
            <a:bodyPr wrap="none">
              <a:spAutoFit/>
            </a:bodyPr>
            <a:lstStyle/>
            <a:p>
              <a:r>
                <a:rPr lang="en-US" sz="1800" baseline="0"/>
                <a:t>15</a:t>
              </a:r>
              <a:endParaRPr lang="ru-RU" sz="1800" baseline="0"/>
            </a:p>
          </p:txBody>
        </p:sp>
        <p:cxnSp>
          <p:nvCxnSpPr>
            <p:cNvPr id="6" name="Прямая со стрелкой 5"/>
            <p:cNvCxnSpPr>
              <a:stCxn id="0" idx="4"/>
            </p:cNvCxnSpPr>
            <p:nvPr/>
          </p:nvCxnSpPr>
          <p:spPr>
            <a:xfrm rot="16200000" flipH="1">
              <a:off x="1586" y="2982"/>
              <a:ext cx="481" cy="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4393" name="Прямая со стрелкой 78"/>
            <p:cNvCxnSpPr>
              <a:cxnSpLocks noChangeShapeType="1"/>
            </p:cNvCxnSpPr>
            <p:nvPr/>
          </p:nvCxnSpPr>
          <p:spPr bwMode="auto">
            <a:xfrm flipH="1" flipV="1">
              <a:off x="386" y="3112"/>
              <a:ext cx="573" cy="243"/>
            </a:xfrm>
            <a:prstGeom prst="straightConnector1">
              <a:avLst/>
            </a:prstGeom>
            <a:noFill/>
            <a:ln w="9525" algn="ctr">
              <a:solidFill>
                <a:srgbClr val="000000"/>
              </a:solidFill>
              <a:round/>
              <a:headEnd/>
              <a:tailEnd type="arrow" w="med" len="med"/>
            </a:ln>
          </p:spPr>
        </p:cxnSp>
        <p:sp>
          <p:nvSpPr>
            <p:cNvPr id="124394" name="TextBox 80"/>
            <p:cNvSpPr txBox="1">
              <a:spLocks noChangeArrowheads="1"/>
            </p:cNvSpPr>
            <p:nvPr/>
          </p:nvSpPr>
          <p:spPr bwMode="auto">
            <a:xfrm rot="1273879">
              <a:off x="678" y="2976"/>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grpSp>
      <p:grpSp>
        <p:nvGrpSpPr>
          <p:cNvPr id="124295" name="Group 519"/>
          <p:cNvGrpSpPr>
            <a:grpSpLocks/>
          </p:cNvGrpSpPr>
          <p:nvPr/>
        </p:nvGrpSpPr>
        <p:grpSpPr bwMode="auto">
          <a:xfrm>
            <a:off x="4643438" y="3789363"/>
            <a:ext cx="4065587" cy="1792287"/>
            <a:chOff x="2925" y="2387"/>
            <a:chExt cx="2561" cy="1129"/>
          </a:xfrm>
        </p:grpSpPr>
        <p:sp>
          <p:nvSpPr>
            <p:cNvPr id="19" name="Овал 18"/>
            <p:cNvSpPr/>
            <p:nvPr/>
          </p:nvSpPr>
          <p:spPr>
            <a:xfrm>
              <a:off x="2925" y="2836"/>
              <a:ext cx="260"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20" name="Овал 19"/>
            <p:cNvSpPr/>
            <p:nvPr/>
          </p:nvSpPr>
          <p:spPr>
            <a:xfrm>
              <a:off x="5226" y="2836"/>
              <a:ext cx="260"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21" name="Овал 16"/>
            <p:cNvSpPr/>
            <p:nvPr/>
          </p:nvSpPr>
          <p:spPr>
            <a:xfrm>
              <a:off x="4410" y="2428"/>
              <a:ext cx="259"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 name="Овал 17"/>
            <p:cNvSpPr/>
            <p:nvPr/>
          </p:nvSpPr>
          <p:spPr>
            <a:xfrm>
              <a:off x="3704" y="2428"/>
              <a:ext cx="259"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3" name="Прямая со стрелкой 22"/>
            <p:cNvCxnSpPr/>
            <p:nvPr/>
          </p:nvCxnSpPr>
          <p:spPr>
            <a:xfrm>
              <a:off x="3964" y="2570"/>
              <a:ext cx="446"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6200000" flipH="1">
              <a:off x="3571" y="2959"/>
              <a:ext cx="49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Овал 24"/>
            <p:cNvSpPr/>
            <p:nvPr/>
          </p:nvSpPr>
          <p:spPr>
            <a:xfrm>
              <a:off x="4410" y="3183"/>
              <a:ext cx="259"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6" name="Овал 25"/>
            <p:cNvSpPr/>
            <p:nvPr/>
          </p:nvSpPr>
          <p:spPr>
            <a:xfrm>
              <a:off x="3704" y="3183"/>
              <a:ext cx="259"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7" name="Прямая со стрелкой 12"/>
            <p:cNvCxnSpPr/>
            <p:nvPr/>
          </p:nvCxnSpPr>
          <p:spPr>
            <a:xfrm>
              <a:off x="3964" y="3285"/>
              <a:ext cx="48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Прямая со стрелкой 13"/>
            <p:cNvCxnSpPr>
              <a:stCxn id="25" idx="0"/>
            </p:cNvCxnSpPr>
            <p:nvPr/>
          </p:nvCxnSpPr>
          <p:spPr>
            <a:xfrm rot="5400000" flipH="1" flipV="1">
              <a:off x="4305" y="2947"/>
              <a:ext cx="471"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a:stCxn id="25" idx="6"/>
              <a:endCxn id="20" idx="3"/>
            </p:cNvCxnSpPr>
            <p:nvPr/>
          </p:nvCxnSpPr>
          <p:spPr>
            <a:xfrm flipV="1">
              <a:off x="4669" y="3080"/>
              <a:ext cx="593" cy="2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Прямая со стрелкой 29"/>
            <p:cNvCxnSpPr>
              <a:endCxn id="20" idx="1"/>
            </p:cNvCxnSpPr>
            <p:nvPr/>
          </p:nvCxnSpPr>
          <p:spPr>
            <a:xfrm>
              <a:off x="4671" y="2570"/>
              <a:ext cx="593" cy="3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Прямая со стрелкой 30"/>
            <p:cNvCxnSpPr>
              <a:endCxn id="26" idx="7"/>
            </p:cNvCxnSpPr>
            <p:nvPr/>
          </p:nvCxnSpPr>
          <p:spPr>
            <a:xfrm rot="5400000">
              <a:off x="3910" y="2687"/>
              <a:ext cx="553" cy="52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24027" name="Object 123"/>
            <p:cNvGraphicFramePr>
              <a:graphicFrameLocks noChangeAspect="1"/>
            </p:cNvGraphicFramePr>
            <p:nvPr/>
          </p:nvGraphicFramePr>
          <p:xfrm>
            <a:off x="3742" y="2387"/>
            <a:ext cx="185" cy="334"/>
          </p:xfrm>
          <a:graphic>
            <a:graphicData uri="http://schemas.openxmlformats.org/presentationml/2006/ole">
              <p:oleObj spid="_x0000_s124027" name="Equation" r:id="rId12" imgW="139680" imgH="228600" progId="">
                <p:embed/>
              </p:oleObj>
            </a:graphicData>
          </a:graphic>
        </p:graphicFrame>
        <p:graphicFrame>
          <p:nvGraphicFramePr>
            <p:cNvPr id="124028" name="Object 124"/>
            <p:cNvGraphicFramePr>
              <a:graphicFrameLocks noChangeAspect="1"/>
            </p:cNvGraphicFramePr>
            <p:nvPr/>
          </p:nvGraphicFramePr>
          <p:xfrm>
            <a:off x="4439" y="3163"/>
            <a:ext cx="202" cy="334"/>
          </p:xfrm>
          <a:graphic>
            <a:graphicData uri="http://schemas.openxmlformats.org/presentationml/2006/ole">
              <p:oleObj spid="_x0000_s124028" name="Equation" r:id="rId13" imgW="152280" imgH="228600" progId="">
                <p:embed/>
              </p:oleObj>
            </a:graphicData>
          </a:graphic>
        </p:graphicFrame>
        <p:graphicFrame>
          <p:nvGraphicFramePr>
            <p:cNvPr id="124029" name="Object 125"/>
            <p:cNvGraphicFramePr>
              <a:graphicFrameLocks noChangeAspect="1"/>
            </p:cNvGraphicFramePr>
            <p:nvPr/>
          </p:nvGraphicFramePr>
          <p:xfrm>
            <a:off x="3733" y="3163"/>
            <a:ext cx="203" cy="334"/>
          </p:xfrm>
          <a:graphic>
            <a:graphicData uri="http://schemas.openxmlformats.org/presentationml/2006/ole">
              <p:oleObj spid="_x0000_s124029" name="Equation" r:id="rId14" imgW="152280" imgH="228600" progId="">
                <p:embed/>
              </p:oleObj>
            </a:graphicData>
          </a:graphic>
        </p:graphicFrame>
        <p:graphicFrame>
          <p:nvGraphicFramePr>
            <p:cNvPr id="124030" name="Object 126"/>
            <p:cNvGraphicFramePr>
              <a:graphicFrameLocks noChangeAspect="1"/>
            </p:cNvGraphicFramePr>
            <p:nvPr/>
          </p:nvGraphicFramePr>
          <p:xfrm>
            <a:off x="4439" y="2387"/>
            <a:ext cx="202" cy="334"/>
          </p:xfrm>
          <a:graphic>
            <a:graphicData uri="http://schemas.openxmlformats.org/presentationml/2006/ole">
              <p:oleObj spid="_x0000_s124030" name="Equation" r:id="rId15" imgW="152280" imgH="228600" progId="">
                <p:embed/>
              </p:oleObj>
            </a:graphicData>
          </a:graphic>
        </p:graphicFrame>
        <p:cxnSp>
          <p:nvCxnSpPr>
            <p:cNvPr id="36" name="Прямая со стрелкой 35"/>
            <p:cNvCxnSpPr>
              <a:stCxn id="19" idx="5"/>
              <a:endCxn id="26" idx="2"/>
            </p:cNvCxnSpPr>
            <p:nvPr/>
          </p:nvCxnSpPr>
          <p:spPr>
            <a:xfrm rot="16200000" flipH="1">
              <a:off x="3301" y="2925"/>
              <a:ext cx="246" cy="55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Прямая со стрелкой 36"/>
            <p:cNvCxnSpPr/>
            <p:nvPr/>
          </p:nvCxnSpPr>
          <p:spPr>
            <a:xfrm rot="5400000" flipH="1" flipV="1">
              <a:off x="3645" y="2958"/>
              <a:ext cx="490"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348" name="TextBox 37"/>
            <p:cNvSpPr txBox="1">
              <a:spLocks noChangeArrowheads="1"/>
            </p:cNvSpPr>
            <p:nvPr/>
          </p:nvSpPr>
          <p:spPr bwMode="auto">
            <a:xfrm rot="-1663100">
              <a:off x="3203" y="2535"/>
              <a:ext cx="464" cy="231"/>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24349" name="TextBox 38"/>
            <p:cNvSpPr txBox="1">
              <a:spLocks noChangeArrowheads="1"/>
            </p:cNvSpPr>
            <p:nvPr/>
          </p:nvSpPr>
          <p:spPr bwMode="auto">
            <a:xfrm>
              <a:off x="3878" y="2387"/>
              <a:ext cx="543" cy="231"/>
            </a:xfrm>
            <a:prstGeom prst="rect">
              <a:avLst/>
            </a:prstGeom>
            <a:noFill/>
            <a:ln w="9525">
              <a:noFill/>
              <a:miter lim="800000"/>
              <a:headEnd/>
              <a:tailEnd/>
            </a:ln>
          </p:spPr>
          <p:txBody>
            <a:bodyPr>
              <a:spAutoFit/>
            </a:bodyPr>
            <a:lstStyle/>
            <a:p>
              <a:r>
                <a:rPr lang="en-US" sz="1800" baseline="0"/>
                <a:t>12/12</a:t>
              </a:r>
              <a:endParaRPr lang="ru-RU" sz="1800" baseline="0"/>
            </a:p>
          </p:txBody>
        </p:sp>
        <p:sp>
          <p:nvSpPr>
            <p:cNvPr id="124350" name="TextBox 39"/>
            <p:cNvSpPr txBox="1">
              <a:spLocks noChangeArrowheads="1"/>
            </p:cNvSpPr>
            <p:nvPr/>
          </p:nvSpPr>
          <p:spPr bwMode="auto">
            <a:xfrm rot="1532242">
              <a:off x="4878" y="2590"/>
              <a:ext cx="464" cy="231"/>
            </a:xfrm>
            <a:prstGeom prst="rect">
              <a:avLst/>
            </a:prstGeom>
            <a:noFill/>
            <a:ln w="9525">
              <a:noFill/>
              <a:miter lim="800000"/>
              <a:headEnd/>
              <a:tailEnd/>
            </a:ln>
          </p:spPr>
          <p:txBody>
            <a:bodyPr wrap="none">
              <a:spAutoFit/>
            </a:bodyPr>
            <a:lstStyle/>
            <a:p>
              <a:r>
                <a:rPr lang="en-US" sz="1800" baseline="0"/>
                <a:t>19/20</a:t>
              </a:r>
              <a:endParaRPr lang="ru-RU" sz="1800" baseline="0"/>
            </a:p>
          </p:txBody>
        </p:sp>
        <p:sp>
          <p:nvSpPr>
            <p:cNvPr id="124351" name="TextBox 40"/>
            <p:cNvSpPr txBox="1">
              <a:spLocks noChangeArrowheads="1"/>
            </p:cNvSpPr>
            <p:nvPr/>
          </p:nvSpPr>
          <p:spPr bwMode="auto">
            <a:xfrm rot="1268659">
              <a:off x="3167" y="3173"/>
              <a:ext cx="464" cy="231"/>
            </a:xfrm>
            <a:prstGeom prst="rect">
              <a:avLst/>
            </a:prstGeom>
            <a:noFill/>
            <a:ln w="9525">
              <a:noFill/>
              <a:miter lim="800000"/>
              <a:headEnd/>
              <a:tailEnd/>
            </a:ln>
          </p:spPr>
          <p:txBody>
            <a:bodyPr wrap="none">
              <a:spAutoFit/>
            </a:bodyPr>
            <a:lstStyle/>
            <a:p>
              <a:r>
                <a:rPr lang="en-US" sz="1800" baseline="0"/>
                <a:t>12/13</a:t>
              </a:r>
              <a:endParaRPr lang="ru-RU" sz="1800" baseline="0"/>
            </a:p>
          </p:txBody>
        </p:sp>
        <p:sp>
          <p:nvSpPr>
            <p:cNvPr id="124352" name="TextBox 41"/>
            <p:cNvSpPr txBox="1">
              <a:spLocks noChangeArrowheads="1"/>
            </p:cNvSpPr>
            <p:nvPr/>
          </p:nvSpPr>
          <p:spPr bwMode="auto">
            <a:xfrm>
              <a:off x="4038" y="3285"/>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24353" name="TextBox 42"/>
            <p:cNvSpPr txBox="1">
              <a:spLocks noChangeArrowheads="1"/>
            </p:cNvSpPr>
            <p:nvPr/>
          </p:nvSpPr>
          <p:spPr bwMode="auto">
            <a:xfrm rot="-1120439">
              <a:off x="4927" y="3154"/>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24354" name="TextBox 43"/>
            <p:cNvSpPr txBox="1">
              <a:spLocks noChangeArrowheads="1"/>
            </p:cNvSpPr>
            <p:nvPr/>
          </p:nvSpPr>
          <p:spPr bwMode="auto">
            <a:xfrm rot="-5400000">
              <a:off x="4465" y="2811"/>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24355" name="TextBox 44"/>
            <p:cNvSpPr txBox="1">
              <a:spLocks noChangeArrowheads="1"/>
            </p:cNvSpPr>
            <p:nvPr/>
          </p:nvSpPr>
          <p:spPr bwMode="auto">
            <a:xfrm rot="-5400000">
              <a:off x="3596" y="2849"/>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24356" name="TextBox 45"/>
            <p:cNvSpPr txBox="1">
              <a:spLocks noChangeArrowheads="1"/>
            </p:cNvSpPr>
            <p:nvPr/>
          </p:nvSpPr>
          <p:spPr bwMode="auto">
            <a:xfrm rot="-5400000">
              <a:off x="3834" y="2846"/>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24357" name="TextBox 46"/>
            <p:cNvSpPr txBox="1">
              <a:spLocks noChangeArrowheads="1"/>
            </p:cNvSpPr>
            <p:nvPr/>
          </p:nvSpPr>
          <p:spPr bwMode="auto">
            <a:xfrm rot="-3855072">
              <a:off x="4210" y="2810"/>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cxnSp>
          <p:nvCxnSpPr>
            <p:cNvPr id="8" name="Прямая со стрелкой 7"/>
            <p:cNvCxnSpPr/>
            <p:nvPr/>
          </p:nvCxnSpPr>
          <p:spPr>
            <a:xfrm flipV="1">
              <a:off x="3148" y="2570"/>
              <a:ext cx="556" cy="3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24038" name="Rectangle 140"/>
          <p:cNvSpPr>
            <a:spLocks noChangeArrowheads="1"/>
          </p:cNvSpPr>
          <p:nvPr/>
        </p:nvSpPr>
        <p:spPr bwMode="auto">
          <a:xfrm>
            <a:off x="4284663" y="5275263"/>
            <a:ext cx="444500" cy="396875"/>
          </a:xfrm>
          <a:prstGeom prst="rect">
            <a:avLst/>
          </a:prstGeom>
          <a:noFill/>
          <a:ln w="9525">
            <a:noFill/>
            <a:miter lim="800000"/>
            <a:headEnd/>
            <a:tailEnd/>
          </a:ln>
        </p:spPr>
        <p:txBody>
          <a:bodyPr wrap="none">
            <a:spAutoFit/>
          </a:bodyPr>
          <a:lstStyle/>
          <a:p>
            <a:r>
              <a:rPr lang="ru-RU" sz="2000" baseline="0">
                <a:latin typeface="Arial" charset="0"/>
              </a:rPr>
              <a:t>(г)</a:t>
            </a:r>
          </a:p>
        </p:txBody>
      </p:sp>
      <p:sp>
        <p:nvSpPr>
          <p:cNvPr id="124039" name="Rectangle 141"/>
          <p:cNvSpPr>
            <a:spLocks noChangeArrowheads="1"/>
          </p:cNvSpPr>
          <p:nvPr/>
        </p:nvSpPr>
        <p:spPr bwMode="auto">
          <a:xfrm>
            <a:off x="5076825" y="5805488"/>
            <a:ext cx="3382963" cy="457200"/>
          </a:xfrm>
          <a:prstGeom prst="rect">
            <a:avLst/>
          </a:prstGeom>
          <a:noFill/>
          <a:ln w="9525">
            <a:noFill/>
            <a:miter lim="800000"/>
            <a:headEnd/>
            <a:tailEnd/>
          </a:ln>
        </p:spPr>
        <p:txBody>
          <a:bodyPr>
            <a:spAutoFit/>
          </a:bodyPr>
          <a:lstStyle/>
          <a:p>
            <a:r>
              <a:rPr lang="en-US" i="1" baseline="0">
                <a:latin typeface="Arial" charset="0"/>
              </a:rPr>
              <a:t>f</a:t>
            </a:r>
            <a:r>
              <a:rPr lang="en-US" i="1">
                <a:latin typeface="Arial" charset="0"/>
              </a:rPr>
              <a:t>p</a:t>
            </a:r>
            <a:r>
              <a:rPr lang="en-US" i="1" baseline="0">
                <a:latin typeface="Arial" charset="0"/>
              </a:rPr>
              <a:t> = </a:t>
            </a:r>
            <a:r>
              <a:rPr lang="en-US" baseline="0">
                <a:latin typeface="Arial" charset="0"/>
              </a:rPr>
              <a:t>4 + 7 + 8 + 4 = 23</a:t>
            </a:r>
            <a:endParaRPr lang="ru-RU" baseline="0">
              <a:latin typeface="Arial" charset="0"/>
            </a:endParaRPr>
          </a:p>
        </p:txBody>
      </p:sp>
      <p:grpSp>
        <p:nvGrpSpPr>
          <p:cNvPr id="124298" name="Group 368"/>
          <p:cNvGrpSpPr>
            <a:grpSpLocks/>
          </p:cNvGrpSpPr>
          <p:nvPr/>
        </p:nvGrpSpPr>
        <p:grpSpPr bwMode="auto">
          <a:xfrm>
            <a:off x="250825" y="1125538"/>
            <a:ext cx="3960813" cy="2022475"/>
            <a:chOff x="158" y="2296"/>
            <a:chExt cx="2495" cy="1274"/>
          </a:xfrm>
        </p:grpSpPr>
        <p:sp>
          <p:nvSpPr>
            <p:cNvPr id="45" name="Овал 44"/>
            <p:cNvSpPr/>
            <p:nvPr/>
          </p:nvSpPr>
          <p:spPr>
            <a:xfrm>
              <a:off x="158" y="2862"/>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46" name="Овал 45"/>
            <p:cNvSpPr/>
            <p:nvPr/>
          </p:nvSpPr>
          <p:spPr>
            <a:xfrm>
              <a:off x="2400" y="2862"/>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47" name="Овал 46"/>
            <p:cNvSpPr/>
            <p:nvPr/>
          </p:nvSpPr>
          <p:spPr>
            <a:xfrm>
              <a:off x="1604" y="2427"/>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8" name="Овал 47"/>
            <p:cNvSpPr/>
            <p:nvPr/>
          </p:nvSpPr>
          <p:spPr>
            <a:xfrm>
              <a:off x="917" y="2427"/>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49" name="Прямая со стрелкой 48"/>
            <p:cNvCxnSpPr/>
            <p:nvPr/>
          </p:nvCxnSpPr>
          <p:spPr>
            <a:xfrm>
              <a:off x="1170" y="2514"/>
              <a:ext cx="471"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Прямая со стрелкой 49"/>
            <p:cNvCxnSpPr/>
            <p:nvPr/>
          </p:nvCxnSpPr>
          <p:spPr>
            <a:xfrm rot="16200000" flipH="1">
              <a:off x="765" y="2993"/>
              <a:ext cx="52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Овал 50"/>
            <p:cNvSpPr/>
            <p:nvPr/>
          </p:nvSpPr>
          <p:spPr>
            <a:xfrm>
              <a:off x="1604" y="3233"/>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2" name="Овал 51"/>
            <p:cNvSpPr/>
            <p:nvPr/>
          </p:nvSpPr>
          <p:spPr>
            <a:xfrm>
              <a:off x="917" y="3233"/>
              <a:ext cx="253" cy="30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3" name="Прямая со стрелкой 52"/>
            <p:cNvCxnSpPr>
              <a:cxnSpLocks noChangeShapeType="1"/>
            </p:cNvCxnSpPr>
            <p:nvPr/>
          </p:nvCxnSpPr>
          <p:spPr bwMode="auto">
            <a:xfrm>
              <a:off x="1156" y="3339"/>
              <a:ext cx="434" cy="1"/>
            </a:xfrm>
            <a:prstGeom prst="straightConnector1">
              <a:avLst/>
            </a:prstGeom>
            <a:noFill/>
            <a:ln w="3175" algn="ctr">
              <a:solidFill>
                <a:schemeClr val="tx1"/>
              </a:solidFill>
              <a:round/>
              <a:headEnd/>
              <a:tailEnd type="arrow" w="med" len="med"/>
            </a:ln>
            <a:effectLst>
              <a:outerShdw dist="23000" dir="5400000" rotWithShape="0">
                <a:srgbClr val="000000">
                  <a:alpha val="34999"/>
                </a:srgbClr>
              </a:outerShdw>
            </a:effectLst>
          </p:spPr>
        </p:cxnSp>
        <p:cxnSp>
          <p:nvCxnSpPr>
            <p:cNvPr id="55" name="Прямая со стрелкой 54"/>
            <p:cNvCxnSpPr>
              <a:stCxn id="45" idx="7"/>
              <a:endCxn id="48" idx="2"/>
            </p:cNvCxnSpPr>
            <p:nvPr/>
          </p:nvCxnSpPr>
          <p:spPr>
            <a:xfrm rot="5400000" flipH="1" flipV="1">
              <a:off x="482" y="2471"/>
              <a:ext cx="328" cy="5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6" name="Прямая со стрелкой 55"/>
            <p:cNvCxnSpPr>
              <a:stCxn id="46" idx="2"/>
            </p:cNvCxnSpPr>
            <p:nvPr/>
          </p:nvCxnSpPr>
          <p:spPr>
            <a:xfrm rot="10800000" flipV="1">
              <a:off x="1857" y="3015"/>
              <a:ext cx="543" cy="3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7" name="Прямая со стрелкой 56"/>
            <p:cNvCxnSpPr>
              <a:stCxn id="47" idx="6"/>
              <a:endCxn id="46" idx="1"/>
            </p:cNvCxnSpPr>
            <p:nvPr/>
          </p:nvCxnSpPr>
          <p:spPr>
            <a:xfrm>
              <a:off x="1857" y="2579"/>
              <a:ext cx="580" cy="32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8" name="Прямая со стрелкой 57"/>
            <p:cNvCxnSpPr/>
            <p:nvPr/>
          </p:nvCxnSpPr>
          <p:spPr>
            <a:xfrm rot="10800000" flipV="1">
              <a:off x="1134" y="2688"/>
              <a:ext cx="543" cy="6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24286" name="Object 382"/>
            <p:cNvGraphicFramePr>
              <a:graphicFrameLocks noChangeAspect="1"/>
            </p:cNvGraphicFramePr>
            <p:nvPr/>
          </p:nvGraphicFramePr>
          <p:xfrm>
            <a:off x="954" y="2383"/>
            <a:ext cx="180" cy="357"/>
          </p:xfrm>
          <a:graphic>
            <a:graphicData uri="http://schemas.openxmlformats.org/presentationml/2006/ole">
              <p:oleObj spid="_x0000_s124286" name="Equation" r:id="rId16" imgW="139680" imgH="228600" progId="">
                <p:embed/>
              </p:oleObj>
            </a:graphicData>
          </a:graphic>
        </p:graphicFrame>
        <p:graphicFrame>
          <p:nvGraphicFramePr>
            <p:cNvPr id="124287" name="Object 383"/>
            <p:cNvGraphicFramePr>
              <a:graphicFrameLocks noChangeAspect="1"/>
            </p:cNvGraphicFramePr>
            <p:nvPr/>
          </p:nvGraphicFramePr>
          <p:xfrm>
            <a:off x="1633" y="3211"/>
            <a:ext cx="196" cy="356"/>
          </p:xfrm>
          <a:graphic>
            <a:graphicData uri="http://schemas.openxmlformats.org/presentationml/2006/ole">
              <p:oleObj spid="_x0000_s124287" name="Equation" r:id="rId17" imgW="152280" imgH="228600" progId="">
                <p:embed/>
              </p:oleObj>
            </a:graphicData>
          </a:graphic>
        </p:graphicFrame>
        <p:graphicFrame>
          <p:nvGraphicFramePr>
            <p:cNvPr id="124288" name="Object 384"/>
            <p:cNvGraphicFramePr>
              <a:graphicFrameLocks noChangeAspect="1"/>
            </p:cNvGraphicFramePr>
            <p:nvPr/>
          </p:nvGraphicFramePr>
          <p:xfrm>
            <a:off x="945" y="3211"/>
            <a:ext cx="198" cy="356"/>
          </p:xfrm>
          <a:graphic>
            <a:graphicData uri="http://schemas.openxmlformats.org/presentationml/2006/ole">
              <p:oleObj spid="_x0000_s124288" name="Equation" r:id="rId18" imgW="152280" imgH="228600" progId="">
                <p:embed/>
              </p:oleObj>
            </a:graphicData>
          </a:graphic>
        </p:graphicFrame>
        <p:graphicFrame>
          <p:nvGraphicFramePr>
            <p:cNvPr id="124289" name="Object 385"/>
            <p:cNvGraphicFramePr>
              <a:graphicFrameLocks noChangeAspect="1"/>
            </p:cNvGraphicFramePr>
            <p:nvPr/>
          </p:nvGraphicFramePr>
          <p:xfrm>
            <a:off x="1633" y="2383"/>
            <a:ext cx="196" cy="356"/>
          </p:xfrm>
          <a:graphic>
            <a:graphicData uri="http://schemas.openxmlformats.org/presentationml/2006/ole">
              <p:oleObj spid="_x0000_s124289" name="Equation" r:id="rId19" imgW="152280" imgH="228600" progId="">
                <p:embed/>
              </p:oleObj>
            </a:graphicData>
          </a:graphic>
        </p:graphicFrame>
        <p:cxnSp>
          <p:nvCxnSpPr>
            <p:cNvPr id="63" name="Прямая со стрелкой 62"/>
            <p:cNvCxnSpPr>
              <a:stCxn id="45" idx="5"/>
              <a:endCxn id="52" idx="2"/>
            </p:cNvCxnSpPr>
            <p:nvPr/>
          </p:nvCxnSpPr>
          <p:spPr>
            <a:xfrm rot="16200000" flipH="1">
              <a:off x="515" y="2983"/>
              <a:ext cx="262" cy="54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4" name="Прямая со стрелкой 63"/>
            <p:cNvCxnSpPr/>
            <p:nvPr/>
          </p:nvCxnSpPr>
          <p:spPr>
            <a:xfrm rot="5400000" flipH="1" flipV="1">
              <a:off x="837" y="2993"/>
              <a:ext cx="52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4314" name="TextBox 64"/>
            <p:cNvSpPr txBox="1">
              <a:spLocks noChangeArrowheads="1"/>
            </p:cNvSpPr>
            <p:nvPr/>
          </p:nvSpPr>
          <p:spPr bwMode="auto">
            <a:xfrm rot="-1886544">
              <a:off x="472" y="2589"/>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24315" name="TextBox 65"/>
            <p:cNvSpPr txBox="1">
              <a:spLocks noChangeArrowheads="1"/>
            </p:cNvSpPr>
            <p:nvPr/>
          </p:nvSpPr>
          <p:spPr bwMode="auto">
            <a:xfrm>
              <a:off x="1279" y="2296"/>
              <a:ext cx="152" cy="231"/>
            </a:xfrm>
            <a:prstGeom prst="rect">
              <a:avLst/>
            </a:prstGeom>
            <a:noFill/>
            <a:ln w="9525">
              <a:noFill/>
              <a:miter lim="800000"/>
              <a:headEnd/>
              <a:tailEnd/>
            </a:ln>
          </p:spPr>
          <p:txBody>
            <a:bodyPr>
              <a:spAutoFit/>
            </a:bodyPr>
            <a:lstStyle/>
            <a:p>
              <a:r>
                <a:rPr lang="en-US" sz="1800" baseline="0"/>
                <a:t>8</a:t>
              </a:r>
              <a:endParaRPr lang="ru-RU" sz="1800" baseline="0"/>
            </a:p>
          </p:txBody>
        </p:sp>
        <p:sp>
          <p:nvSpPr>
            <p:cNvPr id="124316" name="TextBox 66"/>
            <p:cNvSpPr txBox="1">
              <a:spLocks noChangeArrowheads="1"/>
            </p:cNvSpPr>
            <p:nvPr/>
          </p:nvSpPr>
          <p:spPr bwMode="auto">
            <a:xfrm rot="1748771">
              <a:off x="2104" y="2568"/>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24317" name="TextBox 67"/>
            <p:cNvSpPr txBox="1">
              <a:spLocks noChangeArrowheads="1"/>
            </p:cNvSpPr>
            <p:nvPr/>
          </p:nvSpPr>
          <p:spPr bwMode="auto">
            <a:xfrm rot="1199301">
              <a:off x="505" y="3252"/>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124318" name="TextBox 68"/>
            <p:cNvSpPr txBox="1">
              <a:spLocks noChangeArrowheads="1"/>
            </p:cNvSpPr>
            <p:nvPr/>
          </p:nvSpPr>
          <p:spPr bwMode="auto">
            <a:xfrm>
              <a:off x="1292" y="3339"/>
              <a:ext cx="262" cy="231"/>
            </a:xfrm>
            <a:prstGeom prst="rect">
              <a:avLst/>
            </a:prstGeom>
            <a:noFill/>
            <a:ln w="9525">
              <a:noFill/>
              <a:miter lim="800000"/>
              <a:headEnd/>
              <a:tailEnd/>
            </a:ln>
          </p:spPr>
          <p:txBody>
            <a:bodyPr>
              <a:spAutoFit/>
            </a:bodyPr>
            <a:lstStyle/>
            <a:p>
              <a:r>
                <a:rPr lang="en-US" sz="1800" baseline="0"/>
                <a:t>11</a:t>
              </a:r>
              <a:endParaRPr lang="ru-RU" sz="1800" baseline="0"/>
            </a:p>
          </p:txBody>
        </p:sp>
        <p:sp>
          <p:nvSpPr>
            <p:cNvPr id="124319" name="TextBox 69"/>
            <p:cNvSpPr txBox="1">
              <a:spLocks noChangeArrowheads="1"/>
            </p:cNvSpPr>
            <p:nvPr/>
          </p:nvSpPr>
          <p:spPr bwMode="auto">
            <a:xfrm rot="-2185093">
              <a:off x="2062" y="3138"/>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124320" name="TextBox 70"/>
            <p:cNvSpPr txBox="1">
              <a:spLocks noChangeArrowheads="1"/>
            </p:cNvSpPr>
            <p:nvPr/>
          </p:nvSpPr>
          <p:spPr bwMode="auto">
            <a:xfrm rot="-5400000">
              <a:off x="1676" y="2819"/>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124321" name="TextBox 71"/>
            <p:cNvSpPr txBox="1">
              <a:spLocks noChangeArrowheads="1"/>
            </p:cNvSpPr>
            <p:nvPr/>
          </p:nvSpPr>
          <p:spPr bwMode="auto">
            <a:xfrm rot="-5400000">
              <a:off x="764" y="2824"/>
              <a:ext cx="189" cy="404"/>
            </a:xfrm>
            <a:prstGeom prst="rect">
              <a:avLst/>
            </a:prstGeom>
            <a:noFill/>
            <a:ln w="9525">
              <a:noFill/>
              <a:miter lim="800000"/>
              <a:headEnd/>
              <a:tailEnd/>
            </a:ln>
          </p:spPr>
          <p:txBody>
            <a:bodyPr wrap="none">
              <a:spAutoFit/>
            </a:bodyPr>
            <a:lstStyle/>
            <a:p>
              <a:endParaRPr lang="en-US" sz="1800" baseline="0"/>
            </a:p>
            <a:p>
              <a:r>
                <a:rPr lang="en-US" sz="1800" baseline="0"/>
                <a:t>3</a:t>
              </a:r>
              <a:endParaRPr lang="ru-RU" sz="1800" baseline="0"/>
            </a:p>
          </p:txBody>
        </p:sp>
        <p:sp>
          <p:nvSpPr>
            <p:cNvPr id="124322" name="TextBox 72"/>
            <p:cNvSpPr txBox="1">
              <a:spLocks noChangeArrowheads="1"/>
            </p:cNvSpPr>
            <p:nvPr/>
          </p:nvSpPr>
          <p:spPr bwMode="auto">
            <a:xfrm rot="-5400000">
              <a:off x="1065" y="2896"/>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24323" name="TextBox 73"/>
            <p:cNvSpPr txBox="1">
              <a:spLocks noChangeArrowheads="1"/>
            </p:cNvSpPr>
            <p:nvPr/>
          </p:nvSpPr>
          <p:spPr bwMode="auto">
            <a:xfrm rot="-2456182">
              <a:off x="1390" y="2881"/>
              <a:ext cx="189" cy="231"/>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24324" name="Line 208"/>
            <p:cNvSpPr>
              <a:spLocks noChangeShapeType="1"/>
            </p:cNvSpPr>
            <p:nvPr/>
          </p:nvSpPr>
          <p:spPr bwMode="auto">
            <a:xfrm flipV="1">
              <a:off x="1701" y="2704"/>
              <a:ext cx="0" cy="545"/>
            </a:xfrm>
            <a:prstGeom prst="line">
              <a:avLst/>
            </a:prstGeom>
            <a:noFill/>
            <a:ln w="9525">
              <a:solidFill>
                <a:schemeClr val="tx1"/>
              </a:solidFill>
              <a:round/>
              <a:headEnd/>
              <a:tailEnd type="triangle" w="med" len="med"/>
            </a:ln>
          </p:spPr>
          <p:txBody>
            <a:bodyPr/>
            <a:lstStyle/>
            <a:p>
              <a:endParaRPr lang="ru-RU"/>
            </a:p>
          </p:txBody>
        </p:sp>
        <p:sp>
          <p:nvSpPr>
            <p:cNvPr id="124325" name="Line 399"/>
            <p:cNvSpPr>
              <a:spLocks noChangeShapeType="1"/>
            </p:cNvSpPr>
            <p:nvPr/>
          </p:nvSpPr>
          <p:spPr bwMode="auto">
            <a:xfrm flipH="1">
              <a:off x="1156" y="3385"/>
              <a:ext cx="454" cy="0"/>
            </a:xfrm>
            <a:prstGeom prst="line">
              <a:avLst/>
            </a:prstGeom>
            <a:noFill/>
            <a:ln w="9525">
              <a:solidFill>
                <a:schemeClr val="tx1"/>
              </a:solidFill>
              <a:round/>
              <a:headEnd/>
              <a:tailEnd type="triangle" w="med" len="med"/>
            </a:ln>
          </p:spPr>
          <p:txBody>
            <a:bodyPr/>
            <a:lstStyle/>
            <a:p>
              <a:endParaRPr lang="ru-RU"/>
            </a:p>
          </p:txBody>
        </p:sp>
        <p:sp>
          <p:nvSpPr>
            <p:cNvPr id="124326" name="Text Box 400"/>
            <p:cNvSpPr txBox="1">
              <a:spLocks noChangeArrowheads="1"/>
            </p:cNvSpPr>
            <p:nvPr/>
          </p:nvSpPr>
          <p:spPr bwMode="auto">
            <a:xfrm>
              <a:off x="1292" y="3158"/>
              <a:ext cx="196" cy="231"/>
            </a:xfrm>
            <a:prstGeom prst="rect">
              <a:avLst/>
            </a:prstGeom>
            <a:noFill/>
            <a:ln w="9525">
              <a:noFill/>
              <a:miter lim="800000"/>
              <a:headEnd/>
              <a:tailEnd/>
            </a:ln>
          </p:spPr>
          <p:txBody>
            <a:bodyPr wrap="none">
              <a:spAutoFit/>
            </a:bodyPr>
            <a:lstStyle/>
            <a:p>
              <a:r>
                <a:rPr lang="en-US" sz="1800" baseline="0">
                  <a:latin typeface="Arial" charset="0"/>
                </a:rPr>
                <a:t>3</a:t>
              </a:r>
              <a:endParaRPr lang="ru-RU" sz="1800" baseline="0">
                <a:latin typeface="Arial" charset="0"/>
              </a:endParaRPr>
            </a:p>
          </p:txBody>
        </p:sp>
        <p:sp>
          <p:nvSpPr>
            <p:cNvPr id="124327" name="Line 401"/>
            <p:cNvSpPr>
              <a:spLocks noChangeShapeType="1"/>
            </p:cNvSpPr>
            <p:nvPr/>
          </p:nvSpPr>
          <p:spPr bwMode="auto">
            <a:xfrm flipH="1">
              <a:off x="1156" y="2614"/>
              <a:ext cx="409" cy="0"/>
            </a:xfrm>
            <a:prstGeom prst="line">
              <a:avLst/>
            </a:prstGeom>
            <a:noFill/>
            <a:ln w="9525">
              <a:solidFill>
                <a:schemeClr val="tx1"/>
              </a:solidFill>
              <a:round/>
              <a:headEnd/>
              <a:tailEnd type="triangle" w="med" len="med"/>
            </a:ln>
          </p:spPr>
          <p:txBody>
            <a:bodyPr/>
            <a:lstStyle/>
            <a:p>
              <a:endParaRPr lang="ru-RU"/>
            </a:p>
          </p:txBody>
        </p:sp>
        <p:sp>
          <p:nvSpPr>
            <p:cNvPr id="124328" name="Text Box 402"/>
            <p:cNvSpPr txBox="1">
              <a:spLocks noChangeArrowheads="1"/>
            </p:cNvSpPr>
            <p:nvPr/>
          </p:nvSpPr>
          <p:spPr bwMode="auto">
            <a:xfrm>
              <a:off x="1247" y="2584"/>
              <a:ext cx="196" cy="231"/>
            </a:xfrm>
            <a:prstGeom prst="rect">
              <a:avLst/>
            </a:prstGeom>
            <a:noFill/>
            <a:ln w="9525">
              <a:noFill/>
              <a:miter lim="800000"/>
              <a:headEnd/>
              <a:tailEnd/>
            </a:ln>
          </p:spPr>
          <p:txBody>
            <a:bodyPr wrap="none">
              <a:spAutoFit/>
            </a:bodyPr>
            <a:lstStyle/>
            <a:p>
              <a:r>
                <a:rPr lang="en-US" sz="1800" baseline="0">
                  <a:latin typeface="Arial" charset="0"/>
                </a:rPr>
                <a:t>4</a:t>
              </a:r>
              <a:endParaRPr lang="ru-RU" sz="1800" baseline="0">
                <a:latin typeface="Arial" charset="0"/>
              </a:endParaRPr>
            </a:p>
          </p:txBody>
        </p:sp>
        <p:sp>
          <p:nvSpPr>
            <p:cNvPr id="124329" name="Line 403"/>
            <p:cNvSpPr>
              <a:spLocks noChangeShapeType="1"/>
            </p:cNvSpPr>
            <p:nvPr/>
          </p:nvSpPr>
          <p:spPr bwMode="auto">
            <a:xfrm flipV="1">
              <a:off x="1111" y="2659"/>
              <a:ext cx="499" cy="590"/>
            </a:xfrm>
            <a:prstGeom prst="line">
              <a:avLst/>
            </a:prstGeom>
            <a:noFill/>
            <a:ln w="9525">
              <a:solidFill>
                <a:schemeClr val="tx1"/>
              </a:solidFill>
              <a:round/>
              <a:headEnd/>
              <a:tailEnd type="triangle" w="med" len="med"/>
            </a:ln>
          </p:spPr>
          <p:txBody>
            <a:bodyPr/>
            <a:lstStyle/>
            <a:p>
              <a:endParaRPr lang="ru-RU"/>
            </a:p>
          </p:txBody>
        </p:sp>
        <p:sp>
          <p:nvSpPr>
            <p:cNvPr id="124330" name="Text Box 404"/>
            <p:cNvSpPr txBox="1">
              <a:spLocks noChangeArrowheads="1"/>
            </p:cNvSpPr>
            <p:nvPr/>
          </p:nvSpPr>
          <p:spPr bwMode="auto">
            <a:xfrm>
              <a:off x="1265" y="2777"/>
              <a:ext cx="196" cy="231"/>
            </a:xfrm>
            <a:prstGeom prst="rect">
              <a:avLst/>
            </a:prstGeom>
            <a:noFill/>
            <a:ln w="9525">
              <a:noFill/>
              <a:miter lim="800000"/>
              <a:headEnd/>
              <a:tailEnd/>
            </a:ln>
          </p:spPr>
          <p:txBody>
            <a:bodyPr wrap="none">
              <a:spAutoFit/>
            </a:bodyPr>
            <a:lstStyle/>
            <a:p>
              <a:r>
                <a:rPr lang="en-US" sz="1800" baseline="0">
                  <a:latin typeface="Arial" charset="0"/>
                </a:rPr>
                <a:t>4</a:t>
              </a:r>
              <a:endParaRPr lang="ru-RU" sz="1800" baseline="0">
                <a:latin typeface="Arial" charset="0"/>
              </a:endParaRPr>
            </a:p>
          </p:txBody>
        </p:sp>
        <p:sp>
          <p:nvSpPr>
            <p:cNvPr id="124331" name="Line 405"/>
            <p:cNvSpPr>
              <a:spLocks noChangeShapeType="1"/>
            </p:cNvSpPr>
            <p:nvPr/>
          </p:nvSpPr>
          <p:spPr bwMode="auto">
            <a:xfrm flipH="1" flipV="1">
              <a:off x="1837" y="2659"/>
              <a:ext cx="589" cy="317"/>
            </a:xfrm>
            <a:prstGeom prst="line">
              <a:avLst/>
            </a:prstGeom>
            <a:noFill/>
            <a:ln w="9525">
              <a:solidFill>
                <a:schemeClr val="tx1"/>
              </a:solidFill>
              <a:round/>
              <a:headEnd/>
              <a:tailEnd type="triangle" w="med" len="med"/>
            </a:ln>
          </p:spPr>
          <p:txBody>
            <a:bodyPr/>
            <a:lstStyle/>
            <a:p>
              <a:endParaRPr lang="ru-RU"/>
            </a:p>
          </p:txBody>
        </p:sp>
        <p:sp>
          <p:nvSpPr>
            <p:cNvPr id="124332" name="Text Box 406"/>
            <p:cNvSpPr txBox="1">
              <a:spLocks noChangeArrowheads="1"/>
            </p:cNvSpPr>
            <p:nvPr/>
          </p:nvSpPr>
          <p:spPr bwMode="auto">
            <a:xfrm>
              <a:off x="1973" y="2750"/>
              <a:ext cx="196" cy="231"/>
            </a:xfrm>
            <a:prstGeom prst="rect">
              <a:avLst/>
            </a:prstGeom>
            <a:noFill/>
            <a:ln w="9525">
              <a:noFill/>
              <a:miter lim="800000"/>
              <a:headEnd/>
              <a:tailEnd/>
            </a:ln>
          </p:spPr>
          <p:txBody>
            <a:bodyPr>
              <a:spAutoFit/>
            </a:bodyPr>
            <a:lstStyle/>
            <a:p>
              <a:r>
                <a:rPr lang="en-US" sz="1800" baseline="0">
                  <a:latin typeface="Arial" charset="0"/>
                </a:rPr>
                <a:t>7</a:t>
              </a:r>
              <a:endParaRPr lang="ru-RU" sz="1800" baseline="0">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038"/>
                                        </p:tgtEl>
                                        <p:attrNameLst>
                                          <p:attrName>style.visibility</p:attrName>
                                        </p:attrNameLst>
                                      </p:cBhvr>
                                      <p:to>
                                        <p:strVal val="visible"/>
                                      </p:to>
                                    </p:set>
                                    <p:anim calcmode="lin" valueType="num">
                                      <p:cBhvr additive="base">
                                        <p:cTn id="7" dur="500" fill="hold"/>
                                        <p:tgtEl>
                                          <p:spTgt spid="124038"/>
                                        </p:tgtEl>
                                        <p:attrNameLst>
                                          <p:attrName>ppt_x</p:attrName>
                                        </p:attrNameLst>
                                      </p:cBhvr>
                                      <p:tavLst>
                                        <p:tav tm="0">
                                          <p:val>
                                            <p:strVal val="#ppt_x"/>
                                          </p:val>
                                        </p:tav>
                                        <p:tav tm="100000">
                                          <p:val>
                                            <p:strVal val="#ppt_x"/>
                                          </p:val>
                                        </p:tav>
                                      </p:tavLst>
                                    </p:anim>
                                    <p:anim calcmode="lin" valueType="num">
                                      <p:cBhvr additive="base">
                                        <p:cTn id="8" dur="500" fill="hold"/>
                                        <p:tgtEl>
                                          <p:spTgt spid="1240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4039">
                                            <p:txEl>
                                              <p:pRg st="0" end="0"/>
                                            </p:txEl>
                                          </p:spTgt>
                                        </p:tgtEl>
                                        <p:attrNameLst>
                                          <p:attrName>style.visibility</p:attrName>
                                        </p:attrNameLst>
                                      </p:cBhvr>
                                      <p:to>
                                        <p:strVal val="visible"/>
                                      </p:to>
                                    </p:set>
                                    <p:anim calcmode="lin" valueType="num">
                                      <p:cBhvr additive="base">
                                        <p:cTn id="13" dur="500" fill="hold"/>
                                        <p:tgtEl>
                                          <p:spTgt spid="12403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403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3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811" name="Group 45"/>
          <p:cNvGrpSpPr>
            <a:grpSpLocks/>
          </p:cNvGrpSpPr>
          <p:nvPr/>
        </p:nvGrpSpPr>
        <p:grpSpPr bwMode="auto">
          <a:xfrm>
            <a:off x="1763713" y="836613"/>
            <a:ext cx="5040312" cy="1912937"/>
            <a:chOff x="1170" y="2025"/>
            <a:chExt cx="3105" cy="1224"/>
          </a:xfrm>
        </p:grpSpPr>
        <p:sp>
          <p:nvSpPr>
            <p:cNvPr id="19" name="Овал 18"/>
            <p:cNvSpPr/>
            <p:nvPr/>
          </p:nvSpPr>
          <p:spPr>
            <a:xfrm>
              <a:off x="1170" y="252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20" name="Овал 19"/>
            <p:cNvSpPr/>
            <p:nvPr/>
          </p:nvSpPr>
          <p:spPr>
            <a:xfrm>
              <a:off x="3960" y="252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21" name="Овал 16"/>
            <p:cNvSpPr/>
            <p:nvPr/>
          </p:nvSpPr>
          <p:spPr>
            <a:xfrm>
              <a:off x="2970" y="207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 name="Овал 17"/>
            <p:cNvSpPr/>
            <p:nvPr/>
          </p:nvSpPr>
          <p:spPr>
            <a:xfrm>
              <a:off x="2115" y="207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3" name="Прямая со стрелкой 22"/>
            <p:cNvCxnSpPr/>
            <p:nvPr/>
          </p:nvCxnSpPr>
          <p:spPr>
            <a:xfrm>
              <a:off x="2430" y="2227"/>
              <a:ext cx="554"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6200000" flipH="1">
              <a:off x="1978" y="2655"/>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Овал 24"/>
            <p:cNvSpPr/>
            <p:nvPr/>
          </p:nvSpPr>
          <p:spPr>
            <a:xfrm>
              <a:off x="2970" y="290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6" name="Овал 25"/>
            <p:cNvSpPr/>
            <p:nvPr/>
          </p:nvSpPr>
          <p:spPr>
            <a:xfrm>
              <a:off x="2115" y="290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27" name="Прямая со стрелкой 12"/>
            <p:cNvCxnSpPr/>
            <p:nvPr/>
          </p:nvCxnSpPr>
          <p:spPr>
            <a:xfrm>
              <a:off x="2430" y="3015"/>
              <a:ext cx="599"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Прямая со стрелкой 13"/>
            <p:cNvCxnSpPr>
              <a:stCxn id="25" idx="0"/>
            </p:cNvCxnSpPr>
            <p:nvPr/>
          </p:nvCxnSpPr>
          <p:spPr>
            <a:xfrm rot="5400000" flipH="1" flipV="1">
              <a:off x="2862" y="2642"/>
              <a:ext cx="518"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a:stCxn id="25" idx="6"/>
              <a:endCxn id="20" idx="3"/>
            </p:cNvCxnSpPr>
            <p:nvPr/>
          </p:nvCxnSpPr>
          <p:spPr>
            <a:xfrm flipV="1">
              <a:off x="3285" y="2789"/>
              <a:ext cx="721" cy="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Прямая со стрелкой 29"/>
            <p:cNvCxnSpPr>
              <a:endCxn id="20" idx="1"/>
            </p:cNvCxnSpPr>
            <p:nvPr/>
          </p:nvCxnSpPr>
          <p:spPr>
            <a:xfrm>
              <a:off x="3285" y="2227"/>
              <a:ext cx="721" cy="3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Прямая со стрелкой 30"/>
            <p:cNvCxnSpPr>
              <a:endCxn id="26" idx="7"/>
            </p:cNvCxnSpPr>
            <p:nvPr/>
          </p:nvCxnSpPr>
          <p:spPr>
            <a:xfrm rot="5400000">
              <a:off x="2395" y="2322"/>
              <a:ext cx="609" cy="6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115771" name="Object 59"/>
            <p:cNvGraphicFramePr>
              <a:graphicFrameLocks noChangeAspect="1"/>
            </p:cNvGraphicFramePr>
            <p:nvPr/>
          </p:nvGraphicFramePr>
          <p:xfrm>
            <a:off x="2160" y="2025"/>
            <a:ext cx="225" cy="368"/>
          </p:xfrm>
          <a:graphic>
            <a:graphicData uri="http://schemas.openxmlformats.org/presentationml/2006/ole">
              <p:oleObj spid="_x0000_s115771" name="Equation" r:id="rId4" imgW="139680" imgH="228600" progId="">
                <p:embed/>
              </p:oleObj>
            </a:graphicData>
          </a:graphic>
        </p:graphicFrame>
        <p:graphicFrame>
          <p:nvGraphicFramePr>
            <p:cNvPr id="115772" name="Object 60"/>
            <p:cNvGraphicFramePr>
              <a:graphicFrameLocks noChangeAspect="1"/>
            </p:cNvGraphicFramePr>
            <p:nvPr/>
          </p:nvGraphicFramePr>
          <p:xfrm>
            <a:off x="3005" y="2880"/>
            <a:ext cx="245" cy="368"/>
          </p:xfrm>
          <a:graphic>
            <a:graphicData uri="http://schemas.openxmlformats.org/presentationml/2006/ole">
              <p:oleObj spid="_x0000_s115772" name="Equation" r:id="rId5" imgW="152280" imgH="228600" progId="">
                <p:embed/>
              </p:oleObj>
            </a:graphicData>
          </a:graphic>
        </p:graphicFrame>
        <p:graphicFrame>
          <p:nvGraphicFramePr>
            <p:cNvPr id="115773" name="Object 61"/>
            <p:cNvGraphicFramePr>
              <a:graphicFrameLocks noChangeAspect="1"/>
            </p:cNvGraphicFramePr>
            <p:nvPr/>
          </p:nvGraphicFramePr>
          <p:xfrm>
            <a:off x="2150" y="2880"/>
            <a:ext cx="246" cy="368"/>
          </p:xfrm>
          <a:graphic>
            <a:graphicData uri="http://schemas.openxmlformats.org/presentationml/2006/ole">
              <p:oleObj spid="_x0000_s115773" name="Equation" r:id="rId6" imgW="152280" imgH="228600" progId="">
                <p:embed/>
              </p:oleObj>
            </a:graphicData>
          </a:graphic>
        </p:graphicFrame>
        <p:graphicFrame>
          <p:nvGraphicFramePr>
            <p:cNvPr id="115774" name="Object 62"/>
            <p:cNvGraphicFramePr>
              <a:graphicFrameLocks noChangeAspect="1"/>
            </p:cNvGraphicFramePr>
            <p:nvPr/>
          </p:nvGraphicFramePr>
          <p:xfrm>
            <a:off x="3005" y="2025"/>
            <a:ext cx="245" cy="368"/>
          </p:xfrm>
          <a:graphic>
            <a:graphicData uri="http://schemas.openxmlformats.org/presentationml/2006/ole">
              <p:oleObj spid="_x0000_s115774" name="Equation" r:id="rId7" imgW="152280" imgH="228600" progId="">
                <p:embed/>
              </p:oleObj>
            </a:graphicData>
          </a:graphic>
        </p:graphicFrame>
        <p:cxnSp>
          <p:nvCxnSpPr>
            <p:cNvPr id="36" name="Прямая со стрелкой 35"/>
            <p:cNvCxnSpPr>
              <a:stCxn id="19" idx="5"/>
              <a:endCxn id="26" idx="2"/>
            </p:cNvCxnSpPr>
            <p:nvPr/>
          </p:nvCxnSpPr>
          <p:spPr>
            <a:xfrm rot="16200000" flipH="1">
              <a:off x="1641" y="2587"/>
              <a:ext cx="271" cy="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Прямая со стрелкой 36"/>
            <p:cNvCxnSpPr/>
            <p:nvPr/>
          </p:nvCxnSpPr>
          <p:spPr>
            <a:xfrm rot="5400000" flipH="1" flipV="1">
              <a:off x="2067" y="2654"/>
              <a:ext cx="540"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5834" name="TextBox 37"/>
            <p:cNvSpPr txBox="1">
              <a:spLocks noChangeArrowheads="1"/>
            </p:cNvSpPr>
            <p:nvPr/>
          </p:nvSpPr>
          <p:spPr bwMode="auto">
            <a:xfrm rot="-1663100">
              <a:off x="1507" y="2214"/>
              <a:ext cx="454" cy="235"/>
            </a:xfrm>
            <a:prstGeom prst="rect">
              <a:avLst/>
            </a:prstGeom>
            <a:noFill/>
            <a:ln w="9525">
              <a:noFill/>
              <a:miter lim="800000"/>
              <a:headEnd/>
              <a:tailEnd/>
            </a:ln>
          </p:spPr>
          <p:txBody>
            <a:bodyPr wrap="none">
              <a:spAutoFit/>
            </a:bodyPr>
            <a:lstStyle/>
            <a:p>
              <a:r>
                <a:rPr lang="en-US" sz="1800" baseline="0"/>
                <a:t>11/16</a:t>
              </a:r>
              <a:endParaRPr lang="ru-RU" sz="1800" baseline="0"/>
            </a:p>
          </p:txBody>
        </p:sp>
        <p:sp>
          <p:nvSpPr>
            <p:cNvPr id="115835" name="TextBox 38"/>
            <p:cNvSpPr txBox="1">
              <a:spLocks noChangeArrowheads="1"/>
            </p:cNvSpPr>
            <p:nvPr/>
          </p:nvSpPr>
          <p:spPr bwMode="auto">
            <a:xfrm>
              <a:off x="2519" y="2025"/>
              <a:ext cx="465" cy="235"/>
            </a:xfrm>
            <a:prstGeom prst="rect">
              <a:avLst/>
            </a:prstGeom>
            <a:noFill/>
            <a:ln w="9525">
              <a:noFill/>
              <a:miter lim="800000"/>
              <a:headEnd/>
              <a:tailEnd/>
            </a:ln>
          </p:spPr>
          <p:txBody>
            <a:bodyPr>
              <a:spAutoFit/>
            </a:bodyPr>
            <a:lstStyle/>
            <a:p>
              <a:r>
                <a:rPr lang="en-US" sz="1800" baseline="0"/>
                <a:t>12/12</a:t>
              </a:r>
              <a:endParaRPr lang="ru-RU" sz="1800" baseline="0"/>
            </a:p>
          </p:txBody>
        </p:sp>
        <p:sp>
          <p:nvSpPr>
            <p:cNvPr id="115836" name="TextBox 39"/>
            <p:cNvSpPr txBox="1">
              <a:spLocks noChangeArrowheads="1"/>
            </p:cNvSpPr>
            <p:nvPr/>
          </p:nvSpPr>
          <p:spPr bwMode="auto">
            <a:xfrm rot="1532242">
              <a:off x="3546" y="2224"/>
              <a:ext cx="454" cy="235"/>
            </a:xfrm>
            <a:prstGeom prst="rect">
              <a:avLst/>
            </a:prstGeom>
            <a:noFill/>
            <a:ln w="9525">
              <a:noFill/>
              <a:miter lim="800000"/>
              <a:headEnd/>
              <a:tailEnd/>
            </a:ln>
          </p:spPr>
          <p:txBody>
            <a:bodyPr wrap="none">
              <a:spAutoFit/>
            </a:bodyPr>
            <a:lstStyle/>
            <a:p>
              <a:r>
                <a:rPr lang="en-US" sz="1800" baseline="0"/>
                <a:t>19/20</a:t>
              </a:r>
              <a:endParaRPr lang="ru-RU" sz="1800" baseline="0"/>
            </a:p>
          </p:txBody>
        </p:sp>
        <p:sp>
          <p:nvSpPr>
            <p:cNvPr id="115837" name="TextBox 40"/>
            <p:cNvSpPr txBox="1">
              <a:spLocks noChangeArrowheads="1"/>
            </p:cNvSpPr>
            <p:nvPr/>
          </p:nvSpPr>
          <p:spPr bwMode="auto">
            <a:xfrm rot="1268659">
              <a:off x="1469" y="2870"/>
              <a:ext cx="454" cy="235"/>
            </a:xfrm>
            <a:prstGeom prst="rect">
              <a:avLst/>
            </a:prstGeom>
            <a:noFill/>
            <a:ln w="9525">
              <a:noFill/>
              <a:miter lim="800000"/>
              <a:headEnd/>
              <a:tailEnd/>
            </a:ln>
          </p:spPr>
          <p:txBody>
            <a:bodyPr wrap="none">
              <a:spAutoFit/>
            </a:bodyPr>
            <a:lstStyle/>
            <a:p>
              <a:r>
                <a:rPr lang="en-US" sz="1800" baseline="0"/>
                <a:t>12/13</a:t>
              </a:r>
              <a:endParaRPr lang="ru-RU" sz="1800" baseline="0"/>
            </a:p>
          </p:txBody>
        </p:sp>
        <p:sp>
          <p:nvSpPr>
            <p:cNvPr id="115838" name="TextBox 41"/>
            <p:cNvSpPr txBox="1">
              <a:spLocks noChangeArrowheads="1"/>
            </p:cNvSpPr>
            <p:nvPr/>
          </p:nvSpPr>
          <p:spPr bwMode="auto">
            <a:xfrm>
              <a:off x="2519" y="3014"/>
              <a:ext cx="453" cy="235"/>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115839" name="TextBox 42"/>
            <p:cNvSpPr txBox="1">
              <a:spLocks noChangeArrowheads="1"/>
            </p:cNvSpPr>
            <p:nvPr/>
          </p:nvSpPr>
          <p:spPr bwMode="auto">
            <a:xfrm rot="-1120439">
              <a:off x="3594" y="2881"/>
              <a:ext cx="311" cy="235"/>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115840" name="TextBox 43"/>
            <p:cNvSpPr txBox="1">
              <a:spLocks noChangeArrowheads="1"/>
            </p:cNvSpPr>
            <p:nvPr/>
          </p:nvSpPr>
          <p:spPr bwMode="auto">
            <a:xfrm rot="-5400000">
              <a:off x="3042" y="2518"/>
              <a:ext cx="323" cy="226"/>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115841" name="TextBox 44"/>
            <p:cNvSpPr txBox="1">
              <a:spLocks noChangeArrowheads="1"/>
            </p:cNvSpPr>
            <p:nvPr/>
          </p:nvSpPr>
          <p:spPr bwMode="auto">
            <a:xfrm rot="-5400000">
              <a:off x="1983" y="2557"/>
              <a:ext cx="266" cy="226"/>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115842" name="TextBox 45"/>
            <p:cNvSpPr txBox="1">
              <a:spLocks noChangeArrowheads="1"/>
            </p:cNvSpPr>
            <p:nvPr/>
          </p:nvSpPr>
          <p:spPr bwMode="auto">
            <a:xfrm rot="-5400000">
              <a:off x="2277" y="2556"/>
              <a:ext cx="324" cy="226"/>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115843" name="TextBox 46"/>
            <p:cNvSpPr txBox="1">
              <a:spLocks noChangeArrowheads="1"/>
            </p:cNvSpPr>
            <p:nvPr/>
          </p:nvSpPr>
          <p:spPr bwMode="auto">
            <a:xfrm rot="-3855072">
              <a:off x="2719" y="2496"/>
              <a:ext cx="192" cy="226"/>
            </a:xfrm>
            <a:prstGeom prst="rect">
              <a:avLst/>
            </a:prstGeom>
            <a:noFill/>
            <a:ln w="9525">
              <a:noFill/>
              <a:miter lim="800000"/>
              <a:headEnd/>
              <a:tailEnd/>
            </a:ln>
          </p:spPr>
          <p:txBody>
            <a:bodyPr wrap="none">
              <a:spAutoFit/>
            </a:bodyPr>
            <a:lstStyle/>
            <a:p>
              <a:r>
                <a:rPr lang="en-US" sz="1800" baseline="0"/>
                <a:t>9</a:t>
              </a:r>
              <a:endParaRPr lang="ru-RU" sz="1800" baseline="0"/>
            </a:p>
          </p:txBody>
        </p:sp>
        <p:cxnSp>
          <p:nvCxnSpPr>
            <p:cNvPr id="8" name="Прямая со стрелкой 7"/>
            <p:cNvCxnSpPr/>
            <p:nvPr/>
          </p:nvCxnSpPr>
          <p:spPr>
            <a:xfrm flipV="1">
              <a:off x="1440" y="2227"/>
              <a:ext cx="675" cy="3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15812" name="Rectangle 76"/>
          <p:cNvSpPr>
            <a:spLocks noChangeArrowheads="1"/>
          </p:cNvSpPr>
          <p:nvPr/>
        </p:nvSpPr>
        <p:spPr bwMode="auto">
          <a:xfrm>
            <a:off x="2843213" y="260350"/>
            <a:ext cx="2973387" cy="457200"/>
          </a:xfrm>
          <a:prstGeom prst="rect">
            <a:avLst/>
          </a:prstGeom>
          <a:noFill/>
          <a:ln w="9525">
            <a:noFill/>
            <a:miter lim="800000"/>
            <a:headEnd/>
            <a:tailEnd/>
          </a:ln>
        </p:spPr>
        <p:txBody>
          <a:bodyPr wrap="none">
            <a:spAutoFit/>
          </a:bodyPr>
          <a:lstStyle/>
          <a:p>
            <a:r>
              <a:rPr lang="ru-RU" baseline="0">
                <a:latin typeface="Arial" charset="0"/>
              </a:rPr>
              <a:t>Увеличенный поток</a:t>
            </a:r>
          </a:p>
        </p:txBody>
      </p:sp>
      <p:sp>
        <p:nvSpPr>
          <p:cNvPr id="115813" name="Rectangle 77"/>
          <p:cNvSpPr>
            <a:spLocks noChangeArrowheads="1"/>
          </p:cNvSpPr>
          <p:nvPr/>
        </p:nvSpPr>
        <p:spPr bwMode="auto">
          <a:xfrm>
            <a:off x="3995738" y="2781300"/>
            <a:ext cx="444500" cy="396875"/>
          </a:xfrm>
          <a:prstGeom prst="rect">
            <a:avLst/>
          </a:prstGeom>
          <a:noFill/>
          <a:ln w="9525">
            <a:noFill/>
            <a:miter lim="800000"/>
            <a:headEnd/>
            <a:tailEnd/>
          </a:ln>
        </p:spPr>
        <p:txBody>
          <a:bodyPr wrap="none">
            <a:spAutoFit/>
          </a:bodyPr>
          <a:lstStyle/>
          <a:p>
            <a:r>
              <a:rPr lang="ru-RU" sz="2000" baseline="0">
                <a:latin typeface="Arial" charset="0"/>
              </a:rPr>
              <a:t>(г)</a:t>
            </a:r>
          </a:p>
        </p:txBody>
      </p:sp>
      <p:grpSp>
        <p:nvGrpSpPr>
          <p:cNvPr id="115845" name="Group 133"/>
          <p:cNvGrpSpPr>
            <a:grpSpLocks/>
          </p:cNvGrpSpPr>
          <p:nvPr/>
        </p:nvGrpSpPr>
        <p:grpSpPr bwMode="auto">
          <a:xfrm>
            <a:off x="1692275" y="3357563"/>
            <a:ext cx="4929188" cy="3132137"/>
            <a:chOff x="1066" y="2115"/>
            <a:chExt cx="3105" cy="1973"/>
          </a:xfrm>
        </p:grpSpPr>
        <p:graphicFrame>
          <p:nvGraphicFramePr>
            <p:cNvPr id="115735" name="Object 23"/>
            <p:cNvGraphicFramePr>
              <a:graphicFrameLocks noChangeAspect="1"/>
            </p:cNvGraphicFramePr>
            <p:nvPr/>
          </p:nvGraphicFramePr>
          <p:xfrm>
            <a:off x="2056" y="2477"/>
            <a:ext cx="225" cy="368"/>
          </p:xfrm>
          <a:graphic>
            <a:graphicData uri="http://schemas.openxmlformats.org/presentationml/2006/ole">
              <p:oleObj spid="_x0000_s115735" name="Equation" r:id="rId8" imgW="139680" imgH="228600" progId="">
                <p:embed/>
              </p:oleObj>
            </a:graphicData>
          </a:graphic>
        </p:graphicFrame>
        <p:graphicFrame>
          <p:nvGraphicFramePr>
            <p:cNvPr id="115738" name="Object 26"/>
            <p:cNvGraphicFramePr>
              <a:graphicFrameLocks noChangeAspect="1"/>
            </p:cNvGraphicFramePr>
            <p:nvPr/>
          </p:nvGraphicFramePr>
          <p:xfrm>
            <a:off x="2901" y="2477"/>
            <a:ext cx="245" cy="368"/>
          </p:xfrm>
          <a:graphic>
            <a:graphicData uri="http://schemas.openxmlformats.org/presentationml/2006/ole">
              <p:oleObj spid="_x0000_s115738" name="Equation" r:id="rId9" imgW="152280" imgH="228600" progId="">
                <p:embed/>
              </p:oleObj>
            </a:graphicData>
          </a:graphic>
        </p:graphicFrame>
        <p:sp>
          <p:nvSpPr>
            <p:cNvPr id="115780" name="TextBox 69"/>
            <p:cNvSpPr txBox="1">
              <a:spLocks noChangeArrowheads="1"/>
            </p:cNvSpPr>
            <p:nvPr/>
          </p:nvSpPr>
          <p:spPr bwMode="auto">
            <a:xfrm>
              <a:off x="2461" y="2432"/>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15781" name="TextBox 72"/>
            <p:cNvSpPr txBox="1">
              <a:spLocks noChangeArrowheads="1"/>
            </p:cNvSpPr>
            <p:nvPr/>
          </p:nvSpPr>
          <p:spPr bwMode="auto">
            <a:xfrm>
              <a:off x="2461" y="3556"/>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15782" name="TextBox 83"/>
            <p:cNvSpPr txBox="1">
              <a:spLocks noChangeArrowheads="1"/>
            </p:cNvSpPr>
            <p:nvPr/>
          </p:nvSpPr>
          <p:spPr bwMode="auto">
            <a:xfrm>
              <a:off x="2472" y="3838"/>
              <a:ext cx="303" cy="250"/>
            </a:xfrm>
            <a:prstGeom prst="rect">
              <a:avLst/>
            </a:prstGeom>
            <a:noFill/>
            <a:ln w="9525">
              <a:noFill/>
              <a:miter lim="800000"/>
              <a:headEnd/>
              <a:tailEnd/>
            </a:ln>
          </p:spPr>
          <p:txBody>
            <a:bodyPr wrap="none">
              <a:spAutoFit/>
            </a:bodyPr>
            <a:lstStyle/>
            <a:p>
              <a:r>
                <a:rPr lang="ru-RU" sz="2000" baseline="0"/>
                <a:t>(д)</a:t>
              </a:r>
            </a:p>
          </p:txBody>
        </p:sp>
        <p:sp>
          <p:nvSpPr>
            <p:cNvPr id="115783" name="Rectangle 43"/>
            <p:cNvSpPr>
              <a:spLocks noChangeArrowheads="1"/>
            </p:cNvSpPr>
            <p:nvPr/>
          </p:nvSpPr>
          <p:spPr bwMode="auto">
            <a:xfrm>
              <a:off x="1837" y="2115"/>
              <a:ext cx="1612" cy="288"/>
            </a:xfrm>
            <a:prstGeom prst="rect">
              <a:avLst/>
            </a:prstGeom>
            <a:noFill/>
            <a:ln w="9525">
              <a:noFill/>
              <a:miter lim="800000"/>
              <a:headEnd/>
              <a:tailEnd/>
            </a:ln>
          </p:spPr>
          <p:txBody>
            <a:bodyPr wrap="none">
              <a:spAutoFit/>
            </a:bodyPr>
            <a:lstStyle/>
            <a:p>
              <a:r>
                <a:rPr lang="ru-RU" baseline="0">
                  <a:latin typeface="Arial" charset="0"/>
                </a:rPr>
                <a:t>Остаточная сеть</a:t>
              </a:r>
            </a:p>
          </p:txBody>
        </p:sp>
        <p:sp>
          <p:nvSpPr>
            <p:cNvPr id="115784" name="Line 78"/>
            <p:cNvSpPr>
              <a:spLocks noChangeShapeType="1"/>
            </p:cNvSpPr>
            <p:nvPr/>
          </p:nvSpPr>
          <p:spPr bwMode="auto">
            <a:xfrm>
              <a:off x="2562" y="2432"/>
              <a:ext cx="273" cy="590"/>
            </a:xfrm>
            <a:prstGeom prst="line">
              <a:avLst/>
            </a:prstGeom>
            <a:noFill/>
            <a:ln w="28575">
              <a:solidFill>
                <a:srgbClr val="33CC33"/>
              </a:solidFill>
              <a:round/>
              <a:headEnd/>
              <a:tailEnd/>
            </a:ln>
          </p:spPr>
          <p:txBody>
            <a:bodyPr/>
            <a:lstStyle/>
            <a:p>
              <a:endParaRPr lang="ru-RU"/>
            </a:p>
          </p:txBody>
        </p:sp>
        <p:grpSp>
          <p:nvGrpSpPr>
            <p:cNvPr id="115785" name="Group 132"/>
            <p:cNvGrpSpPr>
              <a:grpSpLocks/>
            </p:cNvGrpSpPr>
            <p:nvPr/>
          </p:nvGrpSpPr>
          <p:grpSpPr bwMode="auto">
            <a:xfrm>
              <a:off x="1066" y="2522"/>
              <a:ext cx="3105" cy="1177"/>
              <a:chOff x="1066" y="2522"/>
              <a:chExt cx="3105" cy="1177"/>
            </a:xfrm>
          </p:grpSpPr>
          <p:cxnSp>
            <p:nvCxnSpPr>
              <p:cNvPr id="115786" name="Прямая со стрелкой 5"/>
              <p:cNvCxnSpPr>
                <a:cxnSpLocks noChangeShapeType="1"/>
                <a:stCxn id="53" idx="4"/>
              </p:cNvCxnSpPr>
              <p:nvPr/>
            </p:nvCxnSpPr>
            <p:spPr bwMode="auto">
              <a:xfrm rot="16200000" flipH="1">
                <a:off x="2765" y="3096"/>
                <a:ext cx="540" cy="22"/>
              </a:xfrm>
              <a:prstGeom prst="straightConnector1">
                <a:avLst/>
              </a:prstGeom>
              <a:noFill/>
              <a:ln w="9525" algn="ctr">
                <a:solidFill>
                  <a:srgbClr val="FF0000"/>
                </a:solidFill>
                <a:round/>
                <a:headEnd/>
                <a:tailEnd type="arrow" w="med" len="med"/>
              </a:ln>
            </p:spPr>
          </p:cxnSp>
          <p:cxnSp>
            <p:nvCxnSpPr>
              <p:cNvPr id="115787" name="Прямая со стрелкой 3"/>
              <p:cNvCxnSpPr>
                <a:cxnSpLocks noChangeShapeType="1"/>
                <a:stCxn id="57" idx="2"/>
                <a:endCxn id="51" idx="5"/>
              </p:cNvCxnSpPr>
              <p:nvPr/>
            </p:nvCxnSpPr>
            <p:spPr bwMode="auto">
              <a:xfrm flipH="1" flipV="1">
                <a:off x="1335" y="3241"/>
                <a:ext cx="676" cy="271"/>
              </a:xfrm>
              <a:prstGeom prst="straightConnector1">
                <a:avLst/>
              </a:prstGeom>
              <a:noFill/>
              <a:ln w="9525" algn="ctr">
                <a:solidFill>
                  <a:srgbClr val="000000"/>
                </a:solidFill>
                <a:round/>
                <a:headEnd/>
                <a:tailEnd type="arrow" w="med" len="med"/>
              </a:ln>
            </p:spPr>
          </p:cxnSp>
          <p:cxnSp>
            <p:nvCxnSpPr>
              <p:cNvPr id="14" name="Прямая со стрелкой 6"/>
              <p:cNvCxnSpPr>
                <a:endCxn id="51" idx="6"/>
              </p:cNvCxnSpPr>
              <p:nvPr/>
            </p:nvCxnSpPr>
            <p:spPr>
              <a:xfrm rot="10800000" flipV="1">
                <a:off x="1381" y="2793"/>
                <a:ext cx="675" cy="3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5789" name="TextBox 14"/>
              <p:cNvSpPr txBox="1">
                <a:spLocks noChangeArrowheads="1"/>
              </p:cNvSpPr>
              <p:nvPr/>
            </p:nvSpPr>
            <p:spPr bwMode="auto">
              <a:xfrm rot="-2086967">
                <a:off x="1624" y="2910"/>
                <a:ext cx="262" cy="231"/>
              </a:xfrm>
              <a:prstGeom prst="rect">
                <a:avLst/>
              </a:prstGeom>
              <a:noFill/>
              <a:ln w="9525">
                <a:noFill/>
                <a:miter lim="800000"/>
                <a:headEnd/>
                <a:tailEnd/>
              </a:ln>
            </p:spPr>
            <p:txBody>
              <a:bodyPr wrap="none">
                <a:spAutoFit/>
              </a:bodyPr>
              <a:lstStyle/>
              <a:p>
                <a:r>
                  <a:rPr lang="en-US" sz="1800" baseline="0"/>
                  <a:t>11</a:t>
                </a:r>
                <a:endParaRPr lang="ru-RU" sz="1800" baseline="0"/>
              </a:p>
            </p:txBody>
          </p:sp>
          <p:sp>
            <p:nvSpPr>
              <p:cNvPr id="115790" name="TextBox 15"/>
              <p:cNvSpPr txBox="1">
                <a:spLocks noChangeArrowheads="1"/>
              </p:cNvSpPr>
              <p:nvPr/>
            </p:nvSpPr>
            <p:spPr bwMode="auto">
              <a:xfrm rot="-3108799">
                <a:off x="2515" y="2871"/>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cxnSp>
            <p:nvCxnSpPr>
              <p:cNvPr id="17" name="Прямая со стрелкой 16"/>
              <p:cNvCxnSpPr/>
              <p:nvPr/>
            </p:nvCxnSpPr>
            <p:spPr>
              <a:xfrm rot="10800000">
                <a:off x="2326" y="3556"/>
                <a:ext cx="54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5792" name="TextBox 17"/>
              <p:cNvSpPr txBox="1">
                <a:spLocks noChangeArrowheads="1"/>
              </p:cNvSpPr>
              <p:nvPr/>
            </p:nvSpPr>
            <p:spPr bwMode="auto">
              <a:xfrm>
                <a:off x="2461" y="3287"/>
                <a:ext cx="190" cy="232"/>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51" name="Овал 50"/>
              <p:cNvSpPr/>
              <p:nvPr/>
            </p:nvSpPr>
            <p:spPr>
              <a:xfrm>
                <a:off x="1066" y="297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52" name="Овал 51"/>
              <p:cNvSpPr/>
              <p:nvPr/>
            </p:nvSpPr>
            <p:spPr>
              <a:xfrm>
                <a:off x="3856" y="297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53" name="Овал 52"/>
              <p:cNvSpPr/>
              <p:nvPr/>
            </p:nvSpPr>
            <p:spPr>
              <a:xfrm>
                <a:off x="2866" y="252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4" name="Овал 53"/>
              <p:cNvSpPr/>
              <p:nvPr/>
            </p:nvSpPr>
            <p:spPr>
              <a:xfrm>
                <a:off x="2011" y="2522"/>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5" name="Прямая со стрелкой 54"/>
              <p:cNvCxnSpPr/>
              <p:nvPr/>
            </p:nvCxnSpPr>
            <p:spPr>
              <a:xfrm rot="16200000" flipH="1">
                <a:off x="1876" y="3107"/>
                <a:ext cx="5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6" name="Овал 55"/>
              <p:cNvSpPr/>
              <p:nvPr/>
            </p:nvSpPr>
            <p:spPr>
              <a:xfrm>
                <a:off x="2866" y="3354"/>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7" name="Овал 56"/>
              <p:cNvSpPr/>
              <p:nvPr/>
            </p:nvSpPr>
            <p:spPr>
              <a:xfrm>
                <a:off x="2011" y="3354"/>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58" name="Прямая со стрелкой 57"/>
              <p:cNvCxnSpPr/>
              <p:nvPr/>
            </p:nvCxnSpPr>
            <p:spPr>
              <a:xfrm>
                <a:off x="2326" y="3467"/>
                <a:ext cx="540"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Прямая со стрелкой 58"/>
              <p:cNvCxnSpPr>
                <a:stCxn id="51" idx="7"/>
                <a:endCxn id="54" idx="2"/>
              </p:cNvCxnSpPr>
              <p:nvPr/>
            </p:nvCxnSpPr>
            <p:spPr>
              <a:xfrm rot="5400000" flipH="1" flipV="1">
                <a:off x="1516" y="2511"/>
                <a:ext cx="339" cy="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5802" name="Прямая со стрелкой 59"/>
              <p:cNvCxnSpPr>
                <a:cxnSpLocks noChangeShapeType="1"/>
                <a:stCxn id="52" idx="2"/>
              </p:cNvCxnSpPr>
              <p:nvPr/>
            </p:nvCxnSpPr>
            <p:spPr bwMode="auto">
              <a:xfrm rot="10800000" flipV="1">
                <a:off x="3181" y="3130"/>
                <a:ext cx="675" cy="382"/>
              </a:xfrm>
              <a:prstGeom prst="straightConnector1">
                <a:avLst/>
              </a:prstGeom>
              <a:noFill/>
              <a:ln w="9525" algn="ctr">
                <a:solidFill>
                  <a:srgbClr val="FF0000"/>
                </a:solidFill>
                <a:round/>
                <a:headEnd/>
                <a:tailEnd type="arrow" w="med" len="med"/>
              </a:ln>
            </p:spPr>
          </p:cxnSp>
          <p:cxnSp>
            <p:nvCxnSpPr>
              <p:cNvPr id="61" name="Прямая со стрелкой 60"/>
              <p:cNvCxnSpPr>
                <a:stCxn id="53" idx="6"/>
                <a:endCxn id="52" idx="1"/>
              </p:cNvCxnSpPr>
              <p:nvPr/>
            </p:nvCxnSpPr>
            <p:spPr>
              <a:xfrm>
                <a:off x="3181" y="2679"/>
                <a:ext cx="721" cy="3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5804" name="Прямая со стрелкой 61"/>
              <p:cNvCxnSpPr>
                <a:cxnSpLocks noChangeShapeType="1"/>
              </p:cNvCxnSpPr>
              <p:nvPr/>
            </p:nvCxnSpPr>
            <p:spPr bwMode="auto">
              <a:xfrm rot="10800000" flipV="1">
                <a:off x="2281" y="2792"/>
                <a:ext cx="675" cy="654"/>
              </a:xfrm>
              <a:prstGeom prst="straightConnector1">
                <a:avLst/>
              </a:prstGeom>
              <a:noFill/>
              <a:ln w="9525" algn="ctr">
                <a:solidFill>
                  <a:srgbClr val="FF0000"/>
                </a:solidFill>
                <a:round/>
                <a:headEnd/>
                <a:tailEnd type="arrow" w="med" len="med"/>
              </a:ln>
            </p:spPr>
          </p:cxnSp>
          <p:graphicFrame>
            <p:nvGraphicFramePr>
              <p:cNvPr id="115736" name="Object 24"/>
              <p:cNvGraphicFramePr>
                <a:graphicFrameLocks noChangeAspect="1"/>
              </p:cNvGraphicFramePr>
              <p:nvPr/>
            </p:nvGraphicFramePr>
            <p:xfrm>
              <a:off x="2901" y="3332"/>
              <a:ext cx="245" cy="367"/>
            </p:xfrm>
            <a:graphic>
              <a:graphicData uri="http://schemas.openxmlformats.org/presentationml/2006/ole">
                <p:oleObj spid="_x0000_s115736" name="Equation" r:id="rId10" imgW="152280" imgH="228600" progId="">
                  <p:embed/>
                </p:oleObj>
              </a:graphicData>
            </a:graphic>
          </p:graphicFrame>
          <p:graphicFrame>
            <p:nvGraphicFramePr>
              <p:cNvPr id="115737" name="Object 25"/>
              <p:cNvGraphicFramePr>
                <a:graphicFrameLocks noChangeAspect="1"/>
              </p:cNvGraphicFramePr>
              <p:nvPr/>
            </p:nvGraphicFramePr>
            <p:xfrm>
              <a:off x="2046" y="3332"/>
              <a:ext cx="246" cy="367"/>
            </p:xfrm>
            <a:graphic>
              <a:graphicData uri="http://schemas.openxmlformats.org/presentationml/2006/ole">
                <p:oleObj spid="_x0000_s115737" name="Equation" r:id="rId11" imgW="152280" imgH="228600" progId="">
                  <p:embed/>
                </p:oleObj>
              </a:graphicData>
            </a:graphic>
          </p:graphicFrame>
          <p:cxnSp>
            <p:nvCxnSpPr>
              <p:cNvPr id="67" name="Прямая со стрелкой 66"/>
              <p:cNvCxnSpPr/>
              <p:nvPr/>
            </p:nvCxnSpPr>
            <p:spPr>
              <a:xfrm rot="16200000" flipH="1">
                <a:off x="1583" y="2950"/>
                <a:ext cx="271" cy="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8" name="Прямая со стрелкой 67"/>
              <p:cNvCxnSpPr/>
              <p:nvPr/>
            </p:nvCxnSpPr>
            <p:spPr>
              <a:xfrm rot="5400000" flipH="1" flipV="1">
                <a:off x="1943" y="3084"/>
                <a:ext cx="585"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5807" name="TextBox 68"/>
              <p:cNvSpPr txBox="1">
                <a:spLocks noChangeArrowheads="1"/>
              </p:cNvSpPr>
              <p:nvPr/>
            </p:nvSpPr>
            <p:spPr bwMode="auto">
              <a:xfrm rot="-1886544">
                <a:off x="1463" y="2702"/>
                <a:ext cx="190" cy="232"/>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115808" name="TextBox 70"/>
              <p:cNvSpPr txBox="1">
                <a:spLocks noChangeArrowheads="1"/>
              </p:cNvSpPr>
              <p:nvPr/>
            </p:nvSpPr>
            <p:spPr bwMode="auto">
              <a:xfrm rot="1266976">
                <a:off x="3496" y="2657"/>
                <a:ext cx="190" cy="232"/>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115809" name="TextBox 71"/>
              <p:cNvSpPr txBox="1">
                <a:spLocks noChangeArrowheads="1"/>
              </p:cNvSpPr>
              <p:nvPr/>
            </p:nvSpPr>
            <p:spPr bwMode="auto">
              <a:xfrm rot="1319846">
                <a:off x="1471" y="3314"/>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115810" name="TextBox 73"/>
              <p:cNvSpPr txBox="1">
                <a:spLocks noChangeArrowheads="1"/>
              </p:cNvSpPr>
              <p:nvPr/>
            </p:nvSpPr>
            <p:spPr bwMode="auto">
              <a:xfrm rot="-1302655">
                <a:off x="3442" y="3268"/>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 name="TextBox 74"/>
              <p:cNvSpPr txBox="1">
                <a:spLocks noChangeArrowheads="1"/>
              </p:cNvSpPr>
              <p:nvPr/>
            </p:nvSpPr>
            <p:spPr bwMode="auto">
              <a:xfrm rot="-5400000">
                <a:off x="3001" y="2972"/>
                <a:ext cx="190" cy="232"/>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3" name="TextBox 75"/>
              <p:cNvSpPr txBox="1">
                <a:spLocks noChangeArrowheads="1"/>
              </p:cNvSpPr>
              <p:nvPr/>
            </p:nvSpPr>
            <p:spPr bwMode="auto">
              <a:xfrm rot="-5400000">
                <a:off x="1849" y="2940"/>
                <a:ext cx="262" cy="404"/>
              </a:xfrm>
              <a:prstGeom prst="rect">
                <a:avLst/>
              </a:prstGeom>
              <a:noFill/>
              <a:ln w="9525">
                <a:noFill/>
                <a:miter lim="800000"/>
                <a:headEnd/>
                <a:tailEnd/>
              </a:ln>
            </p:spPr>
            <p:txBody>
              <a:bodyPr wrap="none">
                <a:spAutoFit/>
              </a:bodyPr>
              <a:lstStyle/>
              <a:p>
                <a:endParaRPr lang="en-US" sz="1800" baseline="0"/>
              </a:p>
              <a:p>
                <a:r>
                  <a:rPr lang="en-US" sz="1800" baseline="0"/>
                  <a:t>11</a:t>
                </a:r>
                <a:endParaRPr lang="ru-RU" sz="1800" baseline="0"/>
              </a:p>
            </p:txBody>
          </p:sp>
          <p:sp>
            <p:nvSpPr>
              <p:cNvPr id="4" name="TextBox 76"/>
              <p:cNvSpPr txBox="1">
                <a:spLocks noChangeArrowheads="1"/>
              </p:cNvSpPr>
              <p:nvPr/>
            </p:nvSpPr>
            <p:spPr bwMode="auto">
              <a:xfrm rot="-5400000">
                <a:off x="2236" y="3017"/>
                <a:ext cx="190" cy="232"/>
              </a:xfrm>
              <a:prstGeom prst="rect">
                <a:avLst/>
              </a:prstGeom>
              <a:noFill/>
              <a:ln w="9525">
                <a:noFill/>
                <a:miter lim="800000"/>
                <a:headEnd/>
                <a:tailEnd/>
              </a:ln>
            </p:spPr>
            <p:txBody>
              <a:bodyPr wrap="none">
                <a:spAutoFit/>
              </a:bodyPr>
              <a:lstStyle/>
              <a:p>
                <a:r>
                  <a:rPr lang="en-US" sz="1800" baseline="0"/>
                  <a:t>3</a:t>
                </a:r>
                <a:endParaRPr lang="ru-RU" sz="1800" baseline="0"/>
              </a:p>
            </p:txBody>
          </p:sp>
          <p:cxnSp>
            <p:nvCxnSpPr>
              <p:cNvPr id="115814" name="Прямая со стрелкой 11"/>
              <p:cNvCxnSpPr>
                <a:cxnSpLocks noChangeShapeType="1"/>
              </p:cNvCxnSpPr>
              <p:nvPr/>
            </p:nvCxnSpPr>
            <p:spPr bwMode="auto">
              <a:xfrm rot="10800000">
                <a:off x="2326" y="2612"/>
                <a:ext cx="540" cy="1"/>
              </a:xfrm>
              <a:prstGeom prst="straightConnector1">
                <a:avLst/>
              </a:prstGeom>
              <a:noFill/>
              <a:ln w="9525" algn="ctr">
                <a:solidFill>
                  <a:srgbClr val="FF0000"/>
                </a:solidFill>
                <a:round/>
                <a:headEnd/>
                <a:tailEnd type="arrow" w="med" len="med"/>
              </a:ln>
            </p:spPr>
          </p:cxnSp>
          <p:cxnSp>
            <p:nvCxnSpPr>
              <p:cNvPr id="7" name="Прямая со стрелкой 6"/>
              <p:cNvCxnSpPr/>
              <p:nvPr/>
            </p:nvCxnSpPr>
            <p:spPr>
              <a:xfrm rot="10800000">
                <a:off x="3136" y="2747"/>
                <a:ext cx="721" cy="3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 name="TextBox 7"/>
              <p:cNvSpPr txBox="1">
                <a:spLocks noChangeArrowheads="1"/>
              </p:cNvSpPr>
              <p:nvPr/>
            </p:nvSpPr>
            <p:spPr bwMode="auto">
              <a:xfrm rot="1444016">
                <a:off x="3289" y="2864"/>
                <a:ext cx="263" cy="232"/>
              </a:xfrm>
              <a:prstGeom prst="rect">
                <a:avLst/>
              </a:prstGeom>
              <a:noFill/>
              <a:ln w="9525">
                <a:noFill/>
                <a:miter lim="800000"/>
                <a:headEnd/>
                <a:tailEnd/>
              </a:ln>
            </p:spPr>
            <p:txBody>
              <a:bodyPr wrap="none">
                <a:spAutoFit/>
              </a:bodyPr>
              <a:lstStyle/>
              <a:p>
                <a:r>
                  <a:rPr lang="en-US" sz="1800" baseline="0"/>
                  <a:t>19</a:t>
                </a:r>
                <a:endParaRPr lang="ru-RU" sz="1800" baseline="0"/>
              </a:p>
            </p:txBody>
          </p:sp>
          <p:sp>
            <p:nvSpPr>
              <p:cNvPr id="115817" name="TextBox 4"/>
              <p:cNvSpPr txBox="1">
                <a:spLocks noChangeArrowheads="1"/>
              </p:cNvSpPr>
              <p:nvPr/>
            </p:nvSpPr>
            <p:spPr bwMode="auto">
              <a:xfrm rot="1273879">
                <a:off x="1687" y="3088"/>
                <a:ext cx="189" cy="231"/>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115818" name="Line 79"/>
              <p:cNvSpPr>
                <a:spLocks noChangeShapeType="1"/>
              </p:cNvSpPr>
              <p:nvPr/>
            </p:nvSpPr>
            <p:spPr bwMode="auto">
              <a:xfrm>
                <a:off x="2880" y="3067"/>
                <a:ext cx="771" cy="499"/>
              </a:xfrm>
              <a:prstGeom prst="line">
                <a:avLst/>
              </a:prstGeom>
              <a:noFill/>
              <a:ln w="28575">
                <a:solidFill>
                  <a:srgbClr val="33CC33"/>
                </a:solidFill>
                <a:round/>
                <a:headEnd/>
                <a:tailEnd/>
              </a:ln>
            </p:spPr>
            <p:txBody>
              <a:bodyPr/>
              <a:lstStyle/>
              <a:p>
                <a:endParaRPr lang="ru-RU"/>
              </a:p>
            </p:txBody>
          </p:sp>
        </p:grpSp>
      </p:grpSp>
      <p:sp>
        <p:nvSpPr>
          <p:cNvPr id="115816" name="Text Box 80"/>
          <p:cNvSpPr txBox="1">
            <a:spLocks noChangeArrowheads="1"/>
          </p:cNvSpPr>
          <p:nvPr/>
        </p:nvSpPr>
        <p:spPr bwMode="auto">
          <a:xfrm>
            <a:off x="5364163" y="5426075"/>
            <a:ext cx="3971925" cy="1096963"/>
          </a:xfrm>
          <a:prstGeom prst="rect">
            <a:avLst/>
          </a:prstGeom>
          <a:noFill/>
          <a:ln w="9525">
            <a:noFill/>
            <a:miter lim="800000"/>
            <a:headEnd/>
            <a:tailEnd/>
          </a:ln>
        </p:spPr>
        <p:txBody>
          <a:bodyPr>
            <a:spAutoFit/>
          </a:bodyPr>
          <a:lstStyle/>
          <a:p>
            <a:r>
              <a:rPr lang="ru-RU" sz="2200" baseline="0"/>
              <a:t>Минимальный разрез</a:t>
            </a:r>
            <a:r>
              <a:rPr lang="en-US" sz="2200" baseline="0"/>
              <a:t>:</a:t>
            </a:r>
          </a:p>
          <a:p>
            <a:r>
              <a:rPr lang="ru-RU" sz="2200" baseline="0"/>
              <a:t>отсекается та часть вершин, </a:t>
            </a:r>
          </a:p>
          <a:p>
            <a:r>
              <a:rPr lang="ru-RU" sz="2200" baseline="0"/>
              <a:t>до которых есть путь из </a:t>
            </a:r>
            <a:r>
              <a:rPr lang="en-US" sz="2200" i="1" baseline="0"/>
              <a:t>s</a:t>
            </a:r>
            <a:r>
              <a:rPr lang="ru-RU" sz="2200" baseline="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5812">
                                            <p:txEl>
                                              <p:pRg st="0" end="0"/>
                                            </p:txEl>
                                          </p:spTgt>
                                        </p:tgtEl>
                                        <p:attrNameLst>
                                          <p:attrName>style.visibility</p:attrName>
                                        </p:attrNameLst>
                                      </p:cBhvr>
                                      <p:to>
                                        <p:strVal val="visible"/>
                                      </p:to>
                                    </p:set>
                                    <p:anim calcmode="lin" valueType="num">
                                      <p:cBhvr additive="base">
                                        <p:cTn id="7" dur="500" fill="hold"/>
                                        <p:tgtEl>
                                          <p:spTgt spid="1158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58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5811"/>
                                        </p:tgtEl>
                                        <p:attrNameLst>
                                          <p:attrName>style.visibility</p:attrName>
                                        </p:attrNameLst>
                                      </p:cBhvr>
                                      <p:to>
                                        <p:strVal val="visible"/>
                                      </p:to>
                                    </p:set>
                                    <p:anim calcmode="lin" valueType="num">
                                      <p:cBhvr additive="base">
                                        <p:cTn id="13" dur="500" fill="hold"/>
                                        <p:tgtEl>
                                          <p:spTgt spid="115811"/>
                                        </p:tgtEl>
                                        <p:attrNameLst>
                                          <p:attrName>ppt_x</p:attrName>
                                        </p:attrNameLst>
                                      </p:cBhvr>
                                      <p:tavLst>
                                        <p:tav tm="0">
                                          <p:val>
                                            <p:strVal val="#ppt_x"/>
                                          </p:val>
                                        </p:tav>
                                        <p:tav tm="100000">
                                          <p:val>
                                            <p:strVal val="#ppt_x"/>
                                          </p:val>
                                        </p:tav>
                                      </p:tavLst>
                                    </p:anim>
                                    <p:anim calcmode="lin" valueType="num">
                                      <p:cBhvr additive="base">
                                        <p:cTn id="14" dur="500" fill="hold"/>
                                        <p:tgtEl>
                                          <p:spTgt spid="1158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5813"/>
                                        </p:tgtEl>
                                        <p:attrNameLst>
                                          <p:attrName>style.visibility</p:attrName>
                                        </p:attrNameLst>
                                      </p:cBhvr>
                                      <p:to>
                                        <p:strVal val="visible"/>
                                      </p:to>
                                    </p:set>
                                    <p:anim calcmode="lin" valueType="num">
                                      <p:cBhvr additive="base">
                                        <p:cTn id="19" dur="500" fill="hold"/>
                                        <p:tgtEl>
                                          <p:spTgt spid="115813"/>
                                        </p:tgtEl>
                                        <p:attrNameLst>
                                          <p:attrName>ppt_x</p:attrName>
                                        </p:attrNameLst>
                                      </p:cBhvr>
                                      <p:tavLst>
                                        <p:tav tm="0">
                                          <p:val>
                                            <p:strVal val="#ppt_x"/>
                                          </p:val>
                                        </p:tav>
                                        <p:tav tm="100000">
                                          <p:val>
                                            <p:strVal val="#ppt_x"/>
                                          </p:val>
                                        </p:tav>
                                      </p:tavLst>
                                    </p:anim>
                                    <p:anim calcmode="lin" valueType="num">
                                      <p:cBhvr additive="base">
                                        <p:cTn id="20" dur="500" fill="hold"/>
                                        <p:tgtEl>
                                          <p:spTgt spid="1158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5845"/>
                                        </p:tgtEl>
                                        <p:attrNameLst>
                                          <p:attrName>style.visibility</p:attrName>
                                        </p:attrNameLst>
                                      </p:cBhvr>
                                      <p:to>
                                        <p:strVal val="visible"/>
                                      </p:to>
                                    </p:set>
                                    <p:anim calcmode="lin" valueType="num">
                                      <p:cBhvr additive="base">
                                        <p:cTn id="25" dur="500" fill="hold"/>
                                        <p:tgtEl>
                                          <p:spTgt spid="115845"/>
                                        </p:tgtEl>
                                        <p:attrNameLst>
                                          <p:attrName>ppt_x</p:attrName>
                                        </p:attrNameLst>
                                      </p:cBhvr>
                                      <p:tavLst>
                                        <p:tav tm="0">
                                          <p:val>
                                            <p:strVal val="#ppt_x"/>
                                          </p:val>
                                        </p:tav>
                                        <p:tav tm="100000">
                                          <p:val>
                                            <p:strVal val="#ppt_x"/>
                                          </p:val>
                                        </p:tav>
                                      </p:tavLst>
                                    </p:anim>
                                    <p:anim calcmode="lin" valueType="num">
                                      <p:cBhvr additive="base">
                                        <p:cTn id="26" dur="500" fill="hold"/>
                                        <p:tgtEl>
                                          <p:spTgt spid="11584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5816">
                                            <p:txEl>
                                              <p:pRg st="0" end="0"/>
                                            </p:txEl>
                                          </p:spTgt>
                                        </p:tgtEl>
                                        <p:attrNameLst>
                                          <p:attrName>style.visibility</p:attrName>
                                        </p:attrNameLst>
                                      </p:cBhvr>
                                      <p:to>
                                        <p:strVal val="visible"/>
                                      </p:to>
                                    </p:set>
                                    <p:anim calcmode="lin" valueType="num">
                                      <p:cBhvr additive="base">
                                        <p:cTn id="31" dur="500" fill="hold"/>
                                        <p:tgtEl>
                                          <p:spTgt spid="11581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581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5816">
                                            <p:txEl>
                                              <p:pRg st="1" end="1"/>
                                            </p:txEl>
                                          </p:spTgt>
                                        </p:tgtEl>
                                        <p:attrNameLst>
                                          <p:attrName>style.visibility</p:attrName>
                                        </p:attrNameLst>
                                      </p:cBhvr>
                                      <p:to>
                                        <p:strVal val="visible"/>
                                      </p:to>
                                    </p:set>
                                    <p:anim calcmode="lin" valueType="num">
                                      <p:cBhvr additive="base">
                                        <p:cTn id="35" dur="500" fill="hold"/>
                                        <p:tgtEl>
                                          <p:spTgt spid="11581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581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5816">
                                            <p:txEl>
                                              <p:pRg st="2" end="2"/>
                                            </p:txEl>
                                          </p:spTgt>
                                        </p:tgtEl>
                                        <p:attrNameLst>
                                          <p:attrName>style.visibility</p:attrName>
                                        </p:attrNameLst>
                                      </p:cBhvr>
                                      <p:to>
                                        <p:strVal val="visible"/>
                                      </p:to>
                                    </p:set>
                                    <p:anim calcmode="lin" valueType="num">
                                      <p:cBhvr additive="base">
                                        <p:cTn id="39" dur="500" fill="hold"/>
                                        <p:tgtEl>
                                          <p:spTgt spid="11581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581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8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p:cNvSpPr>
          <p:nvPr>
            <p:ph type="title"/>
          </p:nvPr>
        </p:nvSpPr>
        <p:spPr>
          <a:xfrm>
            <a:off x="179388" y="333375"/>
            <a:ext cx="8229600" cy="935038"/>
          </a:xfrm>
        </p:spPr>
        <p:txBody>
          <a:bodyPr/>
          <a:lstStyle/>
          <a:p>
            <a:pPr algn="l"/>
            <a:r>
              <a:rPr lang="ru-RU" sz="3200" b="1" smtClean="0"/>
              <a:t>Задача о максимальном паросочетании</a:t>
            </a:r>
            <a:r>
              <a:rPr lang="en-US" sz="3200" b="1" smtClean="0"/>
              <a:t> </a:t>
            </a:r>
            <a:r>
              <a:rPr lang="ru-RU" sz="3200" b="1" smtClean="0"/>
              <a:t>в двудольном графе</a:t>
            </a:r>
            <a:r>
              <a:rPr lang="ru-RU" sz="4000" smtClean="0"/>
              <a:t> </a:t>
            </a:r>
          </a:p>
        </p:txBody>
      </p:sp>
      <p:sp>
        <p:nvSpPr>
          <p:cNvPr id="155650" name="Rectangle 3"/>
          <p:cNvSpPr>
            <a:spLocks noGrp="1"/>
          </p:cNvSpPr>
          <p:nvPr>
            <p:ph type="body" idx="1"/>
          </p:nvPr>
        </p:nvSpPr>
        <p:spPr>
          <a:xfrm>
            <a:off x="250825" y="1484313"/>
            <a:ext cx="8569325" cy="4525962"/>
          </a:xfrm>
        </p:spPr>
        <p:txBody>
          <a:bodyPr/>
          <a:lstStyle/>
          <a:p>
            <a:pPr>
              <a:lnSpc>
                <a:spcPct val="80000"/>
              </a:lnSpc>
              <a:buFont typeface="Arial" charset="0"/>
              <a:buNone/>
            </a:pPr>
            <a:r>
              <a:rPr lang="ru-RU" sz="2800" smtClean="0"/>
              <a:t>Пусть </a:t>
            </a:r>
            <a:r>
              <a:rPr lang="en-US" sz="2800" i="1" smtClean="0"/>
              <a:t>G</a:t>
            </a:r>
            <a:r>
              <a:rPr lang="ru-RU" sz="2800" i="1" smtClean="0"/>
              <a:t> = (</a:t>
            </a:r>
            <a:r>
              <a:rPr lang="en-US" sz="2800" i="1" smtClean="0"/>
              <a:t>V</a:t>
            </a:r>
            <a:r>
              <a:rPr lang="ru-RU" sz="2800" i="1" smtClean="0"/>
              <a:t>, Е) </a:t>
            </a:r>
            <a:r>
              <a:rPr lang="ru-RU" sz="2800" smtClean="0"/>
              <a:t>— неориентированный граф. </a:t>
            </a:r>
            <a:r>
              <a:rPr lang="ru-RU" sz="2800" i="1" smtClean="0">
                <a:solidFill>
                  <a:schemeClr val="hlink"/>
                </a:solidFill>
              </a:rPr>
              <a:t>Паросочетанием</a:t>
            </a:r>
            <a:r>
              <a:rPr lang="ru-RU" sz="2800" i="1" smtClean="0"/>
              <a:t> </a:t>
            </a:r>
            <a:r>
              <a:rPr lang="ru-RU" sz="2800" smtClean="0"/>
              <a:t>назовем множество рёбер </a:t>
            </a:r>
            <a:r>
              <a:rPr lang="ru-RU" sz="2800" i="1" smtClean="0"/>
              <a:t>М</a:t>
            </a:r>
            <a:r>
              <a:rPr lang="en-US" sz="2800" i="1" smtClean="0"/>
              <a:t> </a:t>
            </a:r>
            <a:r>
              <a:rPr lang="ru-RU" sz="2800" b="1" smtClean="0">
                <a:solidFill>
                  <a:srgbClr val="FF0000"/>
                </a:solidFill>
                <a:sym typeface="Symbol" pitchFamily="18" charset="2"/>
              </a:rPr>
              <a:t></a:t>
            </a:r>
            <a:r>
              <a:rPr lang="ru-RU" sz="2800" smtClean="0"/>
              <a:t> </a:t>
            </a:r>
            <a:r>
              <a:rPr lang="ru-RU" sz="2800" i="1" smtClean="0"/>
              <a:t>Е, </a:t>
            </a:r>
            <a:r>
              <a:rPr lang="ru-RU" sz="2800" smtClean="0"/>
              <a:t>не имеющих общих концов (каждая вершина </a:t>
            </a:r>
            <a:r>
              <a:rPr lang="en-US" sz="2800" i="1" smtClean="0"/>
              <a:t>v </a:t>
            </a:r>
            <a:r>
              <a:rPr lang="en-US" sz="2800" smtClean="0">
                <a:sym typeface="Symbol" pitchFamily="18" charset="2"/>
              </a:rPr>
              <a:t></a:t>
            </a:r>
            <a:r>
              <a:rPr lang="en-US" sz="2800" smtClean="0"/>
              <a:t> </a:t>
            </a:r>
            <a:r>
              <a:rPr lang="en-US" sz="2800" i="1" smtClean="0"/>
              <a:t>V </a:t>
            </a:r>
            <a:r>
              <a:rPr lang="ru-RU" sz="2800" smtClean="0"/>
              <a:t>является концом максимум одного ребра из </a:t>
            </a:r>
            <a:r>
              <a:rPr lang="ru-RU" sz="2800" i="1" smtClean="0"/>
              <a:t>М). </a:t>
            </a:r>
            <a:endParaRPr lang="en-US" sz="2800" i="1" smtClean="0"/>
          </a:p>
          <a:p>
            <a:pPr>
              <a:lnSpc>
                <a:spcPct val="80000"/>
              </a:lnSpc>
              <a:buFont typeface="Arial" charset="0"/>
              <a:buNone/>
            </a:pPr>
            <a:r>
              <a:rPr lang="en-US" sz="2800" smtClean="0"/>
              <a:t>	</a:t>
            </a:r>
            <a:r>
              <a:rPr lang="ru-RU" sz="2800" smtClean="0"/>
              <a:t>Будем говорить, что вершина </a:t>
            </a:r>
            <a:r>
              <a:rPr lang="en-US" sz="2800" i="1" smtClean="0"/>
              <a:t>v </a:t>
            </a:r>
            <a:r>
              <a:rPr lang="en-US" sz="2800" smtClean="0">
                <a:sym typeface="Symbol" pitchFamily="18" charset="2"/>
              </a:rPr>
              <a:t></a:t>
            </a:r>
            <a:r>
              <a:rPr lang="ru-RU" sz="2800" smtClean="0"/>
              <a:t> </a:t>
            </a:r>
            <a:r>
              <a:rPr lang="en-US" sz="2800" i="1" smtClean="0"/>
              <a:t>V</a:t>
            </a:r>
            <a:r>
              <a:rPr lang="ru-RU" sz="2800" i="1" smtClean="0"/>
              <a:t> </a:t>
            </a:r>
            <a:r>
              <a:rPr lang="ru-RU" sz="2800" i="1" smtClean="0">
                <a:solidFill>
                  <a:schemeClr val="hlink"/>
                </a:solidFill>
              </a:rPr>
              <a:t>входит</a:t>
            </a:r>
            <a:r>
              <a:rPr lang="ru-RU" sz="2800" i="1" smtClean="0"/>
              <a:t> </a:t>
            </a:r>
            <a:r>
              <a:rPr lang="ru-RU" sz="2800" smtClean="0"/>
              <a:t>в паросочетание </a:t>
            </a:r>
            <a:r>
              <a:rPr lang="ru-RU" sz="2800" i="1" smtClean="0"/>
              <a:t>М</a:t>
            </a:r>
            <a:r>
              <a:rPr lang="ru-RU" sz="2800" smtClean="0"/>
              <a:t>, если в </a:t>
            </a:r>
            <a:r>
              <a:rPr lang="ru-RU" sz="2800" i="1" smtClean="0"/>
              <a:t>М </a:t>
            </a:r>
            <a:r>
              <a:rPr lang="ru-RU" sz="2800" smtClean="0"/>
              <a:t>есть ребро с концом </a:t>
            </a:r>
            <a:r>
              <a:rPr lang="en-US" sz="2800" i="1" smtClean="0"/>
              <a:t>v</a:t>
            </a:r>
            <a:r>
              <a:rPr lang="ru-RU" sz="2800" i="1" smtClean="0"/>
              <a:t>; </a:t>
            </a:r>
            <a:endParaRPr lang="en-US" sz="2800" i="1" smtClean="0"/>
          </a:p>
          <a:p>
            <a:pPr>
              <a:lnSpc>
                <a:spcPct val="80000"/>
              </a:lnSpc>
              <a:buFont typeface="Arial" charset="0"/>
              <a:buNone/>
            </a:pPr>
            <a:r>
              <a:rPr lang="en-US" sz="2800" smtClean="0"/>
              <a:t>	</a:t>
            </a:r>
            <a:r>
              <a:rPr lang="ru-RU" sz="2800" smtClean="0"/>
              <a:t>в противном случае </a:t>
            </a:r>
            <a:r>
              <a:rPr lang="en-US" sz="2800" i="1" smtClean="0"/>
              <a:t>v</a:t>
            </a:r>
            <a:r>
              <a:rPr lang="ru-RU" sz="2800" i="1" smtClean="0"/>
              <a:t> </a:t>
            </a:r>
            <a:r>
              <a:rPr lang="ru-RU" sz="2800" i="1" smtClean="0">
                <a:solidFill>
                  <a:schemeClr val="hlink"/>
                </a:solidFill>
              </a:rPr>
              <a:t>свободна</a:t>
            </a:r>
            <a:r>
              <a:rPr lang="ru-RU" sz="2800" smtClean="0"/>
              <a:t>. </a:t>
            </a:r>
            <a:endParaRPr lang="en-US" sz="2800" smtClean="0"/>
          </a:p>
          <a:p>
            <a:pPr>
              <a:lnSpc>
                <a:spcPct val="80000"/>
              </a:lnSpc>
              <a:buFont typeface="Arial" charset="0"/>
              <a:buNone/>
            </a:pPr>
            <a:r>
              <a:rPr lang="en-US" sz="2800" i="1" smtClean="0"/>
              <a:t>	</a:t>
            </a:r>
            <a:r>
              <a:rPr lang="ru-RU" sz="2800" i="1" smtClean="0">
                <a:solidFill>
                  <a:schemeClr val="hlink"/>
                </a:solidFill>
              </a:rPr>
              <a:t>Максимальное</a:t>
            </a:r>
            <a:r>
              <a:rPr lang="ru-RU" sz="2800" i="1" smtClean="0"/>
              <a:t> </a:t>
            </a:r>
            <a:r>
              <a:rPr lang="ru-RU" sz="2800" i="1" smtClean="0">
                <a:solidFill>
                  <a:schemeClr val="hlink"/>
                </a:solidFill>
              </a:rPr>
              <a:t>паросочетание</a:t>
            </a:r>
            <a:r>
              <a:rPr lang="ru-RU" sz="2800" i="1" smtClean="0"/>
              <a:t> </a:t>
            </a:r>
            <a:r>
              <a:rPr lang="ru-RU" sz="2800" smtClean="0"/>
              <a:t> — это паросочетание </a:t>
            </a:r>
            <a:r>
              <a:rPr lang="ru-RU" sz="2800" i="1" smtClean="0"/>
              <a:t>М, </a:t>
            </a:r>
            <a:r>
              <a:rPr lang="ru-RU" sz="2800" smtClean="0"/>
              <a:t>содержащее максимально возможное число рёбер </a:t>
            </a:r>
            <a:r>
              <a:rPr lang="ru-RU" sz="2800" i="1" smtClean="0"/>
              <a:t>(</a:t>
            </a:r>
            <a:r>
              <a:rPr lang="ru-RU" sz="2800" smtClean="0"/>
              <a:t>|</a:t>
            </a:r>
            <a:r>
              <a:rPr lang="ru-RU" sz="2800" i="1" smtClean="0"/>
              <a:t>М</a:t>
            </a:r>
            <a:r>
              <a:rPr lang="ru-RU" sz="2800" smtClean="0"/>
              <a:t>|</a:t>
            </a:r>
            <a:r>
              <a:rPr lang="ru-RU" sz="2800" i="1" smtClean="0"/>
              <a:t> </a:t>
            </a:r>
            <a:r>
              <a:rPr lang="ru-RU" sz="2800" smtClean="0"/>
              <a:t>≥ |</a:t>
            </a:r>
            <a:r>
              <a:rPr lang="ru-RU" sz="2800" i="1" smtClean="0"/>
              <a:t>М</a:t>
            </a:r>
            <a:r>
              <a:rPr lang="ru-RU" sz="2800" smtClean="0"/>
              <a:t>'| для любого паросочетания </a:t>
            </a:r>
            <a:r>
              <a:rPr lang="ru-RU" sz="2800" i="1" smtClean="0"/>
              <a:t>М'</a:t>
            </a:r>
            <a:r>
              <a:rPr lang="ru-RU" sz="2800" smtClean="0"/>
              <a:t>)</a:t>
            </a:r>
            <a:r>
              <a:rPr lang="ru-RU" sz="2800" i="1" smtClean="0"/>
              <a:t>.</a:t>
            </a:r>
            <a:r>
              <a:rPr lang="ru-RU"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5650">
                                            <p:txEl>
                                              <p:pRg st="0" end="0"/>
                                            </p:txEl>
                                          </p:spTgt>
                                        </p:tgtEl>
                                        <p:attrNameLst>
                                          <p:attrName>style.visibility</p:attrName>
                                        </p:attrNameLst>
                                      </p:cBhvr>
                                      <p:to>
                                        <p:strVal val="visible"/>
                                      </p:to>
                                    </p:set>
                                    <p:anim calcmode="lin" valueType="num">
                                      <p:cBhvr additive="base">
                                        <p:cTn id="7" dur="500" fill="hold"/>
                                        <p:tgtEl>
                                          <p:spTgt spid="15565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565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5650">
                                            <p:txEl>
                                              <p:pRg st="1" end="1"/>
                                            </p:txEl>
                                          </p:spTgt>
                                        </p:tgtEl>
                                        <p:attrNameLst>
                                          <p:attrName>style.visibility</p:attrName>
                                        </p:attrNameLst>
                                      </p:cBhvr>
                                      <p:to>
                                        <p:strVal val="visible"/>
                                      </p:to>
                                    </p:set>
                                    <p:anim calcmode="lin" valueType="num">
                                      <p:cBhvr additive="base">
                                        <p:cTn id="11" dur="500" fill="hold"/>
                                        <p:tgtEl>
                                          <p:spTgt spid="15565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565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5650">
                                            <p:txEl>
                                              <p:pRg st="2" end="2"/>
                                            </p:txEl>
                                          </p:spTgt>
                                        </p:tgtEl>
                                        <p:attrNameLst>
                                          <p:attrName>style.visibility</p:attrName>
                                        </p:attrNameLst>
                                      </p:cBhvr>
                                      <p:to>
                                        <p:strVal val="visible"/>
                                      </p:to>
                                    </p:set>
                                    <p:anim calcmode="lin" valueType="num">
                                      <p:cBhvr additive="base">
                                        <p:cTn id="15" dur="500" fill="hold"/>
                                        <p:tgtEl>
                                          <p:spTgt spid="15565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5565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55650">
                                            <p:txEl>
                                              <p:pRg st="3" end="3"/>
                                            </p:txEl>
                                          </p:spTgt>
                                        </p:tgtEl>
                                        <p:attrNameLst>
                                          <p:attrName>style.visibility</p:attrName>
                                        </p:attrNameLst>
                                      </p:cBhvr>
                                      <p:to>
                                        <p:strVal val="visible"/>
                                      </p:to>
                                    </p:set>
                                    <p:anim calcmode="lin" valueType="num">
                                      <p:cBhvr additive="base">
                                        <p:cTn id="21" dur="500" fill="hold"/>
                                        <p:tgtEl>
                                          <p:spTgt spid="155650">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565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p:cNvSpPr>
          <p:nvPr>
            <p:ph type="title"/>
          </p:nvPr>
        </p:nvSpPr>
        <p:spPr>
          <a:xfrm>
            <a:off x="457200" y="274638"/>
            <a:ext cx="8229600" cy="490537"/>
          </a:xfrm>
        </p:spPr>
        <p:txBody>
          <a:bodyPr/>
          <a:lstStyle/>
          <a:p>
            <a:pPr algn="l"/>
            <a:r>
              <a:rPr lang="ru-RU" sz="2800" b="1" smtClean="0"/>
              <a:t>Двудольный граф</a:t>
            </a:r>
          </a:p>
        </p:txBody>
      </p:sp>
      <p:sp>
        <p:nvSpPr>
          <p:cNvPr id="157698" name="Rectangle 3"/>
          <p:cNvSpPr>
            <a:spLocks noGrp="1"/>
          </p:cNvSpPr>
          <p:nvPr>
            <p:ph type="body" idx="1"/>
          </p:nvPr>
        </p:nvSpPr>
        <p:spPr>
          <a:xfrm>
            <a:off x="0" y="836613"/>
            <a:ext cx="8893175" cy="4525962"/>
          </a:xfrm>
        </p:spPr>
        <p:txBody>
          <a:bodyPr/>
          <a:lstStyle/>
          <a:p>
            <a:pPr>
              <a:buFont typeface="Arial" charset="0"/>
              <a:buNone/>
            </a:pPr>
            <a:r>
              <a:rPr lang="ru-RU" sz="2800" smtClean="0"/>
              <a:t>Рассмотрим паросочетания в двудольных графах. Множество </a:t>
            </a:r>
            <a:r>
              <a:rPr lang="en-US" sz="2800" i="1" smtClean="0"/>
              <a:t>V </a:t>
            </a:r>
            <a:r>
              <a:rPr lang="ru-RU" sz="2800" smtClean="0"/>
              <a:t>разбито на два непересекающихся подмножества </a:t>
            </a:r>
            <a:r>
              <a:rPr lang="en-US" sz="2800" i="1" smtClean="0"/>
              <a:t>L </a:t>
            </a:r>
            <a:r>
              <a:rPr lang="ru-RU" sz="2800" smtClean="0"/>
              <a:t>и </a:t>
            </a:r>
            <a:r>
              <a:rPr lang="en-US" sz="2800" i="1" smtClean="0"/>
              <a:t>R</a:t>
            </a:r>
            <a:r>
              <a:rPr lang="ru-RU" sz="2800" i="1" smtClean="0"/>
              <a:t>, </a:t>
            </a:r>
            <a:r>
              <a:rPr lang="ru-RU" sz="2800" smtClean="0"/>
              <a:t>и любое ребро из </a:t>
            </a:r>
            <a:r>
              <a:rPr lang="ru-RU" sz="2800" i="1" smtClean="0"/>
              <a:t>Е </a:t>
            </a:r>
            <a:r>
              <a:rPr lang="ru-RU" sz="2800" smtClean="0"/>
              <a:t>соединяет некоторую вершину из </a:t>
            </a:r>
            <a:r>
              <a:rPr lang="en-US" sz="2800" i="1" smtClean="0"/>
              <a:t>L </a:t>
            </a:r>
            <a:r>
              <a:rPr lang="ru-RU" sz="2800" smtClean="0"/>
              <a:t>с некоторой вершиной из </a:t>
            </a:r>
            <a:r>
              <a:rPr lang="en-US" sz="2800" i="1" smtClean="0"/>
              <a:t>R</a:t>
            </a:r>
            <a:r>
              <a:rPr lang="ru-RU" sz="2800" i="1" smtClean="0"/>
              <a:t>.</a:t>
            </a:r>
            <a:endParaRPr lang="ru-RU" sz="2800" smtClean="0"/>
          </a:p>
          <a:p>
            <a:pPr>
              <a:buFont typeface="Arial" charset="0"/>
              <a:buNone/>
            </a:pPr>
            <a:r>
              <a:rPr lang="ru-RU" sz="2800" smtClean="0"/>
              <a:t>	</a:t>
            </a:r>
          </a:p>
          <a:p>
            <a:pPr>
              <a:buFont typeface="Arial" charset="0"/>
              <a:buNone/>
            </a:pPr>
            <a:r>
              <a:rPr lang="ru-RU" sz="2800" smtClean="0"/>
              <a:t>	Например, </a:t>
            </a:r>
            <a:r>
              <a:rPr lang="en-US" sz="2800" i="1" smtClean="0"/>
              <a:t>L </a:t>
            </a:r>
            <a:r>
              <a:rPr lang="ru-RU" sz="2800" smtClean="0"/>
              <a:t>— женихи, </a:t>
            </a:r>
            <a:r>
              <a:rPr lang="en-US" sz="2800" i="1" smtClean="0"/>
              <a:t>R </a:t>
            </a:r>
            <a:r>
              <a:rPr lang="ru-RU" sz="2800" smtClean="0"/>
              <a:t>— невесты, наличие ребра (</a:t>
            </a:r>
            <a:r>
              <a:rPr lang="ru-RU" sz="2800" i="1" smtClean="0"/>
              <a:t>и, </a:t>
            </a:r>
            <a:r>
              <a:rPr lang="en-US" sz="2800" i="1" smtClean="0"/>
              <a:t>v</a:t>
            </a:r>
            <a:r>
              <a:rPr lang="ru-RU" sz="2800" smtClean="0"/>
              <a:t>)</a:t>
            </a:r>
            <a:r>
              <a:rPr lang="ru-RU" sz="2800" i="1" smtClean="0"/>
              <a:t> </a:t>
            </a:r>
            <a:r>
              <a:rPr lang="ru-RU" sz="2800" smtClean="0"/>
              <a:t>означает, что </a:t>
            </a:r>
            <a:r>
              <a:rPr lang="ru-RU" sz="2800" i="1" smtClean="0"/>
              <a:t>и </a:t>
            </a:r>
            <a:r>
              <a:rPr lang="ru-RU" sz="2800" smtClean="0"/>
              <a:t>и </a:t>
            </a:r>
            <a:r>
              <a:rPr lang="en-US" sz="2800" i="1" smtClean="0"/>
              <a:t>v </a:t>
            </a:r>
            <a:r>
              <a:rPr lang="ru-RU" sz="2800" smtClean="0"/>
              <a:t>согласны стать супругами. Максимальное паросочетание доставляет ЗАГСу больше всего работы.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7698">
                                            <p:txEl>
                                              <p:pRg st="0" end="0"/>
                                            </p:txEl>
                                          </p:spTgt>
                                        </p:tgtEl>
                                        <p:attrNameLst>
                                          <p:attrName>style.visibility</p:attrName>
                                        </p:attrNameLst>
                                      </p:cBhvr>
                                      <p:to>
                                        <p:strVal val="visible"/>
                                      </p:to>
                                    </p:set>
                                    <p:anim calcmode="lin" valueType="num">
                                      <p:cBhvr additive="base">
                                        <p:cTn id="7" dur="500" fill="hold"/>
                                        <p:tgtEl>
                                          <p:spTgt spid="1576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76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7698">
                                            <p:txEl>
                                              <p:pRg st="2" end="2"/>
                                            </p:txEl>
                                          </p:spTgt>
                                        </p:tgtEl>
                                        <p:attrNameLst>
                                          <p:attrName>style.visibility</p:attrName>
                                        </p:attrNameLst>
                                      </p:cBhvr>
                                      <p:to>
                                        <p:strVal val="visible"/>
                                      </p:to>
                                    </p:set>
                                    <p:anim calcmode="lin" valueType="num">
                                      <p:cBhvr additive="base">
                                        <p:cTn id="13" dur="500" fill="hold"/>
                                        <p:tgtEl>
                                          <p:spTgt spid="15769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769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68313" y="0"/>
            <a:ext cx="8229600" cy="633413"/>
          </a:xfrm>
        </p:spPr>
        <p:txBody>
          <a:bodyPr/>
          <a:lstStyle/>
          <a:p>
            <a:pPr algn="l"/>
            <a:r>
              <a:rPr lang="ru-RU" sz="2800" b="1" smtClean="0"/>
              <a:t>Определение потока</a:t>
            </a:r>
          </a:p>
        </p:txBody>
      </p:sp>
      <p:sp>
        <p:nvSpPr>
          <p:cNvPr id="20482" name="Rectangle 3"/>
          <p:cNvSpPr>
            <a:spLocks noGrp="1"/>
          </p:cNvSpPr>
          <p:nvPr>
            <p:ph type="body" idx="1"/>
          </p:nvPr>
        </p:nvSpPr>
        <p:spPr>
          <a:xfrm>
            <a:off x="0" y="692150"/>
            <a:ext cx="8893175" cy="5832475"/>
          </a:xfrm>
        </p:spPr>
        <p:txBody>
          <a:bodyPr/>
          <a:lstStyle/>
          <a:p>
            <a:pPr marL="457200" indent="-457200">
              <a:lnSpc>
                <a:spcPct val="80000"/>
              </a:lnSpc>
              <a:buFont typeface="Arial" charset="0"/>
              <a:buNone/>
            </a:pPr>
            <a:r>
              <a:rPr lang="ru-RU" sz="2400" smtClean="0"/>
              <a:t>Пусть дана сеть </a:t>
            </a:r>
            <a:r>
              <a:rPr lang="en-US" sz="2400" i="1" smtClean="0"/>
              <a:t>G </a:t>
            </a:r>
            <a:r>
              <a:rPr lang="ru-RU" sz="2400" smtClean="0"/>
              <a:t>= (</a:t>
            </a:r>
            <a:r>
              <a:rPr lang="en-US" sz="2400" i="1" smtClean="0"/>
              <a:t>V</a:t>
            </a:r>
            <a:r>
              <a:rPr lang="ru-RU" sz="2400" i="1" smtClean="0"/>
              <a:t>,</a:t>
            </a:r>
            <a:r>
              <a:rPr lang="en-US" sz="2400" i="1" smtClean="0"/>
              <a:t>E</a:t>
            </a:r>
            <a:r>
              <a:rPr lang="ru-RU" sz="2400" smtClean="0"/>
              <a:t>)</a:t>
            </a:r>
            <a:r>
              <a:rPr lang="ru-RU" sz="2400" i="1" smtClean="0"/>
              <a:t>, </a:t>
            </a:r>
            <a:r>
              <a:rPr lang="ru-RU" sz="2400" smtClean="0"/>
              <a:t>пропускная способность которой задаётся функцией с. Сеть имеет исток </a:t>
            </a:r>
            <a:r>
              <a:rPr lang="en-US" sz="2400" i="1" smtClean="0"/>
              <a:t>s </a:t>
            </a:r>
            <a:r>
              <a:rPr lang="ru-RU" sz="2400" smtClean="0"/>
              <a:t>и сток </a:t>
            </a:r>
            <a:r>
              <a:rPr lang="en-US" sz="2400" i="1" smtClean="0"/>
              <a:t>t</a:t>
            </a:r>
            <a:r>
              <a:rPr lang="ru-RU" sz="2400" i="1" smtClean="0"/>
              <a:t>.</a:t>
            </a:r>
          </a:p>
          <a:p>
            <a:pPr marL="457200" indent="-457200">
              <a:lnSpc>
                <a:spcPct val="80000"/>
              </a:lnSpc>
              <a:buFont typeface="Arial" charset="0"/>
              <a:buNone/>
            </a:pPr>
            <a:r>
              <a:rPr lang="en-US" sz="2400" i="1" smtClean="0">
                <a:solidFill>
                  <a:schemeClr val="hlink"/>
                </a:solidFill>
              </a:rPr>
              <a:t>	</a:t>
            </a:r>
            <a:r>
              <a:rPr lang="ru-RU" sz="2400" i="1" smtClean="0">
                <a:solidFill>
                  <a:schemeClr val="hlink"/>
                </a:solidFill>
              </a:rPr>
              <a:t>Потоком</a:t>
            </a:r>
            <a:r>
              <a:rPr lang="ru-RU" sz="2400" i="1" smtClean="0"/>
              <a:t> </a:t>
            </a:r>
            <a:r>
              <a:rPr lang="ru-RU" sz="2400" smtClean="0"/>
              <a:t>в сети </a:t>
            </a:r>
            <a:r>
              <a:rPr lang="en-US" sz="2400" i="1" smtClean="0"/>
              <a:t>G </a:t>
            </a:r>
            <a:r>
              <a:rPr lang="ru-RU" sz="2400" smtClean="0"/>
              <a:t>назовём функцию </a:t>
            </a:r>
            <a:r>
              <a:rPr lang="en-US" sz="2400" i="1" smtClean="0"/>
              <a:t>f</a:t>
            </a:r>
            <a:r>
              <a:rPr lang="ru-RU" sz="2400" smtClean="0"/>
              <a:t> : </a:t>
            </a:r>
            <a:r>
              <a:rPr lang="en-US" sz="2400" i="1" smtClean="0"/>
              <a:t>V </a:t>
            </a:r>
            <a:r>
              <a:rPr lang="en-US" sz="2400" smtClean="0"/>
              <a:t>X </a:t>
            </a:r>
            <a:r>
              <a:rPr lang="en-US" sz="2400" i="1" smtClean="0"/>
              <a:t>V</a:t>
            </a:r>
            <a:r>
              <a:rPr lang="ru-RU" sz="2400" i="1" smtClean="0"/>
              <a:t> —&gt; </a:t>
            </a:r>
            <a:r>
              <a:rPr lang="en-US" sz="2400" i="1" smtClean="0"/>
              <a:t>R</a:t>
            </a:r>
            <a:r>
              <a:rPr lang="ru-RU" sz="2400" i="1" smtClean="0"/>
              <a:t>, </a:t>
            </a:r>
            <a:r>
              <a:rPr lang="ru-RU" sz="2400" smtClean="0"/>
              <a:t>удовлетворяющую трём свойствам:</a:t>
            </a:r>
            <a:endParaRPr lang="ru-RU" sz="2400" i="1" smtClean="0"/>
          </a:p>
          <a:p>
            <a:pPr marL="457200" indent="-457200">
              <a:lnSpc>
                <a:spcPct val="80000"/>
              </a:lnSpc>
              <a:buFont typeface="Arial" charset="0"/>
              <a:buNone/>
            </a:pPr>
            <a:r>
              <a:rPr lang="en-US" sz="2400" smtClean="0"/>
              <a:t>1)  </a:t>
            </a:r>
            <a:r>
              <a:rPr lang="ru-RU" sz="2400" smtClean="0"/>
              <a:t>Ограничение, связанное с </a:t>
            </a:r>
            <a:r>
              <a:rPr lang="ru-RU" sz="2400" i="1" smtClean="0">
                <a:solidFill>
                  <a:schemeClr val="hlink"/>
                </a:solidFill>
              </a:rPr>
              <a:t>пропускной</a:t>
            </a:r>
            <a:r>
              <a:rPr lang="ru-RU" sz="2400" smtClean="0"/>
              <a:t> </a:t>
            </a:r>
            <a:r>
              <a:rPr lang="ru-RU" sz="2400" i="1" smtClean="0">
                <a:solidFill>
                  <a:schemeClr val="hlink"/>
                </a:solidFill>
              </a:rPr>
              <a:t>способностью</a:t>
            </a:r>
            <a:r>
              <a:rPr lang="ru-RU" sz="2400" smtClean="0"/>
              <a:t>: </a:t>
            </a:r>
            <a:endParaRPr lang="en-US" sz="2400" smtClean="0"/>
          </a:p>
          <a:p>
            <a:pPr marL="457200" indent="-457200">
              <a:lnSpc>
                <a:spcPct val="80000"/>
              </a:lnSpc>
              <a:buFont typeface="Arial" charset="0"/>
              <a:buNone/>
            </a:pPr>
            <a:r>
              <a:rPr lang="en-US" sz="2400" i="1" smtClean="0"/>
              <a:t>	f</a:t>
            </a:r>
            <a:r>
              <a:rPr lang="ru-RU" sz="2400" smtClean="0"/>
              <a:t>(</a:t>
            </a:r>
            <a:r>
              <a:rPr lang="en-US" sz="2400" i="1" smtClean="0"/>
              <a:t>u</a:t>
            </a:r>
            <a:r>
              <a:rPr lang="ru-RU" sz="2400" i="1" smtClean="0"/>
              <a:t>, </a:t>
            </a:r>
            <a:r>
              <a:rPr lang="en-US" sz="2400" i="1" smtClean="0"/>
              <a:t>v</a:t>
            </a:r>
            <a:r>
              <a:rPr lang="ru-RU" sz="2400" smtClean="0"/>
              <a:t>)</a:t>
            </a:r>
            <a:r>
              <a:rPr lang="ru-RU" sz="2400" i="1" smtClean="0"/>
              <a:t> </a:t>
            </a:r>
            <a:r>
              <a:rPr lang="ru-RU" sz="2400" smtClean="0"/>
              <a:t>≤ </a:t>
            </a:r>
            <a:r>
              <a:rPr lang="en-US" sz="2400" i="1" smtClean="0"/>
              <a:t>c</a:t>
            </a:r>
            <a:r>
              <a:rPr lang="ru-RU" sz="2400" smtClean="0"/>
              <a:t>(</a:t>
            </a:r>
            <a:r>
              <a:rPr lang="en-US" sz="2400" i="1" smtClean="0"/>
              <a:t>u</a:t>
            </a:r>
            <a:r>
              <a:rPr lang="ru-RU" sz="2400" i="1" smtClean="0"/>
              <a:t>, </a:t>
            </a:r>
            <a:r>
              <a:rPr lang="en-US" sz="2400" i="1" smtClean="0"/>
              <a:t>v</a:t>
            </a:r>
            <a:r>
              <a:rPr lang="ru-RU" sz="2400" smtClean="0"/>
              <a:t>)</a:t>
            </a:r>
            <a:r>
              <a:rPr lang="en-US" sz="2400" i="1" smtClean="0"/>
              <a:t> </a:t>
            </a:r>
            <a:r>
              <a:rPr lang="ru-RU" sz="2400" i="1" smtClean="0"/>
              <a:t> </a:t>
            </a:r>
            <a:r>
              <a:rPr lang="ru-RU" sz="2400" smtClean="0"/>
              <a:t>для всех </a:t>
            </a:r>
            <a:r>
              <a:rPr lang="ru-RU" sz="2400" i="1" smtClean="0"/>
              <a:t>и, </a:t>
            </a:r>
            <a:r>
              <a:rPr lang="en-US" sz="2400" i="1" smtClean="0"/>
              <a:t>v </a:t>
            </a:r>
            <a:r>
              <a:rPr lang="ru-RU" sz="2400" smtClean="0"/>
              <a:t>из </a:t>
            </a:r>
            <a:r>
              <a:rPr lang="en-US" sz="2400" i="1" smtClean="0"/>
              <a:t>V</a:t>
            </a:r>
            <a:r>
              <a:rPr lang="ru-RU" sz="2400" i="1" smtClean="0"/>
              <a:t>.</a:t>
            </a:r>
          </a:p>
          <a:p>
            <a:pPr marL="457200" indent="-457200">
              <a:lnSpc>
                <a:spcPct val="80000"/>
              </a:lnSpc>
              <a:buFont typeface="Arial" charset="0"/>
              <a:buNone/>
            </a:pPr>
            <a:r>
              <a:rPr lang="ru-RU" sz="2400" i="1" smtClean="0"/>
              <a:t>	</a:t>
            </a:r>
            <a:r>
              <a:rPr lang="ru-RU" sz="2400" smtClean="0"/>
              <a:t>Поток из одной вершины в другую не превышает пропускной </a:t>
            </a:r>
          </a:p>
          <a:p>
            <a:pPr marL="457200" indent="-457200">
              <a:lnSpc>
                <a:spcPct val="80000"/>
              </a:lnSpc>
              <a:buFont typeface="Arial" charset="0"/>
              <a:buNone/>
            </a:pPr>
            <a:r>
              <a:rPr lang="ru-RU" sz="2400" smtClean="0"/>
              <a:t>	способности ребра</a:t>
            </a:r>
            <a:r>
              <a:rPr lang="ru-RU" sz="2400" i="1" smtClean="0"/>
              <a:t>.</a:t>
            </a:r>
            <a:r>
              <a:rPr lang="ru-RU" sz="2400" smtClean="0"/>
              <a:t> </a:t>
            </a:r>
            <a:endParaRPr lang="en-US" sz="2400" i="1" smtClean="0"/>
          </a:p>
          <a:p>
            <a:pPr marL="457200" indent="-457200">
              <a:lnSpc>
                <a:spcPct val="80000"/>
              </a:lnSpc>
              <a:buFont typeface="Arial" charset="0"/>
              <a:buNone/>
            </a:pPr>
            <a:r>
              <a:rPr lang="en-US" sz="2400" smtClean="0"/>
              <a:t>2)  </a:t>
            </a:r>
            <a:r>
              <a:rPr lang="ru-RU" sz="2400" i="1" smtClean="0">
                <a:solidFill>
                  <a:schemeClr val="hlink"/>
                </a:solidFill>
              </a:rPr>
              <a:t>Кососимметричность</a:t>
            </a:r>
            <a:r>
              <a:rPr lang="ru-RU" sz="2400" smtClean="0"/>
              <a:t>: </a:t>
            </a:r>
            <a:r>
              <a:rPr lang="en-US" sz="2400" i="1" smtClean="0"/>
              <a:t>f</a:t>
            </a:r>
            <a:r>
              <a:rPr lang="ru-RU" sz="2400" smtClean="0"/>
              <a:t>(</a:t>
            </a:r>
            <a:r>
              <a:rPr lang="en-US" sz="2400" i="1" smtClean="0"/>
              <a:t>u</a:t>
            </a:r>
            <a:r>
              <a:rPr lang="ru-RU" sz="2400" i="1" smtClean="0"/>
              <a:t>,</a:t>
            </a:r>
            <a:r>
              <a:rPr lang="en-US" sz="2400" i="1" smtClean="0"/>
              <a:t>v</a:t>
            </a:r>
            <a:r>
              <a:rPr lang="ru-RU" sz="2400" smtClean="0"/>
              <a:t>) = —</a:t>
            </a:r>
            <a:r>
              <a:rPr lang="en-US" sz="2400" i="1" smtClean="0"/>
              <a:t>f</a:t>
            </a:r>
            <a:r>
              <a:rPr lang="ru-RU" sz="2400" smtClean="0"/>
              <a:t>(</a:t>
            </a:r>
            <a:r>
              <a:rPr lang="en-US" sz="2400" i="1" smtClean="0"/>
              <a:t>v</a:t>
            </a:r>
            <a:r>
              <a:rPr lang="ru-RU" sz="2400" i="1" smtClean="0"/>
              <a:t>,</a:t>
            </a:r>
            <a:r>
              <a:rPr lang="en-US" sz="2400" i="1" smtClean="0"/>
              <a:t>u</a:t>
            </a:r>
            <a:r>
              <a:rPr lang="ru-RU" sz="2400" smtClean="0"/>
              <a:t>) для всех </a:t>
            </a:r>
            <a:r>
              <a:rPr lang="ru-RU" sz="2400" i="1" smtClean="0"/>
              <a:t>и</a:t>
            </a:r>
            <a:r>
              <a:rPr lang="ru-RU" sz="2400" smtClean="0"/>
              <a:t>, </a:t>
            </a:r>
            <a:r>
              <a:rPr lang="en-US" sz="2400" i="1" smtClean="0"/>
              <a:t>v</a:t>
            </a:r>
            <a:r>
              <a:rPr lang="en-US" sz="2400" smtClean="0"/>
              <a:t> </a:t>
            </a:r>
            <a:r>
              <a:rPr lang="ru-RU" sz="2400" smtClean="0"/>
              <a:t>из </a:t>
            </a:r>
            <a:r>
              <a:rPr lang="en-US" sz="2400" smtClean="0"/>
              <a:t>V</a:t>
            </a:r>
            <a:r>
              <a:rPr lang="ru-RU" sz="2400" smtClean="0"/>
              <a:t>.</a:t>
            </a:r>
            <a:endParaRPr lang="en-US" sz="2400" smtClean="0"/>
          </a:p>
          <a:p>
            <a:pPr marL="457200" indent="-457200">
              <a:lnSpc>
                <a:spcPct val="80000"/>
              </a:lnSpc>
              <a:buFont typeface="Arial" charset="0"/>
              <a:buNone/>
            </a:pPr>
            <a:r>
              <a:rPr lang="ru-RU" sz="2400" smtClean="0"/>
              <a:t>	Величина </a:t>
            </a:r>
            <a:r>
              <a:rPr lang="en-US" sz="2400" i="1" smtClean="0"/>
              <a:t>f</a:t>
            </a:r>
            <a:r>
              <a:rPr lang="ru-RU" sz="2400" i="1" smtClean="0"/>
              <a:t>(</a:t>
            </a:r>
            <a:r>
              <a:rPr lang="en-US" sz="2400" i="1" smtClean="0"/>
              <a:t>u</a:t>
            </a:r>
            <a:r>
              <a:rPr lang="ru-RU" sz="2400" i="1" smtClean="0"/>
              <a:t>,</a:t>
            </a:r>
            <a:r>
              <a:rPr lang="en-US" sz="2400" i="1" smtClean="0"/>
              <a:t>v</a:t>
            </a:r>
            <a:r>
              <a:rPr lang="ru-RU" sz="2400" i="1" smtClean="0"/>
              <a:t>) </a:t>
            </a:r>
            <a:r>
              <a:rPr lang="ru-RU" sz="2400" smtClean="0"/>
              <a:t>может быть как положительной, так и отрицательной</a:t>
            </a:r>
            <a:r>
              <a:rPr lang="en-US" sz="2400" smtClean="0"/>
              <a:t>, </a:t>
            </a:r>
            <a:r>
              <a:rPr lang="ru-RU" sz="2400" smtClean="0"/>
              <a:t>отрицательные значения соответствуют движению в обратную сторону.</a:t>
            </a:r>
            <a:endParaRPr lang="en-US" sz="2400" smtClean="0"/>
          </a:p>
          <a:p>
            <a:pPr marL="457200" indent="-457200">
              <a:lnSpc>
                <a:spcPct val="80000"/>
              </a:lnSpc>
              <a:buFont typeface="Arial" charset="0"/>
              <a:buNone/>
            </a:pPr>
            <a:r>
              <a:rPr lang="en-US" sz="2400" smtClean="0">
                <a:sym typeface="Symbol" pitchFamily="18" charset="2"/>
              </a:rPr>
              <a:t>	</a:t>
            </a:r>
            <a:r>
              <a:rPr lang="en-US" sz="2400" b="1" smtClean="0">
                <a:sym typeface="Symbol" pitchFamily="18" charset="2"/>
              </a:rPr>
              <a:t></a:t>
            </a:r>
            <a:r>
              <a:rPr lang="en-US" sz="2400" i="1" smtClean="0"/>
              <a:t>    f</a:t>
            </a:r>
            <a:r>
              <a:rPr lang="ru-RU" sz="2400" smtClean="0"/>
              <a:t>(</a:t>
            </a:r>
            <a:r>
              <a:rPr lang="ru-RU" sz="2400" i="1" smtClean="0"/>
              <a:t>и</a:t>
            </a:r>
            <a:r>
              <a:rPr lang="ru-RU" sz="2400" smtClean="0"/>
              <a:t>, </a:t>
            </a:r>
            <a:r>
              <a:rPr lang="ru-RU" sz="2400" i="1" smtClean="0"/>
              <a:t>и</a:t>
            </a:r>
            <a:r>
              <a:rPr lang="ru-RU" sz="2400" smtClean="0"/>
              <a:t>)</a:t>
            </a:r>
            <a:r>
              <a:rPr lang="ru-RU" sz="2400" i="1" smtClean="0"/>
              <a:t> = </a:t>
            </a:r>
            <a:r>
              <a:rPr lang="ru-RU" sz="2400" smtClean="0"/>
              <a:t>0 для любой вершины </a:t>
            </a:r>
            <a:r>
              <a:rPr lang="ru-RU" sz="2400" i="1" smtClean="0"/>
              <a:t>и.</a:t>
            </a:r>
            <a:r>
              <a:rPr lang="ru-RU" sz="2400" smtClean="0"/>
              <a:t> </a:t>
            </a:r>
          </a:p>
          <a:p>
            <a:pPr marL="457200" indent="-457200">
              <a:lnSpc>
                <a:spcPct val="80000"/>
              </a:lnSpc>
              <a:buFont typeface="Arial" charset="0"/>
              <a:buNone/>
            </a:pPr>
            <a:r>
              <a:rPr lang="ru-RU" sz="2400" smtClean="0"/>
              <a:t>3)</a:t>
            </a:r>
            <a:r>
              <a:rPr lang="ru-RU" sz="2400" smtClean="0">
                <a:solidFill>
                  <a:schemeClr val="hlink"/>
                </a:solidFill>
              </a:rPr>
              <a:t> </a:t>
            </a:r>
            <a:r>
              <a:rPr lang="ru-RU" sz="2400" i="1" smtClean="0">
                <a:solidFill>
                  <a:schemeClr val="hlink"/>
                </a:solidFill>
              </a:rPr>
              <a:t>Сохранение</a:t>
            </a:r>
            <a:r>
              <a:rPr lang="ru-RU" sz="2400" smtClean="0"/>
              <a:t> потока:</a:t>
            </a:r>
            <a:r>
              <a:rPr lang="en-US" sz="2400" smtClean="0"/>
              <a:t>  ∑</a:t>
            </a:r>
            <a:r>
              <a:rPr lang="en-US" sz="2400" baseline="-25000" smtClean="0"/>
              <a:t>v</a:t>
            </a:r>
            <a:r>
              <a:rPr lang="en-US" sz="2400" baseline="-25000" smtClean="0">
                <a:sym typeface="Symbol" pitchFamily="18" charset="2"/>
              </a:rPr>
              <a:t></a:t>
            </a:r>
            <a:r>
              <a:rPr lang="en-US" sz="2400" i="1" baseline="-25000" smtClean="0"/>
              <a:t>V</a:t>
            </a:r>
            <a:r>
              <a:rPr lang="ru-RU" sz="2400" smtClean="0"/>
              <a:t> </a:t>
            </a:r>
            <a:r>
              <a:rPr lang="en-US" sz="2400" i="1" smtClean="0"/>
              <a:t>f</a:t>
            </a:r>
            <a:r>
              <a:rPr lang="ru-RU" sz="2400" smtClean="0"/>
              <a:t>(</a:t>
            </a:r>
            <a:r>
              <a:rPr lang="en-US" sz="2400" i="1" smtClean="0"/>
              <a:t>u</a:t>
            </a:r>
            <a:r>
              <a:rPr lang="ru-RU" sz="2400" i="1" smtClean="0"/>
              <a:t>,</a:t>
            </a:r>
            <a:r>
              <a:rPr lang="en-US" sz="2400" i="1" smtClean="0"/>
              <a:t>v</a:t>
            </a:r>
            <a:r>
              <a:rPr lang="ru-RU" sz="2400" smtClean="0"/>
              <a:t>) </a:t>
            </a:r>
            <a:r>
              <a:rPr lang="ru-RU" sz="2400" b="1" i="1" smtClean="0"/>
              <a:t>= </a:t>
            </a:r>
            <a:r>
              <a:rPr lang="ru-RU" sz="2400" smtClean="0"/>
              <a:t>0</a:t>
            </a:r>
            <a:r>
              <a:rPr lang="en-US" sz="2400" smtClean="0"/>
              <a:t> </a:t>
            </a:r>
            <a:r>
              <a:rPr lang="ru-RU" sz="2400" smtClean="0"/>
              <a:t>для всех </a:t>
            </a:r>
            <a:r>
              <a:rPr lang="ru-RU" sz="2400" i="1" smtClean="0"/>
              <a:t>и </a:t>
            </a:r>
            <a:r>
              <a:rPr lang="en-US" sz="2800" smtClean="0">
                <a:sym typeface="Symbol" pitchFamily="18" charset="2"/>
              </a:rPr>
              <a:t></a:t>
            </a:r>
            <a:r>
              <a:rPr lang="ru-RU" sz="2400" smtClean="0"/>
              <a:t> </a:t>
            </a:r>
            <a:r>
              <a:rPr lang="en-US" sz="2400" smtClean="0"/>
              <a:t>{</a:t>
            </a:r>
            <a:r>
              <a:rPr lang="en-US" sz="2400" i="1" smtClean="0"/>
              <a:t>V</a:t>
            </a:r>
            <a:r>
              <a:rPr lang="ru-RU" sz="2400" i="1" smtClean="0"/>
              <a:t> – </a:t>
            </a:r>
            <a:r>
              <a:rPr lang="ru-RU" sz="2400" smtClean="0"/>
              <a:t>{</a:t>
            </a:r>
            <a:r>
              <a:rPr lang="en-US" sz="2400" i="1" smtClean="0"/>
              <a:t>s</a:t>
            </a:r>
            <a:r>
              <a:rPr lang="ru-RU" sz="2400" i="1" smtClean="0"/>
              <a:t>, </a:t>
            </a:r>
            <a:r>
              <a:rPr lang="en-US" sz="2400" i="1" smtClean="0"/>
              <a:t>t</a:t>
            </a:r>
            <a:r>
              <a:rPr lang="ru-RU" sz="2400" smtClean="0"/>
              <a:t>}</a:t>
            </a:r>
            <a:r>
              <a:rPr lang="en-US" sz="2400" smtClean="0"/>
              <a:t>}</a:t>
            </a:r>
            <a:r>
              <a:rPr lang="ru-RU" sz="2400" i="1" smtClean="0"/>
              <a:t>.</a:t>
            </a:r>
          </a:p>
          <a:p>
            <a:pPr marL="457200" indent="-457200">
              <a:lnSpc>
                <a:spcPct val="80000"/>
              </a:lnSpc>
              <a:buFont typeface="Arial" charset="0"/>
              <a:buNone/>
            </a:pPr>
            <a:r>
              <a:rPr lang="ru-RU" sz="2400" smtClean="0"/>
              <a:t> </a:t>
            </a:r>
            <a:r>
              <a:rPr lang="en-US" sz="2400" smtClean="0"/>
              <a:t>	</a:t>
            </a:r>
            <a:r>
              <a:rPr lang="ru-RU" sz="2400" smtClean="0"/>
              <a:t>Для любой вершины </a:t>
            </a:r>
            <a:r>
              <a:rPr lang="ru-RU" sz="2400" i="1" smtClean="0"/>
              <a:t>и</a:t>
            </a:r>
            <a:r>
              <a:rPr lang="ru-RU" sz="2400" smtClean="0"/>
              <a:t> (кроме стока и истока) сумма потоков во все другие вершины равна нулю. </a:t>
            </a:r>
            <a:endParaRPr lang="en-US" sz="2400" smtClean="0"/>
          </a:p>
          <a:p>
            <a:pPr marL="457200" indent="-457200">
              <a:lnSpc>
                <a:spcPct val="80000"/>
              </a:lnSpc>
              <a:buFont typeface="Arial" charset="0"/>
              <a:buNone/>
            </a:pPr>
            <a:endParaRPr lang="en-US" sz="2400" smtClean="0"/>
          </a:p>
          <a:p>
            <a:pPr marL="457200" indent="-457200">
              <a:lnSpc>
                <a:spcPct val="80000"/>
              </a:lnSpc>
              <a:buFont typeface="Arial" charset="0"/>
              <a:buNone/>
            </a:pPr>
            <a:endParaRPr lang="ru-RU"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additive="base">
                                        <p:cTn id="7" dur="500" fill="hold"/>
                                        <p:tgtEl>
                                          <p:spTgt spid="204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482">
                                            <p:txEl>
                                              <p:pRg st="1" end="1"/>
                                            </p:txEl>
                                          </p:spTgt>
                                        </p:tgtEl>
                                        <p:attrNameLst>
                                          <p:attrName>style.visibility</p:attrName>
                                        </p:attrNameLst>
                                      </p:cBhvr>
                                      <p:to>
                                        <p:strVal val="visible"/>
                                      </p:to>
                                    </p:set>
                                    <p:anim calcmode="lin" valueType="num">
                                      <p:cBhvr additive="base">
                                        <p:cTn id="11" dur="500" fill="hold"/>
                                        <p:tgtEl>
                                          <p:spTgt spid="2048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4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482">
                                            <p:txEl>
                                              <p:pRg st="2" end="2"/>
                                            </p:txEl>
                                          </p:spTgt>
                                        </p:tgtEl>
                                        <p:attrNameLst>
                                          <p:attrName>style.visibility</p:attrName>
                                        </p:attrNameLst>
                                      </p:cBhvr>
                                      <p:to>
                                        <p:strVal val="visible"/>
                                      </p:to>
                                    </p:set>
                                    <p:anim calcmode="lin" valueType="num">
                                      <p:cBhvr additive="base">
                                        <p:cTn id="17" dur="500" fill="hold"/>
                                        <p:tgtEl>
                                          <p:spTgt spid="2048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482">
                                            <p:txEl>
                                              <p:pRg st="3" end="3"/>
                                            </p:txEl>
                                          </p:spTgt>
                                        </p:tgtEl>
                                        <p:attrNameLst>
                                          <p:attrName>style.visibility</p:attrName>
                                        </p:attrNameLst>
                                      </p:cBhvr>
                                      <p:to>
                                        <p:strVal val="visible"/>
                                      </p:to>
                                    </p:set>
                                    <p:anim calcmode="lin" valueType="num">
                                      <p:cBhvr additive="base">
                                        <p:cTn id="21" dur="500" fill="hold"/>
                                        <p:tgtEl>
                                          <p:spTgt spid="2048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48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0482">
                                            <p:txEl>
                                              <p:pRg st="4" end="4"/>
                                            </p:txEl>
                                          </p:spTgt>
                                        </p:tgtEl>
                                        <p:attrNameLst>
                                          <p:attrName>style.visibility</p:attrName>
                                        </p:attrNameLst>
                                      </p:cBhvr>
                                      <p:to>
                                        <p:strVal val="visible"/>
                                      </p:to>
                                    </p:set>
                                    <p:anim calcmode="lin" valueType="num">
                                      <p:cBhvr additive="base">
                                        <p:cTn id="25" dur="500" fill="hold"/>
                                        <p:tgtEl>
                                          <p:spTgt spid="2048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0482">
                                            <p:txEl>
                                              <p:pRg st="5" end="5"/>
                                            </p:txEl>
                                          </p:spTgt>
                                        </p:tgtEl>
                                        <p:attrNameLst>
                                          <p:attrName>style.visibility</p:attrName>
                                        </p:attrNameLst>
                                      </p:cBhvr>
                                      <p:to>
                                        <p:strVal val="visible"/>
                                      </p:to>
                                    </p:set>
                                    <p:anim calcmode="lin" valueType="num">
                                      <p:cBhvr additive="base">
                                        <p:cTn id="29" dur="500" fill="hold"/>
                                        <p:tgtEl>
                                          <p:spTgt spid="2048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48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0482">
                                            <p:txEl>
                                              <p:pRg st="6" end="6"/>
                                            </p:txEl>
                                          </p:spTgt>
                                        </p:tgtEl>
                                        <p:attrNameLst>
                                          <p:attrName>style.visibility</p:attrName>
                                        </p:attrNameLst>
                                      </p:cBhvr>
                                      <p:to>
                                        <p:strVal val="visible"/>
                                      </p:to>
                                    </p:set>
                                    <p:anim calcmode="lin" valueType="num">
                                      <p:cBhvr additive="base">
                                        <p:cTn id="35" dur="500" fill="hold"/>
                                        <p:tgtEl>
                                          <p:spTgt spid="2048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048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482">
                                            <p:txEl>
                                              <p:pRg st="7" end="7"/>
                                            </p:txEl>
                                          </p:spTgt>
                                        </p:tgtEl>
                                        <p:attrNameLst>
                                          <p:attrName>style.visibility</p:attrName>
                                        </p:attrNameLst>
                                      </p:cBhvr>
                                      <p:to>
                                        <p:strVal val="visible"/>
                                      </p:to>
                                    </p:set>
                                    <p:anim calcmode="lin" valueType="num">
                                      <p:cBhvr additive="base">
                                        <p:cTn id="39" dur="500" fill="hold"/>
                                        <p:tgtEl>
                                          <p:spTgt spid="2048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048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0482">
                                            <p:txEl>
                                              <p:pRg st="8" end="8"/>
                                            </p:txEl>
                                          </p:spTgt>
                                        </p:tgtEl>
                                        <p:attrNameLst>
                                          <p:attrName>style.visibility</p:attrName>
                                        </p:attrNameLst>
                                      </p:cBhvr>
                                      <p:to>
                                        <p:strVal val="visible"/>
                                      </p:to>
                                    </p:set>
                                    <p:anim calcmode="lin" valueType="num">
                                      <p:cBhvr additive="base">
                                        <p:cTn id="43" dur="500" fill="hold"/>
                                        <p:tgtEl>
                                          <p:spTgt spid="2048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48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0482">
                                            <p:txEl>
                                              <p:pRg st="9" end="9"/>
                                            </p:txEl>
                                          </p:spTgt>
                                        </p:tgtEl>
                                        <p:attrNameLst>
                                          <p:attrName>style.visibility</p:attrName>
                                        </p:attrNameLst>
                                      </p:cBhvr>
                                      <p:to>
                                        <p:strVal val="visible"/>
                                      </p:to>
                                    </p:set>
                                    <p:anim calcmode="lin" valueType="num">
                                      <p:cBhvr additive="base">
                                        <p:cTn id="49" dur="500" fill="hold"/>
                                        <p:tgtEl>
                                          <p:spTgt spid="2048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0482">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0482">
                                            <p:txEl>
                                              <p:pRg st="10" end="10"/>
                                            </p:txEl>
                                          </p:spTgt>
                                        </p:tgtEl>
                                        <p:attrNameLst>
                                          <p:attrName>style.visibility</p:attrName>
                                        </p:attrNameLst>
                                      </p:cBhvr>
                                      <p:to>
                                        <p:strVal val="visible"/>
                                      </p:to>
                                    </p:set>
                                    <p:anim calcmode="lin" valueType="num">
                                      <p:cBhvr additive="base">
                                        <p:cTn id="53" dur="500" fill="hold"/>
                                        <p:tgtEl>
                                          <p:spTgt spid="20482">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048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p:cNvSpPr>
          <p:nvPr>
            <p:ph type="title"/>
          </p:nvPr>
        </p:nvSpPr>
        <p:spPr>
          <a:xfrm>
            <a:off x="250825" y="188913"/>
            <a:ext cx="1512888" cy="561975"/>
          </a:xfrm>
        </p:spPr>
        <p:txBody>
          <a:bodyPr/>
          <a:lstStyle/>
          <a:p>
            <a:pPr algn="l"/>
            <a:r>
              <a:rPr lang="ru-RU" sz="2800" b="1" smtClean="0"/>
              <a:t>Пример</a:t>
            </a:r>
          </a:p>
        </p:txBody>
      </p:sp>
      <p:sp>
        <p:nvSpPr>
          <p:cNvPr id="159746" name="TextBox 3"/>
          <p:cNvSpPr txBox="1">
            <a:spLocks noChangeArrowheads="1"/>
          </p:cNvSpPr>
          <p:nvPr/>
        </p:nvSpPr>
        <p:spPr bwMode="auto">
          <a:xfrm>
            <a:off x="3792538" y="5575300"/>
            <a:ext cx="184150" cy="579438"/>
          </a:xfrm>
          <a:prstGeom prst="rect">
            <a:avLst/>
          </a:prstGeom>
          <a:noFill/>
          <a:ln w="9525">
            <a:noFill/>
            <a:miter lim="800000"/>
            <a:headEnd/>
            <a:tailEnd/>
          </a:ln>
        </p:spPr>
        <p:txBody>
          <a:bodyPr wrap="none">
            <a:spAutoFit/>
          </a:bodyPr>
          <a:lstStyle/>
          <a:p>
            <a:endParaRPr lang="ru-RU" sz="3200" baseline="0"/>
          </a:p>
        </p:txBody>
      </p:sp>
      <p:grpSp>
        <p:nvGrpSpPr>
          <p:cNvPr id="159747" name="Group 4"/>
          <p:cNvGrpSpPr>
            <a:grpSpLocks/>
          </p:cNvGrpSpPr>
          <p:nvPr/>
        </p:nvGrpSpPr>
        <p:grpSpPr bwMode="auto">
          <a:xfrm>
            <a:off x="1547813" y="765175"/>
            <a:ext cx="1854200" cy="4202113"/>
            <a:chOff x="1565" y="754"/>
            <a:chExt cx="1168" cy="2647"/>
          </a:xfrm>
        </p:grpSpPr>
        <p:sp>
          <p:nvSpPr>
            <p:cNvPr id="2" name="Овал 11"/>
            <p:cNvSpPr/>
            <p:nvPr/>
          </p:nvSpPr>
          <p:spPr>
            <a:xfrm>
              <a:off x="1565" y="1253"/>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 name="Овал 14"/>
            <p:cNvSpPr/>
            <p:nvPr/>
          </p:nvSpPr>
          <p:spPr>
            <a:xfrm>
              <a:off x="1565" y="1752"/>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 name="Овал 15"/>
            <p:cNvSpPr/>
            <p:nvPr/>
          </p:nvSpPr>
          <p:spPr>
            <a:xfrm>
              <a:off x="1565" y="2251"/>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 name="Овал 46"/>
            <p:cNvSpPr/>
            <p:nvPr/>
          </p:nvSpPr>
          <p:spPr>
            <a:xfrm>
              <a:off x="2426" y="2069"/>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6" name="Овал 48"/>
            <p:cNvSpPr/>
            <p:nvPr/>
          </p:nvSpPr>
          <p:spPr>
            <a:xfrm>
              <a:off x="2426" y="2568"/>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7" name="Овал 49"/>
            <p:cNvSpPr/>
            <p:nvPr/>
          </p:nvSpPr>
          <p:spPr>
            <a:xfrm>
              <a:off x="2426" y="1525"/>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 name="Овал 54"/>
            <p:cNvSpPr/>
            <p:nvPr/>
          </p:nvSpPr>
          <p:spPr>
            <a:xfrm>
              <a:off x="1565" y="2704"/>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 name="Овал 49"/>
            <p:cNvSpPr/>
            <p:nvPr/>
          </p:nvSpPr>
          <p:spPr>
            <a:xfrm>
              <a:off x="2426" y="981"/>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0" name="Овал 49"/>
            <p:cNvSpPr/>
            <p:nvPr/>
          </p:nvSpPr>
          <p:spPr>
            <a:xfrm>
              <a:off x="1565" y="754"/>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9780" name="Line 14"/>
            <p:cNvSpPr>
              <a:spLocks noChangeShapeType="1"/>
            </p:cNvSpPr>
            <p:nvPr/>
          </p:nvSpPr>
          <p:spPr bwMode="auto">
            <a:xfrm>
              <a:off x="1882" y="890"/>
              <a:ext cx="544" cy="181"/>
            </a:xfrm>
            <a:prstGeom prst="line">
              <a:avLst/>
            </a:prstGeom>
            <a:noFill/>
            <a:ln w="38100">
              <a:solidFill>
                <a:schemeClr val="tx1"/>
              </a:solidFill>
              <a:round/>
              <a:headEnd/>
              <a:tailEnd/>
            </a:ln>
          </p:spPr>
          <p:txBody>
            <a:bodyPr/>
            <a:lstStyle/>
            <a:p>
              <a:endParaRPr lang="ru-RU"/>
            </a:p>
          </p:txBody>
        </p:sp>
        <p:sp>
          <p:nvSpPr>
            <p:cNvPr id="159781" name="Line 15"/>
            <p:cNvSpPr>
              <a:spLocks noChangeShapeType="1"/>
            </p:cNvSpPr>
            <p:nvPr/>
          </p:nvSpPr>
          <p:spPr bwMode="auto">
            <a:xfrm flipH="1">
              <a:off x="1882" y="1162"/>
              <a:ext cx="544" cy="227"/>
            </a:xfrm>
            <a:prstGeom prst="line">
              <a:avLst/>
            </a:prstGeom>
            <a:noFill/>
            <a:ln w="9525">
              <a:solidFill>
                <a:schemeClr val="tx1"/>
              </a:solidFill>
              <a:round/>
              <a:headEnd/>
              <a:tailEnd/>
            </a:ln>
          </p:spPr>
          <p:txBody>
            <a:bodyPr/>
            <a:lstStyle/>
            <a:p>
              <a:endParaRPr lang="ru-RU"/>
            </a:p>
          </p:txBody>
        </p:sp>
        <p:sp>
          <p:nvSpPr>
            <p:cNvPr id="159782" name="Line 16"/>
            <p:cNvSpPr>
              <a:spLocks noChangeShapeType="1"/>
            </p:cNvSpPr>
            <p:nvPr/>
          </p:nvSpPr>
          <p:spPr bwMode="auto">
            <a:xfrm>
              <a:off x="1837" y="1480"/>
              <a:ext cx="635" cy="635"/>
            </a:xfrm>
            <a:prstGeom prst="line">
              <a:avLst/>
            </a:prstGeom>
            <a:noFill/>
            <a:ln w="9525">
              <a:solidFill>
                <a:schemeClr val="tx1"/>
              </a:solidFill>
              <a:round/>
              <a:headEnd/>
              <a:tailEnd/>
            </a:ln>
          </p:spPr>
          <p:txBody>
            <a:bodyPr/>
            <a:lstStyle/>
            <a:p>
              <a:endParaRPr lang="ru-RU"/>
            </a:p>
          </p:txBody>
        </p:sp>
        <p:sp>
          <p:nvSpPr>
            <p:cNvPr id="159783" name="Line 17"/>
            <p:cNvSpPr>
              <a:spLocks noChangeShapeType="1"/>
            </p:cNvSpPr>
            <p:nvPr/>
          </p:nvSpPr>
          <p:spPr bwMode="auto">
            <a:xfrm flipH="1">
              <a:off x="1837" y="1661"/>
              <a:ext cx="589" cy="181"/>
            </a:xfrm>
            <a:prstGeom prst="line">
              <a:avLst/>
            </a:prstGeom>
            <a:noFill/>
            <a:ln w="9525">
              <a:solidFill>
                <a:schemeClr val="tx1"/>
              </a:solidFill>
              <a:round/>
              <a:headEnd/>
              <a:tailEnd/>
            </a:ln>
          </p:spPr>
          <p:txBody>
            <a:bodyPr/>
            <a:lstStyle/>
            <a:p>
              <a:endParaRPr lang="ru-RU"/>
            </a:p>
          </p:txBody>
        </p:sp>
        <p:sp>
          <p:nvSpPr>
            <p:cNvPr id="159784" name="Line 18"/>
            <p:cNvSpPr>
              <a:spLocks noChangeShapeType="1"/>
            </p:cNvSpPr>
            <p:nvPr/>
          </p:nvSpPr>
          <p:spPr bwMode="auto">
            <a:xfrm>
              <a:off x="1882" y="1888"/>
              <a:ext cx="544" cy="272"/>
            </a:xfrm>
            <a:prstGeom prst="line">
              <a:avLst/>
            </a:prstGeom>
            <a:noFill/>
            <a:ln w="38100">
              <a:solidFill>
                <a:schemeClr val="tx1"/>
              </a:solidFill>
              <a:round/>
              <a:headEnd/>
              <a:tailEnd/>
            </a:ln>
          </p:spPr>
          <p:txBody>
            <a:bodyPr/>
            <a:lstStyle/>
            <a:p>
              <a:endParaRPr lang="ru-RU"/>
            </a:p>
          </p:txBody>
        </p:sp>
        <p:sp>
          <p:nvSpPr>
            <p:cNvPr id="159785" name="Line 19"/>
            <p:cNvSpPr>
              <a:spLocks noChangeShapeType="1"/>
            </p:cNvSpPr>
            <p:nvPr/>
          </p:nvSpPr>
          <p:spPr bwMode="auto">
            <a:xfrm>
              <a:off x="1837" y="1979"/>
              <a:ext cx="635" cy="635"/>
            </a:xfrm>
            <a:prstGeom prst="line">
              <a:avLst/>
            </a:prstGeom>
            <a:noFill/>
            <a:ln w="9525">
              <a:solidFill>
                <a:schemeClr val="tx1"/>
              </a:solidFill>
              <a:round/>
              <a:headEnd/>
              <a:tailEnd/>
            </a:ln>
          </p:spPr>
          <p:txBody>
            <a:bodyPr/>
            <a:lstStyle/>
            <a:p>
              <a:endParaRPr lang="ru-RU"/>
            </a:p>
          </p:txBody>
        </p:sp>
        <p:sp>
          <p:nvSpPr>
            <p:cNvPr id="159786" name="Line 20"/>
            <p:cNvSpPr>
              <a:spLocks noChangeShapeType="1"/>
            </p:cNvSpPr>
            <p:nvPr/>
          </p:nvSpPr>
          <p:spPr bwMode="auto">
            <a:xfrm flipV="1">
              <a:off x="1882" y="2251"/>
              <a:ext cx="544" cy="136"/>
            </a:xfrm>
            <a:prstGeom prst="line">
              <a:avLst/>
            </a:prstGeom>
            <a:noFill/>
            <a:ln w="9525">
              <a:solidFill>
                <a:schemeClr val="tx1"/>
              </a:solidFill>
              <a:round/>
              <a:headEnd/>
              <a:tailEnd/>
            </a:ln>
          </p:spPr>
          <p:txBody>
            <a:bodyPr/>
            <a:lstStyle/>
            <a:p>
              <a:endParaRPr lang="ru-RU"/>
            </a:p>
          </p:txBody>
        </p:sp>
        <p:sp>
          <p:nvSpPr>
            <p:cNvPr id="159787" name="Line 21"/>
            <p:cNvSpPr>
              <a:spLocks noChangeShapeType="1"/>
            </p:cNvSpPr>
            <p:nvPr/>
          </p:nvSpPr>
          <p:spPr bwMode="auto">
            <a:xfrm flipV="1">
              <a:off x="1837" y="2296"/>
              <a:ext cx="635" cy="499"/>
            </a:xfrm>
            <a:prstGeom prst="line">
              <a:avLst/>
            </a:prstGeom>
            <a:noFill/>
            <a:ln w="9525">
              <a:solidFill>
                <a:schemeClr val="tx1"/>
              </a:solidFill>
              <a:round/>
              <a:headEnd/>
              <a:tailEnd/>
            </a:ln>
          </p:spPr>
          <p:txBody>
            <a:bodyPr/>
            <a:lstStyle/>
            <a:p>
              <a:endParaRPr lang="ru-RU"/>
            </a:p>
          </p:txBody>
        </p:sp>
        <p:sp>
          <p:nvSpPr>
            <p:cNvPr id="159788" name="Text Box 22"/>
            <p:cNvSpPr txBox="1">
              <a:spLocks noChangeArrowheads="1"/>
            </p:cNvSpPr>
            <p:nvPr/>
          </p:nvSpPr>
          <p:spPr bwMode="auto">
            <a:xfrm>
              <a:off x="1565" y="3113"/>
              <a:ext cx="223" cy="288"/>
            </a:xfrm>
            <a:prstGeom prst="rect">
              <a:avLst/>
            </a:prstGeom>
            <a:noFill/>
            <a:ln w="9525">
              <a:noFill/>
              <a:miter lim="800000"/>
              <a:headEnd/>
              <a:tailEnd/>
            </a:ln>
          </p:spPr>
          <p:txBody>
            <a:bodyPr wrap="none">
              <a:spAutoFit/>
            </a:bodyPr>
            <a:lstStyle/>
            <a:p>
              <a:r>
                <a:rPr lang="en-US" baseline="0">
                  <a:latin typeface="Arial" charset="0"/>
                </a:rPr>
                <a:t>L</a:t>
              </a:r>
              <a:endParaRPr lang="ru-RU" baseline="0">
                <a:latin typeface="Arial" charset="0"/>
              </a:endParaRPr>
            </a:p>
          </p:txBody>
        </p:sp>
        <p:sp>
          <p:nvSpPr>
            <p:cNvPr id="159789" name="Text Box 23"/>
            <p:cNvSpPr txBox="1">
              <a:spLocks noChangeArrowheads="1"/>
            </p:cNvSpPr>
            <p:nvPr/>
          </p:nvSpPr>
          <p:spPr bwMode="auto">
            <a:xfrm>
              <a:off x="2472" y="3113"/>
              <a:ext cx="255" cy="288"/>
            </a:xfrm>
            <a:prstGeom prst="rect">
              <a:avLst/>
            </a:prstGeom>
            <a:noFill/>
            <a:ln w="9525">
              <a:noFill/>
              <a:miter lim="800000"/>
              <a:headEnd/>
              <a:tailEnd/>
            </a:ln>
          </p:spPr>
          <p:txBody>
            <a:bodyPr wrap="none">
              <a:spAutoFit/>
            </a:bodyPr>
            <a:lstStyle/>
            <a:p>
              <a:r>
                <a:rPr lang="en-US" baseline="0">
                  <a:latin typeface="Arial" charset="0"/>
                </a:rPr>
                <a:t>R</a:t>
              </a:r>
              <a:endParaRPr lang="ru-RU" baseline="0">
                <a:latin typeface="Arial" charset="0"/>
              </a:endParaRPr>
            </a:p>
          </p:txBody>
        </p:sp>
      </p:grpSp>
      <p:grpSp>
        <p:nvGrpSpPr>
          <p:cNvPr id="159748" name="Group 24"/>
          <p:cNvGrpSpPr>
            <a:grpSpLocks/>
          </p:cNvGrpSpPr>
          <p:nvPr/>
        </p:nvGrpSpPr>
        <p:grpSpPr bwMode="auto">
          <a:xfrm>
            <a:off x="5364163" y="620713"/>
            <a:ext cx="1854200" cy="4202112"/>
            <a:chOff x="3516" y="799"/>
            <a:chExt cx="1168" cy="2647"/>
          </a:xfrm>
        </p:grpSpPr>
        <p:sp>
          <p:nvSpPr>
            <p:cNvPr id="12" name="Овал 11"/>
            <p:cNvSpPr/>
            <p:nvPr/>
          </p:nvSpPr>
          <p:spPr>
            <a:xfrm>
              <a:off x="3516" y="1298"/>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 name="Овал 14"/>
            <p:cNvSpPr/>
            <p:nvPr/>
          </p:nvSpPr>
          <p:spPr>
            <a:xfrm>
              <a:off x="3516" y="1797"/>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 name="Овал 15"/>
            <p:cNvSpPr/>
            <p:nvPr/>
          </p:nvSpPr>
          <p:spPr>
            <a:xfrm>
              <a:off x="3516" y="2296"/>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7" name="Овал 46"/>
            <p:cNvSpPr/>
            <p:nvPr/>
          </p:nvSpPr>
          <p:spPr>
            <a:xfrm>
              <a:off x="4377" y="2114"/>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9" name="Овал 48"/>
            <p:cNvSpPr/>
            <p:nvPr/>
          </p:nvSpPr>
          <p:spPr>
            <a:xfrm>
              <a:off x="4377" y="2613"/>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0" name="Овал 49"/>
            <p:cNvSpPr/>
            <p:nvPr/>
          </p:nvSpPr>
          <p:spPr>
            <a:xfrm>
              <a:off x="4377" y="1570"/>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5" name="Овал 54"/>
            <p:cNvSpPr/>
            <p:nvPr/>
          </p:nvSpPr>
          <p:spPr>
            <a:xfrm>
              <a:off x="3516" y="2749"/>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1" name="Овал 49"/>
            <p:cNvSpPr/>
            <p:nvPr/>
          </p:nvSpPr>
          <p:spPr>
            <a:xfrm>
              <a:off x="4377" y="1026"/>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 name="Овал 49"/>
            <p:cNvSpPr/>
            <p:nvPr/>
          </p:nvSpPr>
          <p:spPr>
            <a:xfrm>
              <a:off x="3516" y="799"/>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9761" name="Line 34"/>
            <p:cNvSpPr>
              <a:spLocks noChangeShapeType="1"/>
            </p:cNvSpPr>
            <p:nvPr/>
          </p:nvSpPr>
          <p:spPr bwMode="auto">
            <a:xfrm>
              <a:off x="3833" y="935"/>
              <a:ext cx="544" cy="181"/>
            </a:xfrm>
            <a:prstGeom prst="line">
              <a:avLst/>
            </a:prstGeom>
            <a:noFill/>
            <a:ln w="3175">
              <a:solidFill>
                <a:schemeClr val="tx1"/>
              </a:solidFill>
              <a:round/>
              <a:headEnd/>
              <a:tailEnd/>
            </a:ln>
          </p:spPr>
          <p:txBody>
            <a:bodyPr/>
            <a:lstStyle/>
            <a:p>
              <a:endParaRPr lang="ru-RU"/>
            </a:p>
          </p:txBody>
        </p:sp>
        <p:sp>
          <p:nvSpPr>
            <p:cNvPr id="159762" name="Line 35"/>
            <p:cNvSpPr>
              <a:spLocks noChangeShapeType="1"/>
            </p:cNvSpPr>
            <p:nvPr/>
          </p:nvSpPr>
          <p:spPr bwMode="auto">
            <a:xfrm flipH="1">
              <a:off x="3833" y="1207"/>
              <a:ext cx="544" cy="227"/>
            </a:xfrm>
            <a:prstGeom prst="line">
              <a:avLst/>
            </a:prstGeom>
            <a:noFill/>
            <a:ln w="38100">
              <a:solidFill>
                <a:schemeClr val="tx1"/>
              </a:solidFill>
              <a:round/>
              <a:headEnd/>
              <a:tailEnd/>
            </a:ln>
          </p:spPr>
          <p:txBody>
            <a:bodyPr/>
            <a:lstStyle/>
            <a:p>
              <a:endParaRPr lang="ru-RU"/>
            </a:p>
          </p:txBody>
        </p:sp>
        <p:sp>
          <p:nvSpPr>
            <p:cNvPr id="159763" name="Line 36"/>
            <p:cNvSpPr>
              <a:spLocks noChangeShapeType="1"/>
            </p:cNvSpPr>
            <p:nvPr/>
          </p:nvSpPr>
          <p:spPr bwMode="auto">
            <a:xfrm>
              <a:off x="3788" y="1525"/>
              <a:ext cx="635" cy="635"/>
            </a:xfrm>
            <a:prstGeom prst="line">
              <a:avLst/>
            </a:prstGeom>
            <a:noFill/>
            <a:ln w="9525">
              <a:solidFill>
                <a:schemeClr val="tx1"/>
              </a:solidFill>
              <a:round/>
              <a:headEnd/>
              <a:tailEnd/>
            </a:ln>
          </p:spPr>
          <p:txBody>
            <a:bodyPr/>
            <a:lstStyle/>
            <a:p>
              <a:endParaRPr lang="ru-RU"/>
            </a:p>
          </p:txBody>
        </p:sp>
        <p:sp>
          <p:nvSpPr>
            <p:cNvPr id="159764" name="Line 37"/>
            <p:cNvSpPr>
              <a:spLocks noChangeShapeType="1"/>
            </p:cNvSpPr>
            <p:nvPr/>
          </p:nvSpPr>
          <p:spPr bwMode="auto">
            <a:xfrm flipH="1">
              <a:off x="3788" y="1706"/>
              <a:ext cx="589" cy="181"/>
            </a:xfrm>
            <a:prstGeom prst="line">
              <a:avLst/>
            </a:prstGeom>
            <a:noFill/>
            <a:ln w="38100">
              <a:solidFill>
                <a:schemeClr val="tx1"/>
              </a:solidFill>
              <a:round/>
              <a:headEnd/>
              <a:tailEnd/>
            </a:ln>
          </p:spPr>
          <p:txBody>
            <a:bodyPr/>
            <a:lstStyle/>
            <a:p>
              <a:endParaRPr lang="ru-RU"/>
            </a:p>
          </p:txBody>
        </p:sp>
        <p:sp>
          <p:nvSpPr>
            <p:cNvPr id="159765" name="Line 38"/>
            <p:cNvSpPr>
              <a:spLocks noChangeShapeType="1"/>
            </p:cNvSpPr>
            <p:nvPr/>
          </p:nvSpPr>
          <p:spPr bwMode="auto">
            <a:xfrm>
              <a:off x="3833" y="1933"/>
              <a:ext cx="544" cy="272"/>
            </a:xfrm>
            <a:prstGeom prst="line">
              <a:avLst/>
            </a:prstGeom>
            <a:noFill/>
            <a:ln w="3175">
              <a:solidFill>
                <a:schemeClr val="tx1"/>
              </a:solidFill>
              <a:round/>
              <a:headEnd/>
              <a:tailEnd/>
            </a:ln>
          </p:spPr>
          <p:txBody>
            <a:bodyPr/>
            <a:lstStyle/>
            <a:p>
              <a:endParaRPr lang="ru-RU"/>
            </a:p>
          </p:txBody>
        </p:sp>
        <p:sp>
          <p:nvSpPr>
            <p:cNvPr id="159766" name="Line 39"/>
            <p:cNvSpPr>
              <a:spLocks noChangeShapeType="1"/>
            </p:cNvSpPr>
            <p:nvPr/>
          </p:nvSpPr>
          <p:spPr bwMode="auto">
            <a:xfrm>
              <a:off x="3788" y="2024"/>
              <a:ext cx="635" cy="635"/>
            </a:xfrm>
            <a:prstGeom prst="line">
              <a:avLst/>
            </a:prstGeom>
            <a:noFill/>
            <a:ln w="9525">
              <a:solidFill>
                <a:schemeClr val="tx1"/>
              </a:solidFill>
              <a:round/>
              <a:headEnd/>
              <a:tailEnd/>
            </a:ln>
          </p:spPr>
          <p:txBody>
            <a:bodyPr/>
            <a:lstStyle/>
            <a:p>
              <a:endParaRPr lang="ru-RU"/>
            </a:p>
          </p:txBody>
        </p:sp>
        <p:sp>
          <p:nvSpPr>
            <p:cNvPr id="159767" name="Line 40"/>
            <p:cNvSpPr>
              <a:spLocks noChangeShapeType="1"/>
            </p:cNvSpPr>
            <p:nvPr/>
          </p:nvSpPr>
          <p:spPr bwMode="auto">
            <a:xfrm flipV="1">
              <a:off x="3833" y="2296"/>
              <a:ext cx="544" cy="136"/>
            </a:xfrm>
            <a:prstGeom prst="line">
              <a:avLst/>
            </a:prstGeom>
            <a:noFill/>
            <a:ln w="9525">
              <a:solidFill>
                <a:schemeClr val="tx1"/>
              </a:solidFill>
              <a:round/>
              <a:headEnd/>
              <a:tailEnd/>
            </a:ln>
          </p:spPr>
          <p:txBody>
            <a:bodyPr/>
            <a:lstStyle/>
            <a:p>
              <a:endParaRPr lang="ru-RU"/>
            </a:p>
          </p:txBody>
        </p:sp>
        <p:sp>
          <p:nvSpPr>
            <p:cNvPr id="159768" name="Line 41"/>
            <p:cNvSpPr>
              <a:spLocks noChangeShapeType="1"/>
            </p:cNvSpPr>
            <p:nvPr/>
          </p:nvSpPr>
          <p:spPr bwMode="auto">
            <a:xfrm flipV="1">
              <a:off x="3788" y="2341"/>
              <a:ext cx="635" cy="499"/>
            </a:xfrm>
            <a:prstGeom prst="line">
              <a:avLst/>
            </a:prstGeom>
            <a:noFill/>
            <a:ln w="38100">
              <a:solidFill>
                <a:schemeClr val="tx1"/>
              </a:solidFill>
              <a:round/>
              <a:headEnd/>
              <a:tailEnd/>
            </a:ln>
          </p:spPr>
          <p:txBody>
            <a:bodyPr/>
            <a:lstStyle/>
            <a:p>
              <a:endParaRPr lang="ru-RU"/>
            </a:p>
          </p:txBody>
        </p:sp>
        <p:sp>
          <p:nvSpPr>
            <p:cNvPr id="159769" name="Text Box 42"/>
            <p:cNvSpPr txBox="1">
              <a:spLocks noChangeArrowheads="1"/>
            </p:cNvSpPr>
            <p:nvPr/>
          </p:nvSpPr>
          <p:spPr bwMode="auto">
            <a:xfrm>
              <a:off x="3638" y="3124"/>
              <a:ext cx="223" cy="288"/>
            </a:xfrm>
            <a:prstGeom prst="rect">
              <a:avLst/>
            </a:prstGeom>
            <a:noFill/>
            <a:ln w="9525">
              <a:noFill/>
              <a:miter lim="800000"/>
              <a:headEnd/>
              <a:tailEnd/>
            </a:ln>
          </p:spPr>
          <p:txBody>
            <a:bodyPr wrap="none">
              <a:spAutoFit/>
            </a:bodyPr>
            <a:lstStyle/>
            <a:p>
              <a:r>
                <a:rPr lang="en-US" baseline="0">
                  <a:latin typeface="Arial" charset="0"/>
                </a:rPr>
                <a:t>L</a:t>
              </a:r>
              <a:endParaRPr lang="ru-RU" baseline="0">
                <a:latin typeface="Arial" charset="0"/>
              </a:endParaRPr>
            </a:p>
          </p:txBody>
        </p:sp>
        <p:sp>
          <p:nvSpPr>
            <p:cNvPr id="159770" name="Text Box 43"/>
            <p:cNvSpPr txBox="1">
              <a:spLocks noChangeArrowheads="1"/>
            </p:cNvSpPr>
            <p:nvPr/>
          </p:nvSpPr>
          <p:spPr bwMode="auto">
            <a:xfrm>
              <a:off x="4377" y="3158"/>
              <a:ext cx="255" cy="288"/>
            </a:xfrm>
            <a:prstGeom prst="rect">
              <a:avLst/>
            </a:prstGeom>
            <a:noFill/>
            <a:ln w="9525">
              <a:noFill/>
              <a:miter lim="800000"/>
              <a:headEnd/>
              <a:tailEnd/>
            </a:ln>
          </p:spPr>
          <p:txBody>
            <a:bodyPr wrap="none">
              <a:spAutoFit/>
            </a:bodyPr>
            <a:lstStyle/>
            <a:p>
              <a:r>
                <a:rPr lang="en-US" baseline="0">
                  <a:latin typeface="Arial" charset="0"/>
                </a:rPr>
                <a:t>R</a:t>
              </a:r>
              <a:endParaRPr lang="ru-RU" baseline="0">
                <a:latin typeface="Arial" charset="0"/>
              </a:endParaRPr>
            </a:p>
          </p:txBody>
        </p:sp>
      </p:grpSp>
      <p:sp>
        <p:nvSpPr>
          <p:cNvPr id="159749" name="Text Box 44"/>
          <p:cNvSpPr txBox="1">
            <a:spLocks noChangeArrowheads="1"/>
          </p:cNvSpPr>
          <p:nvPr/>
        </p:nvSpPr>
        <p:spPr bwMode="auto">
          <a:xfrm>
            <a:off x="2268538" y="4868863"/>
            <a:ext cx="493712" cy="396875"/>
          </a:xfrm>
          <a:prstGeom prst="rect">
            <a:avLst/>
          </a:prstGeom>
          <a:noFill/>
          <a:ln w="9525">
            <a:noFill/>
            <a:miter lim="800000"/>
            <a:headEnd/>
            <a:tailEnd/>
          </a:ln>
        </p:spPr>
        <p:txBody>
          <a:bodyPr wrap="none">
            <a:spAutoFit/>
          </a:bodyPr>
          <a:lstStyle/>
          <a:p>
            <a:r>
              <a:rPr lang="en-US" sz="2000" baseline="0">
                <a:latin typeface="Arial" charset="0"/>
              </a:rPr>
              <a:t>(a)</a:t>
            </a:r>
            <a:endParaRPr lang="ru-RU" sz="2000" baseline="0">
              <a:latin typeface="Arial" charset="0"/>
            </a:endParaRPr>
          </a:p>
        </p:txBody>
      </p:sp>
      <p:sp>
        <p:nvSpPr>
          <p:cNvPr id="159750" name="Text Box 45"/>
          <p:cNvSpPr txBox="1">
            <a:spLocks noChangeArrowheads="1"/>
          </p:cNvSpPr>
          <p:nvPr/>
        </p:nvSpPr>
        <p:spPr bwMode="auto">
          <a:xfrm>
            <a:off x="6084888" y="4868863"/>
            <a:ext cx="493712" cy="396875"/>
          </a:xfrm>
          <a:prstGeom prst="rect">
            <a:avLst/>
          </a:prstGeom>
          <a:noFill/>
          <a:ln w="9525">
            <a:noFill/>
            <a:miter lim="800000"/>
            <a:headEnd/>
            <a:tailEnd/>
          </a:ln>
        </p:spPr>
        <p:txBody>
          <a:bodyPr wrap="none">
            <a:spAutoFit/>
          </a:bodyPr>
          <a:lstStyle/>
          <a:p>
            <a:r>
              <a:rPr lang="en-US" sz="2000" baseline="0">
                <a:latin typeface="Arial" charset="0"/>
              </a:rPr>
              <a:t>(b)</a:t>
            </a:r>
            <a:endParaRPr lang="ru-RU" sz="2000" baseline="0">
              <a:latin typeface="Arial" charset="0"/>
            </a:endParaRPr>
          </a:p>
        </p:txBody>
      </p:sp>
      <p:sp>
        <p:nvSpPr>
          <p:cNvPr id="159751" name="Text Box 46"/>
          <p:cNvSpPr txBox="1">
            <a:spLocks noChangeArrowheads="1"/>
          </p:cNvSpPr>
          <p:nvPr/>
        </p:nvSpPr>
        <p:spPr bwMode="auto">
          <a:xfrm>
            <a:off x="250825" y="5373688"/>
            <a:ext cx="8497888" cy="701675"/>
          </a:xfrm>
          <a:prstGeom prst="rect">
            <a:avLst/>
          </a:prstGeom>
          <a:noFill/>
          <a:ln w="9525">
            <a:noFill/>
            <a:miter lim="800000"/>
            <a:headEnd/>
            <a:tailEnd/>
          </a:ln>
        </p:spPr>
        <p:txBody>
          <a:bodyPr>
            <a:spAutoFit/>
          </a:bodyPr>
          <a:lstStyle/>
          <a:p>
            <a:r>
              <a:rPr lang="ru-RU" sz="2000" baseline="0">
                <a:latin typeface="Arial" charset="0"/>
              </a:rPr>
              <a:t>Множество вершин разбито на две части </a:t>
            </a:r>
            <a:r>
              <a:rPr lang="en-US" sz="2000" i="1" baseline="0">
                <a:latin typeface="Arial" charset="0"/>
              </a:rPr>
              <a:t>L </a:t>
            </a:r>
            <a:r>
              <a:rPr lang="ru-RU" sz="2000" baseline="0">
                <a:latin typeface="Arial" charset="0"/>
              </a:rPr>
              <a:t>и </a:t>
            </a:r>
            <a:r>
              <a:rPr lang="en-US" sz="2000" i="1" baseline="0">
                <a:latin typeface="Arial" charset="0"/>
              </a:rPr>
              <a:t>R</a:t>
            </a:r>
            <a:r>
              <a:rPr lang="ru-RU" sz="2000" i="1" baseline="0">
                <a:latin typeface="Arial" charset="0"/>
              </a:rPr>
              <a:t>. </a:t>
            </a:r>
            <a:r>
              <a:rPr lang="ru-RU" sz="2000" baseline="0">
                <a:latin typeface="Arial" charset="0"/>
              </a:rPr>
              <a:t>(а) Паросочетание из двух рёбер. (</a:t>
            </a:r>
            <a:r>
              <a:rPr lang="en-US" sz="2000" baseline="0">
                <a:latin typeface="Arial" charset="0"/>
              </a:rPr>
              <a:t>b</a:t>
            </a:r>
            <a:r>
              <a:rPr lang="ru-RU" sz="2000" baseline="0">
                <a:latin typeface="Arial" charset="0"/>
              </a:rPr>
              <a:t>) Максимальное паросочетание состоит из трёх ребер.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9747"/>
                                        </p:tgtEl>
                                        <p:attrNameLst>
                                          <p:attrName>style.visibility</p:attrName>
                                        </p:attrNameLst>
                                      </p:cBhvr>
                                      <p:to>
                                        <p:strVal val="visible"/>
                                      </p:to>
                                    </p:set>
                                    <p:anim calcmode="lin" valueType="num">
                                      <p:cBhvr additive="base">
                                        <p:cTn id="7" dur="500" fill="hold"/>
                                        <p:tgtEl>
                                          <p:spTgt spid="159747"/>
                                        </p:tgtEl>
                                        <p:attrNameLst>
                                          <p:attrName>ppt_x</p:attrName>
                                        </p:attrNameLst>
                                      </p:cBhvr>
                                      <p:tavLst>
                                        <p:tav tm="0">
                                          <p:val>
                                            <p:strVal val="#ppt_x"/>
                                          </p:val>
                                        </p:tav>
                                        <p:tav tm="100000">
                                          <p:val>
                                            <p:strVal val="#ppt_x"/>
                                          </p:val>
                                        </p:tav>
                                      </p:tavLst>
                                    </p:anim>
                                    <p:anim calcmode="lin" valueType="num">
                                      <p:cBhvr additive="base">
                                        <p:cTn id="8" dur="500" fill="hold"/>
                                        <p:tgtEl>
                                          <p:spTgt spid="1597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9749"/>
                                        </p:tgtEl>
                                        <p:attrNameLst>
                                          <p:attrName>style.visibility</p:attrName>
                                        </p:attrNameLst>
                                      </p:cBhvr>
                                      <p:to>
                                        <p:strVal val="visible"/>
                                      </p:to>
                                    </p:set>
                                    <p:anim calcmode="lin" valueType="num">
                                      <p:cBhvr additive="base">
                                        <p:cTn id="13" dur="500" fill="hold"/>
                                        <p:tgtEl>
                                          <p:spTgt spid="159749"/>
                                        </p:tgtEl>
                                        <p:attrNameLst>
                                          <p:attrName>ppt_x</p:attrName>
                                        </p:attrNameLst>
                                      </p:cBhvr>
                                      <p:tavLst>
                                        <p:tav tm="0">
                                          <p:val>
                                            <p:strVal val="#ppt_x"/>
                                          </p:val>
                                        </p:tav>
                                        <p:tav tm="100000">
                                          <p:val>
                                            <p:strVal val="#ppt_x"/>
                                          </p:val>
                                        </p:tav>
                                      </p:tavLst>
                                    </p:anim>
                                    <p:anim calcmode="lin" valueType="num">
                                      <p:cBhvr additive="base">
                                        <p:cTn id="14" dur="500" fill="hold"/>
                                        <p:tgtEl>
                                          <p:spTgt spid="15974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9751">
                                            <p:txEl>
                                              <p:pRg st="0" end="0"/>
                                            </p:txEl>
                                          </p:spTgt>
                                        </p:tgtEl>
                                        <p:attrNameLst>
                                          <p:attrName>style.visibility</p:attrName>
                                        </p:attrNameLst>
                                      </p:cBhvr>
                                      <p:to>
                                        <p:strVal val="visible"/>
                                      </p:to>
                                    </p:set>
                                    <p:anim calcmode="lin" valueType="num">
                                      <p:cBhvr additive="base">
                                        <p:cTn id="19" dur="500" fill="hold"/>
                                        <p:tgtEl>
                                          <p:spTgt spid="15975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97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9748"/>
                                        </p:tgtEl>
                                        <p:attrNameLst>
                                          <p:attrName>style.visibility</p:attrName>
                                        </p:attrNameLst>
                                      </p:cBhvr>
                                      <p:to>
                                        <p:strVal val="visible"/>
                                      </p:to>
                                    </p:set>
                                    <p:anim calcmode="lin" valueType="num">
                                      <p:cBhvr additive="base">
                                        <p:cTn id="25" dur="500" fill="hold"/>
                                        <p:tgtEl>
                                          <p:spTgt spid="159748"/>
                                        </p:tgtEl>
                                        <p:attrNameLst>
                                          <p:attrName>ppt_x</p:attrName>
                                        </p:attrNameLst>
                                      </p:cBhvr>
                                      <p:tavLst>
                                        <p:tav tm="0">
                                          <p:val>
                                            <p:strVal val="#ppt_x"/>
                                          </p:val>
                                        </p:tav>
                                        <p:tav tm="100000">
                                          <p:val>
                                            <p:strVal val="#ppt_x"/>
                                          </p:val>
                                        </p:tav>
                                      </p:tavLst>
                                    </p:anim>
                                    <p:anim calcmode="lin" valueType="num">
                                      <p:cBhvr additive="base">
                                        <p:cTn id="26" dur="500" fill="hold"/>
                                        <p:tgtEl>
                                          <p:spTgt spid="15974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9750"/>
                                        </p:tgtEl>
                                        <p:attrNameLst>
                                          <p:attrName>style.visibility</p:attrName>
                                        </p:attrNameLst>
                                      </p:cBhvr>
                                      <p:to>
                                        <p:strVal val="visible"/>
                                      </p:to>
                                    </p:set>
                                    <p:anim calcmode="lin" valueType="num">
                                      <p:cBhvr additive="base">
                                        <p:cTn id="31" dur="500" fill="hold"/>
                                        <p:tgtEl>
                                          <p:spTgt spid="159750"/>
                                        </p:tgtEl>
                                        <p:attrNameLst>
                                          <p:attrName>ppt_x</p:attrName>
                                        </p:attrNameLst>
                                      </p:cBhvr>
                                      <p:tavLst>
                                        <p:tav tm="0">
                                          <p:val>
                                            <p:strVal val="#ppt_x"/>
                                          </p:val>
                                        </p:tav>
                                        <p:tav tm="100000">
                                          <p:val>
                                            <p:strVal val="#ppt_x"/>
                                          </p:val>
                                        </p:tav>
                                      </p:tavLst>
                                    </p:anim>
                                    <p:anim calcmode="lin" valueType="num">
                                      <p:cBhvr additive="base">
                                        <p:cTn id="32" dur="500" fill="hold"/>
                                        <p:tgtEl>
                                          <p:spTgt spid="159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9" grpId="0"/>
      <p:bldP spid="15975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p:cNvSpPr>
          <p:nvPr>
            <p:ph type="title"/>
          </p:nvPr>
        </p:nvSpPr>
        <p:spPr>
          <a:xfrm>
            <a:off x="457200" y="274638"/>
            <a:ext cx="8229600" cy="706437"/>
          </a:xfrm>
        </p:spPr>
        <p:txBody>
          <a:bodyPr/>
          <a:lstStyle/>
          <a:p>
            <a:pPr algn="l"/>
            <a:r>
              <a:rPr lang="ru-RU" sz="2800" b="1" smtClean="0"/>
              <a:t>Поиск максимального паросочетания</a:t>
            </a:r>
          </a:p>
        </p:txBody>
      </p:sp>
      <p:sp>
        <p:nvSpPr>
          <p:cNvPr id="161794" name="Rectangle 3"/>
          <p:cNvSpPr>
            <a:spLocks noGrp="1"/>
          </p:cNvSpPr>
          <p:nvPr>
            <p:ph type="body" idx="1"/>
          </p:nvPr>
        </p:nvSpPr>
        <p:spPr>
          <a:xfrm>
            <a:off x="179388" y="1052513"/>
            <a:ext cx="8964612" cy="5113337"/>
          </a:xfrm>
        </p:spPr>
        <p:txBody>
          <a:bodyPr/>
          <a:lstStyle/>
          <a:p>
            <a:pPr>
              <a:buFont typeface="Arial" charset="0"/>
              <a:buNone/>
            </a:pPr>
            <a:r>
              <a:rPr lang="ru-RU" sz="2800" smtClean="0"/>
              <a:t>Будем использовать метод Форда-Фалкерсона для поиска максимального паросочетания в двудольном графе </a:t>
            </a:r>
            <a:r>
              <a:rPr lang="en-US" sz="2800" i="1" smtClean="0"/>
              <a:t>G </a:t>
            </a:r>
            <a:r>
              <a:rPr lang="ru-RU" sz="2800" smtClean="0"/>
              <a:t>= (</a:t>
            </a:r>
            <a:r>
              <a:rPr lang="en-US" sz="2800" i="1" smtClean="0"/>
              <a:t>V</a:t>
            </a:r>
            <a:r>
              <a:rPr lang="ru-RU" sz="2800" i="1" smtClean="0"/>
              <a:t>, Е</a:t>
            </a:r>
            <a:r>
              <a:rPr lang="ru-RU" sz="2800" smtClean="0"/>
              <a:t>) за полиномиальное от </a:t>
            </a:r>
            <a:r>
              <a:rPr lang="en-US" sz="2800" smtClean="0"/>
              <a:t>|</a:t>
            </a:r>
            <a:r>
              <a:rPr lang="en-US" sz="2800" i="1" smtClean="0"/>
              <a:t>V</a:t>
            </a:r>
            <a:r>
              <a:rPr lang="en-US" sz="2800" smtClean="0"/>
              <a:t>|</a:t>
            </a:r>
            <a:r>
              <a:rPr lang="ru-RU" sz="2800" i="1" smtClean="0"/>
              <a:t> </a:t>
            </a:r>
            <a:r>
              <a:rPr lang="ru-RU" sz="2800" smtClean="0"/>
              <a:t>и </a:t>
            </a:r>
            <a:r>
              <a:rPr lang="en-US" sz="2800" smtClean="0"/>
              <a:t>|</a:t>
            </a:r>
            <a:r>
              <a:rPr lang="ru-RU" sz="2800" i="1" smtClean="0"/>
              <a:t>Е</a:t>
            </a:r>
            <a:r>
              <a:rPr lang="en-US" sz="2800" smtClean="0"/>
              <a:t>|</a:t>
            </a:r>
            <a:r>
              <a:rPr lang="ru-RU" sz="2800" i="1" smtClean="0"/>
              <a:t> </a:t>
            </a:r>
            <a:r>
              <a:rPr lang="ru-RU" sz="2800" smtClean="0"/>
              <a:t>время. </a:t>
            </a:r>
            <a:endParaRPr lang="en-US" sz="2800" smtClean="0"/>
          </a:p>
          <a:p>
            <a:pPr>
              <a:buFont typeface="Arial" charset="0"/>
              <a:buNone/>
            </a:pPr>
            <a:r>
              <a:rPr lang="en-US" sz="2800" smtClean="0"/>
              <a:t>	</a:t>
            </a:r>
            <a:r>
              <a:rPr lang="ru-RU" sz="2800" smtClean="0"/>
              <a:t>Для этого рассмотрим сеть </a:t>
            </a:r>
            <a:r>
              <a:rPr lang="en-US" sz="2800" i="1" smtClean="0"/>
              <a:t>G</a:t>
            </a:r>
            <a:r>
              <a:rPr lang="ru-RU" sz="2800" i="1" smtClean="0"/>
              <a:t>' </a:t>
            </a:r>
            <a:r>
              <a:rPr lang="ru-RU" sz="2800" smtClean="0"/>
              <a:t>= (</a:t>
            </a:r>
            <a:r>
              <a:rPr lang="en-US" sz="2800" i="1" smtClean="0"/>
              <a:t>V</a:t>
            </a:r>
            <a:r>
              <a:rPr lang="ru-RU" sz="2800" i="1" smtClean="0"/>
              <a:t>',</a:t>
            </a:r>
            <a:r>
              <a:rPr lang="en-US" sz="2800" i="1" smtClean="0"/>
              <a:t> E</a:t>
            </a:r>
            <a:r>
              <a:rPr lang="ru-RU" sz="2800" i="1" smtClean="0"/>
              <a:t>'</a:t>
            </a:r>
            <a:r>
              <a:rPr lang="ru-RU" sz="2800" smtClean="0"/>
              <a:t>)</a:t>
            </a:r>
            <a:r>
              <a:rPr lang="ru-RU" sz="2800" i="1" smtClean="0"/>
              <a:t>, </a:t>
            </a:r>
            <a:r>
              <a:rPr lang="ru-RU" sz="2800" smtClean="0"/>
              <a:t>построенную следующим образом: добавяляются две новые вершины</a:t>
            </a:r>
            <a:r>
              <a:rPr lang="en-US" sz="2800" smtClean="0"/>
              <a:t>:</a:t>
            </a:r>
            <a:r>
              <a:rPr lang="ru-RU" sz="2800" smtClean="0"/>
              <a:t> исток (</a:t>
            </a:r>
            <a:r>
              <a:rPr lang="en-US" sz="2800" i="1" smtClean="0"/>
              <a:t>s</a:t>
            </a:r>
            <a:r>
              <a:rPr lang="ru-RU" sz="2800" smtClean="0"/>
              <a:t>) и сток </a:t>
            </a:r>
            <a:r>
              <a:rPr lang="ru-RU" sz="2800" i="1" smtClean="0"/>
              <a:t>(</a:t>
            </a:r>
            <a:r>
              <a:rPr lang="en-US" sz="2800" i="1" smtClean="0"/>
              <a:t>t</a:t>
            </a:r>
            <a:r>
              <a:rPr lang="ru-RU" sz="2800" i="1" smtClean="0"/>
              <a:t>): </a:t>
            </a:r>
            <a:r>
              <a:rPr lang="en-US" sz="2800" i="1" smtClean="0"/>
              <a:t>V</a:t>
            </a:r>
            <a:r>
              <a:rPr lang="ru-RU" sz="2800" i="1" smtClean="0"/>
              <a:t>' = </a:t>
            </a:r>
            <a:r>
              <a:rPr lang="en-US" sz="2800" i="1" smtClean="0"/>
              <a:t>V </a:t>
            </a:r>
            <a:r>
              <a:rPr lang="en-US" sz="2800" smtClean="0"/>
              <a:t>U </a:t>
            </a:r>
            <a:r>
              <a:rPr lang="ru-RU" sz="2800" smtClean="0"/>
              <a:t>{</a:t>
            </a:r>
            <a:r>
              <a:rPr lang="en-US" sz="2800" i="1" smtClean="0"/>
              <a:t>s</a:t>
            </a:r>
            <a:r>
              <a:rPr lang="ru-RU" sz="2800" i="1" smtClean="0"/>
              <a:t>,</a:t>
            </a:r>
            <a:r>
              <a:rPr lang="en-US" sz="2800" i="1" smtClean="0"/>
              <a:t>t</a:t>
            </a:r>
            <a:r>
              <a:rPr lang="ru-RU" sz="2800" smtClean="0"/>
              <a:t>}</a:t>
            </a:r>
            <a:r>
              <a:rPr lang="ru-RU" sz="2800" i="1" smtClean="0"/>
              <a:t>. </a:t>
            </a:r>
            <a:endParaRPr lang="en-US" sz="2800" i="1" smtClean="0"/>
          </a:p>
          <a:p>
            <a:pPr>
              <a:buFont typeface="Arial" charset="0"/>
              <a:buNone/>
            </a:pPr>
            <a:r>
              <a:rPr lang="ru-RU" sz="2800" i="1" smtClean="0"/>
              <a:t>Е'=</a:t>
            </a:r>
            <a:r>
              <a:rPr lang="en-US" sz="2800" i="1" smtClean="0"/>
              <a:t> </a:t>
            </a:r>
            <a:r>
              <a:rPr lang="ru-RU" sz="2800" smtClean="0"/>
              <a:t>{(</a:t>
            </a:r>
            <a:r>
              <a:rPr lang="en-US" sz="2800" i="1" smtClean="0"/>
              <a:t>s</a:t>
            </a:r>
            <a:r>
              <a:rPr lang="ru-RU" sz="2800" i="1" smtClean="0"/>
              <a:t>,</a:t>
            </a:r>
            <a:r>
              <a:rPr lang="en-US" sz="2800" i="1" smtClean="0"/>
              <a:t>u</a:t>
            </a:r>
            <a:r>
              <a:rPr lang="ru-RU" sz="2800" smtClean="0"/>
              <a:t>)</a:t>
            </a:r>
            <a:r>
              <a:rPr lang="en-US" sz="2800" smtClean="0"/>
              <a:t>:u</a:t>
            </a:r>
            <a:r>
              <a:rPr lang="en-US" sz="2800" i="1" smtClean="0"/>
              <a:t> </a:t>
            </a:r>
            <a:r>
              <a:rPr lang="en-US" smtClean="0">
                <a:sym typeface="Symbol" pitchFamily="18" charset="2"/>
              </a:rPr>
              <a:t></a:t>
            </a:r>
            <a:r>
              <a:rPr lang="en-US" sz="2800" i="1" smtClean="0"/>
              <a:t> L</a:t>
            </a:r>
            <a:r>
              <a:rPr lang="ru-RU" sz="2800" smtClean="0"/>
              <a:t>}</a:t>
            </a:r>
            <a:r>
              <a:rPr lang="en-US" sz="2800" smtClean="0"/>
              <a:t> U </a:t>
            </a:r>
            <a:r>
              <a:rPr lang="ru-RU" sz="2800" smtClean="0"/>
              <a:t>{(</a:t>
            </a:r>
            <a:r>
              <a:rPr lang="ru-RU" sz="2800" i="1" smtClean="0"/>
              <a:t>и, </a:t>
            </a:r>
            <a:r>
              <a:rPr lang="en-US" sz="2800" i="1" smtClean="0"/>
              <a:t>v</a:t>
            </a:r>
            <a:r>
              <a:rPr lang="ru-RU" sz="2800" smtClean="0"/>
              <a:t>)</a:t>
            </a:r>
            <a:r>
              <a:rPr lang="en-US" sz="2800" smtClean="0"/>
              <a:t>: </a:t>
            </a:r>
            <a:r>
              <a:rPr lang="en-US" sz="2800" i="1" smtClean="0"/>
              <a:t>u</a:t>
            </a:r>
            <a:r>
              <a:rPr lang="en-US" smtClean="0">
                <a:sym typeface="Symbol" pitchFamily="18" charset="2"/>
              </a:rPr>
              <a:t></a:t>
            </a:r>
            <a:r>
              <a:rPr lang="en-US" sz="2800" i="1" smtClean="0"/>
              <a:t>L</a:t>
            </a:r>
            <a:r>
              <a:rPr lang="ru-RU" sz="2800" i="1" smtClean="0"/>
              <a:t>, </a:t>
            </a:r>
            <a:r>
              <a:rPr lang="en-US" sz="2800" i="1" smtClean="0"/>
              <a:t>v</a:t>
            </a:r>
            <a:r>
              <a:rPr lang="en-US" smtClean="0">
                <a:sym typeface="Symbol" pitchFamily="18" charset="2"/>
              </a:rPr>
              <a:t></a:t>
            </a:r>
            <a:r>
              <a:rPr lang="en-US" sz="2800" i="1" smtClean="0"/>
              <a:t>R</a:t>
            </a:r>
            <a:r>
              <a:rPr lang="ru-RU" sz="2800" i="1" smtClean="0"/>
              <a:t>, </a:t>
            </a:r>
            <a:r>
              <a:rPr lang="ru-RU" sz="2800" smtClean="0"/>
              <a:t>(</a:t>
            </a:r>
            <a:r>
              <a:rPr lang="ru-RU" sz="2800" i="1" smtClean="0"/>
              <a:t>и, </a:t>
            </a:r>
            <a:r>
              <a:rPr lang="en-US" sz="2800" i="1" smtClean="0"/>
              <a:t>v</a:t>
            </a:r>
            <a:r>
              <a:rPr lang="ru-RU" sz="2800" smtClean="0"/>
              <a:t>)</a:t>
            </a:r>
            <a:r>
              <a:rPr lang="en-US" smtClean="0">
                <a:sym typeface="Symbol" pitchFamily="18" charset="2"/>
              </a:rPr>
              <a:t></a:t>
            </a:r>
            <a:r>
              <a:rPr lang="en-US" sz="2800" i="1" smtClean="0"/>
              <a:t>E</a:t>
            </a:r>
            <a:r>
              <a:rPr lang="ru-RU" sz="2800" smtClean="0"/>
              <a:t>}</a:t>
            </a:r>
            <a:r>
              <a:rPr lang="ru-RU" sz="2800" i="1" smtClean="0"/>
              <a:t> </a:t>
            </a:r>
            <a:r>
              <a:rPr lang="en-US" sz="2800" smtClean="0"/>
              <a:t>U </a:t>
            </a:r>
            <a:r>
              <a:rPr lang="ru-RU" sz="2800" smtClean="0"/>
              <a:t>{</a:t>
            </a:r>
            <a:r>
              <a:rPr lang="en-US" sz="2800" smtClean="0"/>
              <a:t>(</a:t>
            </a:r>
            <a:r>
              <a:rPr lang="en-US" sz="2800" i="1" smtClean="0"/>
              <a:t>v</a:t>
            </a:r>
            <a:r>
              <a:rPr lang="ru-RU" sz="2800" i="1" smtClean="0"/>
              <a:t>,</a:t>
            </a:r>
            <a:r>
              <a:rPr lang="en-US" sz="2800" i="1" smtClean="0"/>
              <a:t>t</a:t>
            </a:r>
            <a:r>
              <a:rPr lang="ru-RU" sz="2800" smtClean="0"/>
              <a:t>)</a:t>
            </a:r>
            <a:r>
              <a:rPr lang="en-US" sz="2800" smtClean="0"/>
              <a:t>:</a:t>
            </a:r>
            <a:r>
              <a:rPr lang="ru-RU" sz="2800" i="1" smtClean="0"/>
              <a:t> </a:t>
            </a:r>
            <a:r>
              <a:rPr lang="en-US" sz="2800" i="1" smtClean="0"/>
              <a:t>v</a:t>
            </a:r>
            <a:r>
              <a:rPr lang="en-US" smtClean="0">
                <a:sym typeface="Symbol" pitchFamily="18" charset="2"/>
              </a:rPr>
              <a:t></a:t>
            </a:r>
            <a:r>
              <a:rPr lang="en-US" sz="2800" i="1" smtClean="0"/>
              <a:t> R</a:t>
            </a:r>
            <a:r>
              <a:rPr lang="ru-RU" sz="2800" smtClean="0"/>
              <a:t>}</a:t>
            </a:r>
          </a:p>
          <a:p>
            <a:pPr>
              <a:buFont typeface="Arial" charset="0"/>
              <a:buNone/>
            </a:pPr>
            <a:r>
              <a:rPr lang="en-US" sz="2800" smtClean="0"/>
              <a:t>    </a:t>
            </a:r>
            <a:r>
              <a:rPr lang="ru-RU" sz="2800" smtClean="0"/>
              <a:t>(</a:t>
            </a:r>
            <a:r>
              <a:rPr lang="en-US" sz="2800" i="1" smtClean="0"/>
              <a:t>L </a:t>
            </a:r>
            <a:r>
              <a:rPr lang="ru-RU" sz="2800" smtClean="0"/>
              <a:t>и </a:t>
            </a:r>
            <a:r>
              <a:rPr lang="en-US" sz="2800" i="1" smtClean="0"/>
              <a:t>R </a:t>
            </a:r>
            <a:r>
              <a:rPr lang="ru-RU" sz="2800" smtClean="0"/>
              <a:t>обозначаются доли графа, ребра направленные). </a:t>
            </a:r>
            <a:endParaRPr lang="en-US" sz="2800" smtClean="0"/>
          </a:p>
          <a:p>
            <a:pPr>
              <a:buFont typeface="Arial" charset="0"/>
              <a:buNone/>
            </a:pPr>
            <a:r>
              <a:rPr lang="en-US" sz="2800" smtClean="0"/>
              <a:t>	</a:t>
            </a:r>
            <a:r>
              <a:rPr lang="ru-RU" sz="2800" smtClean="0"/>
              <a:t>Будем считать, что пропускная способность каждого ребра равна единице.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1794">
                                            <p:txEl>
                                              <p:pRg st="0" end="0"/>
                                            </p:txEl>
                                          </p:spTgt>
                                        </p:tgtEl>
                                        <p:attrNameLst>
                                          <p:attrName>style.visibility</p:attrName>
                                        </p:attrNameLst>
                                      </p:cBhvr>
                                      <p:to>
                                        <p:strVal val="visible"/>
                                      </p:to>
                                    </p:set>
                                    <p:anim calcmode="lin" valueType="num">
                                      <p:cBhvr additive="base">
                                        <p:cTn id="7" dur="500" fill="hold"/>
                                        <p:tgtEl>
                                          <p:spTgt spid="16179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179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1794">
                                            <p:txEl>
                                              <p:pRg st="1" end="1"/>
                                            </p:txEl>
                                          </p:spTgt>
                                        </p:tgtEl>
                                        <p:attrNameLst>
                                          <p:attrName>style.visibility</p:attrName>
                                        </p:attrNameLst>
                                      </p:cBhvr>
                                      <p:to>
                                        <p:strVal val="visible"/>
                                      </p:to>
                                    </p:set>
                                    <p:anim calcmode="lin" valueType="num">
                                      <p:cBhvr additive="base">
                                        <p:cTn id="13" dur="500" fill="hold"/>
                                        <p:tgtEl>
                                          <p:spTgt spid="16179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179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1794">
                                            <p:txEl>
                                              <p:pRg st="2" end="2"/>
                                            </p:txEl>
                                          </p:spTgt>
                                        </p:tgtEl>
                                        <p:attrNameLst>
                                          <p:attrName>style.visibility</p:attrName>
                                        </p:attrNameLst>
                                      </p:cBhvr>
                                      <p:to>
                                        <p:strVal val="visible"/>
                                      </p:to>
                                    </p:set>
                                    <p:anim calcmode="lin" valueType="num">
                                      <p:cBhvr additive="base">
                                        <p:cTn id="19" dur="500" fill="hold"/>
                                        <p:tgtEl>
                                          <p:spTgt spid="16179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179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1794">
                                            <p:txEl>
                                              <p:pRg st="3" end="3"/>
                                            </p:txEl>
                                          </p:spTgt>
                                        </p:tgtEl>
                                        <p:attrNameLst>
                                          <p:attrName>style.visibility</p:attrName>
                                        </p:attrNameLst>
                                      </p:cBhvr>
                                      <p:to>
                                        <p:strVal val="visible"/>
                                      </p:to>
                                    </p:set>
                                    <p:anim calcmode="lin" valueType="num">
                                      <p:cBhvr additive="base">
                                        <p:cTn id="23" dur="500" fill="hold"/>
                                        <p:tgtEl>
                                          <p:spTgt spid="16179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179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61794">
                                            <p:txEl>
                                              <p:pRg st="4" end="4"/>
                                            </p:txEl>
                                          </p:spTgt>
                                        </p:tgtEl>
                                        <p:attrNameLst>
                                          <p:attrName>style.visibility</p:attrName>
                                        </p:attrNameLst>
                                      </p:cBhvr>
                                      <p:to>
                                        <p:strVal val="visible"/>
                                      </p:to>
                                    </p:set>
                                    <p:anim calcmode="lin" valueType="num">
                                      <p:cBhvr additive="base">
                                        <p:cTn id="27" dur="500" fill="hold"/>
                                        <p:tgtEl>
                                          <p:spTgt spid="16179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179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3"/>
          <p:cNvSpPr>
            <a:spLocks noGrp="1"/>
          </p:cNvSpPr>
          <p:nvPr>
            <p:ph type="body" idx="1"/>
          </p:nvPr>
        </p:nvSpPr>
        <p:spPr>
          <a:xfrm>
            <a:off x="323850" y="404813"/>
            <a:ext cx="8496300" cy="6119812"/>
          </a:xfrm>
        </p:spPr>
        <p:txBody>
          <a:bodyPr/>
          <a:lstStyle/>
          <a:p>
            <a:pPr>
              <a:buFont typeface="Arial" charset="0"/>
              <a:buNone/>
            </a:pPr>
            <a:r>
              <a:rPr lang="ru-RU" sz="2400" smtClean="0"/>
              <a:t>Поток </a:t>
            </a:r>
            <a:r>
              <a:rPr lang="en-US" sz="2400" i="1" smtClean="0"/>
              <a:t>f</a:t>
            </a:r>
            <a:r>
              <a:rPr lang="ru-RU" sz="2400" smtClean="0"/>
              <a:t> в сети </a:t>
            </a:r>
            <a:r>
              <a:rPr lang="en-US" sz="2400" i="1" smtClean="0"/>
              <a:t>G </a:t>
            </a:r>
            <a:r>
              <a:rPr lang="ru-RU" sz="2400" smtClean="0"/>
              <a:t>= (</a:t>
            </a:r>
            <a:r>
              <a:rPr lang="en-US" sz="2400" i="1" smtClean="0"/>
              <a:t>V</a:t>
            </a:r>
            <a:r>
              <a:rPr lang="ru-RU" sz="2400" i="1" smtClean="0"/>
              <a:t>, Е</a:t>
            </a:r>
            <a:r>
              <a:rPr lang="ru-RU" sz="2400" smtClean="0"/>
              <a:t>) называется </a:t>
            </a:r>
            <a:r>
              <a:rPr lang="ru-RU" sz="2400" i="1" smtClean="0">
                <a:solidFill>
                  <a:schemeClr val="hlink"/>
                </a:solidFill>
              </a:rPr>
              <a:t>целочисленным</a:t>
            </a:r>
            <a:r>
              <a:rPr lang="ru-RU" sz="2400" i="1" smtClean="0"/>
              <a:t> </a:t>
            </a:r>
            <a:r>
              <a:rPr lang="ru-RU" sz="2400" smtClean="0"/>
              <a:t>, если все значения </a:t>
            </a:r>
            <a:r>
              <a:rPr lang="en-US" sz="2400" i="1" smtClean="0"/>
              <a:t>f</a:t>
            </a:r>
            <a:r>
              <a:rPr lang="ru-RU" sz="2400" smtClean="0"/>
              <a:t>(</a:t>
            </a:r>
            <a:r>
              <a:rPr lang="en-US" sz="2400" i="1" smtClean="0"/>
              <a:t>u</a:t>
            </a:r>
            <a:r>
              <a:rPr lang="ru-RU" sz="2400" i="1" smtClean="0"/>
              <a:t>,</a:t>
            </a:r>
            <a:r>
              <a:rPr lang="en-US" sz="2400" i="1" smtClean="0"/>
              <a:t>v</a:t>
            </a:r>
            <a:r>
              <a:rPr lang="ru-RU" sz="2400" smtClean="0"/>
              <a:t>)</a:t>
            </a:r>
            <a:r>
              <a:rPr lang="ru-RU" sz="2400" i="1" smtClean="0"/>
              <a:t> </a:t>
            </a:r>
            <a:r>
              <a:rPr lang="ru-RU" sz="2400" smtClean="0"/>
              <a:t>— целые.</a:t>
            </a:r>
            <a:endParaRPr lang="en-US" sz="2400" smtClean="0"/>
          </a:p>
          <a:p>
            <a:pPr>
              <a:buFont typeface="Arial" charset="0"/>
              <a:buNone/>
            </a:pPr>
            <a:r>
              <a:rPr lang="ru-RU" sz="2400" b="1" smtClean="0"/>
              <a:t>Лемма</a:t>
            </a:r>
            <a:r>
              <a:rPr lang="ru-RU" sz="2400" smtClean="0"/>
              <a:t> </a:t>
            </a:r>
            <a:r>
              <a:rPr lang="en-US" sz="2400" b="1" smtClean="0"/>
              <a:t>8</a:t>
            </a:r>
            <a:endParaRPr lang="ru-RU" sz="2400" b="1" smtClean="0"/>
          </a:p>
          <a:p>
            <a:pPr>
              <a:buFont typeface="Arial" charset="0"/>
              <a:buNone/>
            </a:pPr>
            <a:r>
              <a:rPr lang="ru-RU" sz="2400" smtClean="0"/>
              <a:t>Пусть </a:t>
            </a:r>
            <a:r>
              <a:rPr lang="en-US" sz="2400" i="1" smtClean="0"/>
              <a:t>G</a:t>
            </a:r>
            <a:r>
              <a:rPr lang="ru-RU" sz="2400" i="1" smtClean="0"/>
              <a:t> = </a:t>
            </a:r>
            <a:r>
              <a:rPr lang="ru-RU" sz="2400" smtClean="0"/>
              <a:t>(</a:t>
            </a:r>
            <a:r>
              <a:rPr lang="en-US" sz="2400" i="1" smtClean="0"/>
              <a:t>V</a:t>
            </a:r>
            <a:r>
              <a:rPr lang="ru-RU" sz="2400" i="1" smtClean="0"/>
              <a:t>, Е</a:t>
            </a:r>
            <a:r>
              <a:rPr lang="ru-RU" sz="2400" smtClean="0"/>
              <a:t>)</a:t>
            </a:r>
            <a:r>
              <a:rPr lang="ru-RU" sz="2400" i="1" smtClean="0"/>
              <a:t> </a:t>
            </a:r>
            <a:r>
              <a:rPr lang="ru-RU" sz="2400" smtClean="0"/>
              <a:t>— двудольный граф с долями </a:t>
            </a:r>
            <a:r>
              <a:rPr lang="en-US" sz="2400" i="1" smtClean="0"/>
              <a:t>L </a:t>
            </a:r>
            <a:r>
              <a:rPr lang="ru-RU" sz="2400" smtClean="0"/>
              <a:t>и </a:t>
            </a:r>
            <a:r>
              <a:rPr lang="en-US" sz="2400" i="1" smtClean="0"/>
              <a:t>R</a:t>
            </a:r>
            <a:r>
              <a:rPr lang="ru-RU" sz="2400" i="1" smtClean="0"/>
              <a:t>, </a:t>
            </a:r>
            <a:r>
              <a:rPr lang="ru-RU" sz="2400" smtClean="0"/>
              <a:t>и </a:t>
            </a:r>
            <a:r>
              <a:rPr lang="en-US" sz="2400" i="1" smtClean="0"/>
              <a:t>G</a:t>
            </a:r>
            <a:r>
              <a:rPr lang="ru-RU" sz="2400" i="1" smtClean="0"/>
              <a:t>' = </a:t>
            </a:r>
            <a:r>
              <a:rPr lang="ru-RU" sz="2400" smtClean="0"/>
              <a:t>(</a:t>
            </a:r>
            <a:r>
              <a:rPr lang="en-US" sz="2400" i="1" smtClean="0"/>
              <a:t>V</a:t>
            </a:r>
            <a:r>
              <a:rPr lang="ru-RU" sz="2400" i="1" smtClean="0"/>
              <a:t>, Е'</a:t>
            </a:r>
            <a:r>
              <a:rPr lang="ru-RU" sz="2400" smtClean="0"/>
              <a:t>)</a:t>
            </a:r>
            <a:r>
              <a:rPr lang="ru-RU" sz="2400" i="1" smtClean="0"/>
              <a:t> </a:t>
            </a:r>
            <a:r>
              <a:rPr lang="ru-RU" sz="2400" smtClean="0"/>
              <a:t>— соответствующая сеть. Пусть </a:t>
            </a:r>
            <a:r>
              <a:rPr lang="ru-RU" sz="2400" i="1" smtClean="0"/>
              <a:t>М </a:t>
            </a:r>
            <a:r>
              <a:rPr lang="ru-RU" sz="2400" smtClean="0"/>
              <a:t>— паросочетание в </a:t>
            </a:r>
            <a:r>
              <a:rPr lang="en-US" sz="2400" i="1" smtClean="0"/>
              <a:t>G</a:t>
            </a:r>
            <a:r>
              <a:rPr lang="ru-RU" sz="2400" i="1" smtClean="0"/>
              <a:t>. </a:t>
            </a:r>
            <a:endParaRPr lang="en-US" sz="2400" i="1" smtClean="0"/>
          </a:p>
          <a:p>
            <a:pPr>
              <a:buFont typeface="Arial" charset="0"/>
              <a:buNone/>
            </a:pPr>
            <a:r>
              <a:rPr lang="en-US" sz="2400" smtClean="0"/>
              <a:t>	</a:t>
            </a:r>
            <a:r>
              <a:rPr lang="ru-RU" sz="2400" smtClean="0"/>
              <a:t>Тогда существует целочисленный поток в </a:t>
            </a:r>
            <a:r>
              <a:rPr lang="en-US" sz="2400" i="1" smtClean="0"/>
              <a:t>G</a:t>
            </a:r>
            <a:r>
              <a:rPr lang="ru-RU" sz="2400" i="1" smtClean="0"/>
              <a:t>' </a:t>
            </a:r>
            <a:r>
              <a:rPr lang="ru-RU" sz="2400" smtClean="0"/>
              <a:t>со значением |</a:t>
            </a:r>
            <a:r>
              <a:rPr lang="en-US" sz="2400" i="1" smtClean="0"/>
              <a:t>f</a:t>
            </a:r>
            <a:r>
              <a:rPr lang="ru-RU" sz="2400" smtClean="0"/>
              <a:t>| = </a:t>
            </a:r>
            <a:r>
              <a:rPr lang="en-US" sz="2400" smtClean="0"/>
              <a:t>|</a:t>
            </a:r>
            <a:r>
              <a:rPr lang="ru-RU" sz="2400" i="1" smtClean="0"/>
              <a:t>М</a:t>
            </a:r>
            <a:r>
              <a:rPr lang="en-US" sz="2400" smtClean="0"/>
              <a:t>|</a:t>
            </a:r>
            <a:r>
              <a:rPr lang="ru-RU" sz="2400" i="1" smtClean="0"/>
              <a:t>. </a:t>
            </a:r>
            <a:r>
              <a:rPr lang="ru-RU" sz="2400" smtClean="0"/>
              <a:t>Обратно, если </a:t>
            </a:r>
            <a:r>
              <a:rPr lang="en-US" sz="2400" i="1" smtClean="0"/>
              <a:t>f</a:t>
            </a:r>
            <a:r>
              <a:rPr lang="ru-RU" sz="2400" smtClean="0"/>
              <a:t> — целочисленный поток в </a:t>
            </a:r>
            <a:r>
              <a:rPr lang="en-US" sz="2400" smtClean="0"/>
              <a:t>G’</a:t>
            </a:r>
            <a:r>
              <a:rPr lang="ru-RU" sz="2400" smtClean="0"/>
              <a:t>, то в </a:t>
            </a:r>
            <a:r>
              <a:rPr lang="en-US" sz="2400" i="1" smtClean="0"/>
              <a:t>G</a:t>
            </a:r>
            <a:r>
              <a:rPr lang="ru-RU" sz="2400" i="1" smtClean="0"/>
              <a:t>' </a:t>
            </a:r>
            <a:r>
              <a:rPr lang="ru-RU" sz="2400" smtClean="0"/>
              <a:t>найдется паросочетание из |</a:t>
            </a:r>
            <a:r>
              <a:rPr lang="en-US" sz="2400" i="1" smtClean="0"/>
              <a:t>f</a:t>
            </a:r>
            <a:r>
              <a:rPr lang="ru-RU" sz="2400" smtClean="0"/>
              <a:t>| элементов. </a:t>
            </a:r>
            <a:endParaRPr lang="en-US" sz="2400" smtClean="0"/>
          </a:p>
          <a:p>
            <a:pPr>
              <a:buFont typeface="Arial" charset="0"/>
              <a:buNone/>
            </a:pPr>
            <a:r>
              <a:rPr lang="ru-RU" sz="2400" b="1" smtClean="0"/>
              <a:t>Теорема</a:t>
            </a:r>
            <a:r>
              <a:rPr lang="ru-RU" sz="2400" smtClean="0"/>
              <a:t> </a:t>
            </a:r>
            <a:r>
              <a:rPr lang="en-US" sz="2400" b="1" smtClean="0"/>
              <a:t>9</a:t>
            </a:r>
            <a:r>
              <a:rPr lang="ru-RU" sz="2400" smtClean="0"/>
              <a:t> о целочисленном потоке</a:t>
            </a:r>
          </a:p>
          <a:p>
            <a:pPr>
              <a:buFont typeface="Arial" charset="0"/>
              <a:buNone/>
            </a:pPr>
            <a:r>
              <a:rPr lang="en-US" sz="2400" smtClean="0"/>
              <a:t>     </a:t>
            </a:r>
            <a:r>
              <a:rPr lang="ru-RU" sz="2400" smtClean="0"/>
              <a:t>Если пропускные способности всех рёбер — целые числа, то максимальный поток, найденный алгоритмом Форда-Фалкерсона, будет целочисленным.</a:t>
            </a:r>
            <a:endParaRPr lang="en-US" sz="2400" smtClean="0"/>
          </a:p>
          <a:p>
            <a:pPr>
              <a:buFont typeface="Arial" charset="0"/>
              <a:buNone/>
            </a:pPr>
            <a:r>
              <a:rPr lang="ru-RU" sz="2400" b="1" smtClean="0"/>
              <a:t>Следствие</a:t>
            </a:r>
            <a:r>
              <a:rPr lang="ru-RU" sz="2400" smtClean="0"/>
              <a:t> </a:t>
            </a:r>
            <a:r>
              <a:rPr lang="en-US" sz="2400" b="1" smtClean="0"/>
              <a:t>10 </a:t>
            </a:r>
            <a:r>
              <a:rPr lang="ru-RU" sz="2400" smtClean="0"/>
              <a:t>Число рёбер в максимальном паросочетания </a:t>
            </a:r>
            <a:r>
              <a:rPr lang="ru-RU" sz="2400" i="1" smtClean="0"/>
              <a:t>М </a:t>
            </a:r>
            <a:r>
              <a:rPr lang="ru-RU" sz="2400" smtClean="0"/>
              <a:t>в двудольном графе </a:t>
            </a:r>
            <a:r>
              <a:rPr lang="en-US" sz="2400" i="1" smtClean="0"/>
              <a:t>G </a:t>
            </a:r>
            <a:r>
              <a:rPr lang="ru-RU" sz="2400" smtClean="0"/>
              <a:t>равно значению максимального потока в сети </a:t>
            </a:r>
            <a:r>
              <a:rPr lang="en-US" sz="2400" i="1" smtClean="0"/>
              <a:t>G</a:t>
            </a:r>
            <a:r>
              <a:rPr lang="ru-RU" sz="2400" i="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41">
                                            <p:txEl>
                                              <p:pRg st="1" end="1"/>
                                            </p:txEl>
                                          </p:spTgt>
                                        </p:tgtEl>
                                        <p:attrNameLst>
                                          <p:attrName>style.visibility</p:attrName>
                                        </p:attrNameLst>
                                      </p:cBhvr>
                                      <p:to>
                                        <p:strVal val="visible"/>
                                      </p:to>
                                    </p:set>
                                    <p:anim calcmode="lin" valueType="num">
                                      <p:cBhvr additive="base">
                                        <p:cTn id="7" dur="500" fill="hold"/>
                                        <p:tgtEl>
                                          <p:spTgt spid="16384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41">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3841">
                                            <p:txEl>
                                              <p:pRg st="2" end="2"/>
                                            </p:txEl>
                                          </p:spTgt>
                                        </p:tgtEl>
                                        <p:attrNameLst>
                                          <p:attrName>style.visibility</p:attrName>
                                        </p:attrNameLst>
                                      </p:cBhvr>
                                      <p:to>
                                        <p:strVal val="visible"/>
                                      </p:to>
                                    </p:set>
                                    <p:anim calcmode="lin" valueType="num">
                                      <p:cBhvr additive="base">
                                        <p:cTn id="11" dur="500" fill="hold"/>
                                        <p:tgtEl>
                                          <p:spTgt spid="16384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384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3841">
                                            <p:txEl>
                                              <p:pRg st="3" end="3"/>
                                            </p:txEl>
                                          </p:spTgt>
                                        </p:tgtEl>
                                        <p:attrNameLst>
                                          <p:attrName>style.visibility</p:attrName>
                                        </p:attrNameLst>
                                      </p:cBhvr>
                                      <p:to>
                                        <p:strVal val="visible"/>
                                      </p:to>
                                    </p:set>
                                    <p:anim calcmode="lin" valueType="num">
                                      <p:cBhvr additive="base">
                                        <p:cTn id="15" dur="500" fill="hold"/>
                                        <p:tgtEl>
                                          <p:spTgt spid="16384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638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3841">
                                            <p:txEl>
                                              <p:pRg st="4" end="4"/>
                                            </p:txEl>
                                          </p:spTgt>
                                        </p:tgtEl>
                                        <p:attrNameLst>
                                          <p:attrName>style.visibility</p:attrName>
                                        </p:attrNameLst>
                                      </p:cBhvr>
                                      <p:to>
                                        <p:strVal val="visible"/>
                                      </p:to>
                                    </p:set>
                                    <p:anim calcmode="lin" valueType="num">
                                      <p:cBhvr additive="base">
                                        <p:cTn id="21" dur="500" fill="hold"/>
                                        <p:tgtEl>
                                          <p:spTgt spid="163841">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3841">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63841">
                                            <p:txEl>
                                              <p:pRg st="5" end="5"/>
                                            </p:txEl>
                                          </p:spTgt>
                                        </p:tgtEl>
                                        <p:attrNameLst>
                                          <p:attrName>style.visibility</p:attrName>
                                        </p:attrNameLst>
                                      </p:cBhvr>
                                      <p:to>
                                        <p:strVal val="visible"/>
                                      </p:to>
                                    </p:set>
                                    <p:anim calcmode="lin" valueType="num">
                                      <p:cBhvr additive="base">
                                        <p:cTn id="25" dur="500" fill="hold"/>
                                        <p:tgtEl>
                                          <p:spTgt spid="16384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4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3841">
                                            <p:txEl>
                                              <p:pRg st="6" end="6"/>
                                            </p:txEl>
                                          </p:spTgt>
                                        </p:tgtEl>
                                        <p:attrNameLst>
                                          <p:attrName>style.visibility</p:attrName>
                                        </p:attrNameLst>
                                      </p:cBhvr>
                                      <p:to>
                                        <p:strVal val="visible"/>
                                      </p:to>
                                    </p:set>
                                    <p:anim calcmode="lin" valueType="num">
                                      <p:cBhvr additive="base">
                                        <p:cTn id="31" dur="500" fill="hold"/>
                                        <p:tgtEl>
                                          <p:spTgt spid="16384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4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p:cNvSpPr>
          <p:nvPr>
            <p:ph type="title"/>
          </p:nvPr>
        </p:nvSpPr>
        <p:spPr>
          <a:xfrm>
            <a:off x="468313" y="0"/>
            <a:ext cx="1512887" cy="561975"/>
          </a:xfrm>
        </p:spPr>
        <p:txBody>
          <a:bodyPr/>
          <a:lstStyle/>
          <a:p>
            <a:pPr algn="l"/>
            <a:r>
              <a:rPr lang="ru-RU" sz="2800" b="1" smtClean="0"/>
              <a:t>Пример</a:t>
            </a:r>
          </a:p>
        </p:txBody>
      </p:sp>
      <p:sp>
        <p:nvSpPr>
          <p:cNvPr id="165890" name="TextBox 3"/>
          <p:cNvSpPr txBox="1">
            <a:spLocks noChangeArrowheads="1"/>
          </p:cNvSpPr>
          <p:nvPr/>
        </p:nvSpPr>
        <p:spPr bwMode="auto">
          <a:xfrm>
            <a:off x="3792538" y="5575300"/>
            <a:ext cx="184150" cy="579438"/>
          </a:xfrm>
          <a:prstGeom prst="rect">
            <a:avLst/>
          </a:prstGeom>
          <a:noFill/>
          <a:ln w="9525">
            <a:noFill/>
            <a:miter lim="800000"/>
            <a:headEnd/>
            <a:tailEnd/>
          </a:ln>
        </p:spPr>
        <p:txBody>
          <a:bodyPr wrap="none">
            <a:spAutoFit/>
          </a:bodyPr>
          <a:lstStyle/>
          <a:p>
            <a:endParaRPr lang="ru-RU" sz="3200" baseline="0"/>
          </a:p>
        </p:txBody>
      </p:sp>
      <p:grpSp>
        <p:nvGrpSpPr>
          <p:cNvPr id="165891" name="Group 111"/>
          <p:cNvGrpSpPr>
            <a:grpSpLocks/>
          </p:cNvGrpSpPr>
          <p:nvPr/>
        </p:nvGrpSpPr>
        <p:grpSpPr bwMode="auto">
          <a:xfrm>
            <a:off x="827088" y="765175"/>
            <a:ext cx="1854200" cy="3560763"/>
            <a:chOff x="521" y="482"/>
            <a:chExt cx="1168" cy="2243"/>
          </a:xfrm>
        </p:grpSpPr>
        <p:sp>
          <p:nvSpPr>
            <p:cNvPr id="2" name="Овал 11"/>
            <p:cNvSpPr/>
            <p:nvPr/>
          </p:nvSpPr>
          <p:spPr>
            <a:xfrm>
              <a:off x="521" y="981"/>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 name="Овал 14"/>
            <p:cNvSpPr/>
            <p:nvPr/>
          </p:nvSpPr>
          <p:spPr>
            <a:xfrm>
              <a:off x="521" y="1480"/>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 name="Овал 15"/>
            <p:cNvSpPr/>
            <p:nvPr/>
          </p:nvSpPr>
          <p:spPr>
            <a:xfrm>
              <a:off x="521" y="1979"/>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 name="Овал 46"/>
            <p:cNvSpPr/>
            <p:nvPr/>
          </p:nvSpPr>
          <p:spPr>
            <a:xfrm>
              <a:off x="1382" y="1797"/>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6" name="Овал 48"/>
            <p:cNvSpPr/>
            <p:nvPr/>
          </p:nvSpPr>
          <p:spPr>
            <a:xfrm>
              <a:off x="1382" y="2296"/>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7" name="Овал 49"/>
            <p:cNvSpPr/>
            <p:nvPr/>
          </p:nvSpPr>
          <p:spPr>
            <a:xfrm>
              <a:off x="1382" y="1253"/>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 name="Овал 54"/>
            <p:cNvSpPr/>
            <p:nvPr/>
          </p:nvSpPr>
          <p:spPr>
            <a:xfrm>
              <a:off x="521" y="2432"/>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 name="Овал 49"/>
            <p:cNvSpPr/>
            <p:nvPr/>
          </p:nvSpPr>
          <p:spPr>
            <a:xfrm>
              <a:off x="1382" y="709"/>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0" name="Овал 49"/>
            <p:cNvSpPr/>
            <p:nvPr/>
          </p:nvSpPr>
          <p:spPr>
            <a:xfrm>
              <a:off x="521" y="482"/>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5932" name="Line 34"/>
            <p:cNvSpPr>
              <a:spLocks noChangeShapeType="1"/>
            </p:cNvSpPr>
            <p:nvPr/>
          </p:nvSpPr>
          <p:spPr bwMode="auto">
            <a:xfrm>
              <a:off x="838" y="618"/>
              <a:ext cx="544" cy="181"/>
            </a:xfrm>
            <a:prstGeom prst="line">
              <a:avLst/>
            </a:prstGeom>
            <a:noFill/>
            <a:ln w="3175">
              <a:solidFill>
                <a:schemeClr val="tx1"/>
              </a:solidFill>
              <a:round/>
              <a:headEnd/>
              <a:tailEnd/>
            </a:ln>
          </p:spPr>
          <p:txBody>
            <a:bodyPr/>
            <a:lstStyle/>
            <a:p>
              <a:endParaRPr lang="ru-RU"/>
            </a:p>
          </p:txBody>
        </p:sp>
        <p:sp>
          <p:nvSpPr>
            <p:cNvPr id="165933" name="Line 35"/>
            <p:cNvSpPr>
              <a:spLocks noChangeShapeType="1"/>
            </p:cNvSpPr>
            <p:nvPr/>
          </p:nvSpPr>
          <p:spPr bwMode="auto">
            <a:xfrm flipH="1">
              <a:off x="838" y="890"/>
              <a:ext cx="544" cy="227"/>
            </a:xfrm>
            <a:prstGeom prst="line">
              <a:avLst/>
            </a:prstGeom>
            <a:noFill/>
            <a:ln w="38100">
              <a:solidFill>
                <a:schemeClr val="tx1"/>
              </a:solidFill>
              <a:round/>
              <a:headEnd/>
              <a:tailEnd/>
            </a:ln>
          </p:spPr>
          <p:txBody>
            <a:bodyPr/>
            <a:lstStyle/>
            <a:p>
              <a:endParaRPr lang="ru-RU"/>
            </a:p>
          </p:txBody>
        </p:sp>
        <p:sp>
          <p:nvSpPr>
            <p:cNvPr id="165934" name="Line 36"/>
            <p:cNvSpPr>
              <a:spLocks noChangeShapeType="1"/>
            </p:cNvSpPr>
            <p:nvPr/>
          </p:nvSpPr>
          <p:spPr bwMode="auto">
            <a:xfrm>
              <a:off x="793" y="1208"/>
              <a:ext cx="635" cy="635"/>
            </a:xfrm>
            <a:prstGeom prst="line">
              <a:avLst/>
            </a:prstGeom>
            <a:noFill/>
            <a:ln w="9525">
              <a:solidFill>
                <a:schemeClr val="tx1"/>
              </a:solidFill>
              <a:round/>
              <a:headEnd/>
              <a:tailEnd/>
            </a:ln>
          </p:spPr>
          <p:txBody>
            <a:bodyPr/>
            <a:lstStyle/>
            <a:p>
              <a:endParaRPr lang="ru-RU"/>
            </a:p>
          </p:txBody>
        </p:sp>
        <p:sp>
          <p:nvSpPr>
            <p:cNvPr id="165935" name="Line 37"/>
            <p:cNvSpPr>
              <a:spLocks noChangeShapeType="1"/>
            </p:cNvSpPr>
            <p:nvPr/>
          </p:nvSpPr>
          <p:spPr bwMode="auto">
            <a:xfrm flipH="1">
              <a:off x="793" y="1389"/>
              <a:ext cx="589" cy="181"/>
            </a:xfrm>
            <a:prstGeom prst="line">
              <a:avLst/>
            </a:prstGeom>
            <a:noFill/>
            <a:ln w="38100">
              <a:solidFill>
                <a:schemeClr val="tx1"/>
              </a:solidFill>
              <a:round/>
              <a:headEnd/>
              <a:tailEnd/>
            </a:ln>
          </p:spPr>
          <p:txBody>
            <a:bodyPr/>
            <a:lstStyle/>
            <a:p>
              <a:endParaRPr lang="ru-RU"/>
            </a:p>
          </p:txBody>
        </p:sp>
        <p:sp>
          <p:nvSpPr>
            <p:cNvPr id="165936" name="Line 38"/>
            <p:cNvSpPr>
              <a:spLocks noChangeShapeType="1"/>
            </p:cNvSpPr>
            <p:nvPr/>
          </p:nvSpPr>
          <p:spPr bwMode="auto">
            <a:xfrm>
              <a:off x="838" y="1616"/>
              <a:ext cx="544" cy="272"/>
            </a:xfrm>
            <a:prstGeom prst="line">
              <a:avLst/>
            </a:prstGeom>
            <a:noFill/>
            <a:ln w="3175">
              <a:solidFill>
                <a:schemeClr val="tx1"/>
              </a:solidFill>
              <a:round/>
              <a:headEnd/>
              <a:tailEnd/>
            </a:ln>
          </p:spPr>
          <p:txBody>
            <a:bodyPr/>
            <a:lstStyle/>
            <a:p>
              <a:endParaRPr lang="ru-RU"/>
            </a:p>
          </p:txBody>
        </p:sp>
        <p:sp>
          <p:nvSpPr>
            <p:cNvPr id="165937" name="Line 39"/>
            <p:cNvSpPr>
              <a:spLocks noChangeShapeType="1"/>
            </p:cNvSpPr>
            <p:nvPr/>
          </p:nvSpPr>
          <p:spPr bwMode="auto">
            <a:xfrm>
              <a:off x="793" y="1707"/>
              <a:ext cx="635" cy="635"/>
            </a:xfrm>
            <a:prstGeom prst="line">
              <a:avLst/>
            </a:prstGeom>
            <a:noFill/>
            <a:ln w="9525">
              <a:solidFill>
                <a:schemeClr val="tx1"/>
              </a:solidFill>
              <a:round/>
              <a:headEnd/>
              <a:tailEnd/>
            </a:ln>
          </p:spPr>
          <p:txBody>
            <a:bodyPr/>
            <a:lstStyle/>
            <a:p>
              <a:endParaRPr lang="ru-RU"/>
            </a:p>
          </p:txBody>
        </p:sp>
        <p:sp>
          <p:nvSpPr>
            <p:cNvPr id="165938" name="Line 40"/>
            <p:cNvSpPr>
              <a:spLocks noChangeShapeType="1"/>
            </p:cNvSpPr>
            <p:nvPr/>
          </p:nvSpPr>
          <p:spPr bwMode="auto">
            <a:xfrm flipV="1">
              <a:off x="838" y="1979"/>
              <a:ext cx="544" cy="136"/>
            </a:xfrm>
            <a:prstGeom prst="line">
              <a:avLst/>
            </a:prstGeom>
            <a:noFill/>
            <a:ln w="9525">
              <a:solidFill>
                <a:schemeClr val="tx1"/>
              </a:solidFill>
              <a:round/>
              <a:headEnd/>
              <a:tailEnd/>
            </a:ln>
          </p:spPr>
          <p:txBody>
            <a:bodyPr/>
            <a:lstStyle/>
            <a:p>
              <a:endParaRPr lang="ru-RU"/>
            </a:p>
          </p:txBody>
        </p:sp>
        <p:sp>
          <p:nvSpPr>
            <p:cNvPr id="165939" name="Line 41"/>
            <p:cNvSpPr>
              <a:spLocks noChangeShapeType="1"/>
            </p:cNvSpPr>
            <p:nvPr/>
          </p:nvSpPr>
          <p:spPr bwMode="auto">
            <a:xfrm flipV="1">
              <a:off x="793" y="2024"/>
              <a:ext cx="635" cy="499"/>
            </a:xfrm>
            <a:prstGeom prst="line">
              <a:avLst/>
            </a:prstGeom>
            <a:noFill/>
            <a:ln w="38100">
              <a:solidFill>
                <a:schemeClr val="tx1"/>
              </a:solidFill>
              <a:round/>
              <a:headEnd/>
              <a:tailEnd/>
            </a:ln>
          </p:spPr>
          <p:txBody>
            <a:bodyPr/>
            <a:lstStyle/>
            <a:p>
              <a:endParaRPr lang="ru-RU"/>
            </a:p>
          </p:txBody>
        </p:sp>
      </p:grpSp>
      <p:sp>
        <p:nvSpPr>
          <p:cNvPr id="165892" name="Text Box 46"/>
          <p:cNvSpPr txBox="1">
            <a:spLocks noChangeArrowheads="1"/>
          </p:cNvSpPr>
          <p:nvPr/>
        </p:nvSpPr>
        <p:spPr bwMode="auto">
          <a:xfrm>
            <a:off x="323850" y="4581525"/>
            <a:ext cx="8820150" cy="1616075"/>
          </a:xfrm>
          <a:prstGeom prst="rect">
            <a:avLst/>
          </a:prstGeom>
          <a:noFill/>
          <a:ln w="9525">
            <a:noFill/>
            <a:miter lim="800000"/>
            <a:headEnd/>
            <a:tailEnd/>
          </a:ln>
        </p:spPr>
        <p:txBody>
          <a:bodyPr>
            <a:spAutoFit/>
          </a:bodyPr>
          <a:lstStyle/>
          <a:p>
            <a:r>
              <a:rPr lang="ru-RU" sz="2000" baseline="0">
                <a:latin typeface="Arial" charset="0"/>
              </a:rPr>
              <a:t>Соответствующая сеть </a:t>
            </a:r>
            <a:r>
              <a:rPr lang="en-US" sz="2000" i="1" baseline="0">
                <a:latin typeface="Arial" charset="0"/>
              </a:rPr>
              <a:t>G</a:t>
            </a:r>
            <a:r>
              <a:rPr lang="ru-RU" sz="2000" i="1" baseline="0">
                <a:latin typeface="Arial" charset="0"/>
              </a:rPr>
              <a:t>' </a:t>
            </a:r>
            <a:r>
              <a:rPr lang="ru-RU" sz="2000" baseline="0">
                <a:latin typeface="Arial" charset="0"/>
              </a:rPr>
              <a:t>и максимальный поток в ней. Пропускная способность любого ребра равна единице; поток по выделенным рёбрам равен единице, по остальным — нулю. Выделенные рёбра, соединяющие вершины из</a:t>
            </a:r>
            <a:r>
              <a:rPr lang="ru-RU" sz="2000" i="1" baseline="0">
                <a:latin typeface="Arial" charset="0"/>
              </a:rPr>
              <a:t> </a:t>
            </a:r>
            <a:r>
              <a:rPr lang="en-US" sz="2000" i="1" baseline="0">
                <a:latin typeface="Arial" charset="0"/>
              </a:rPr>
              <a:t>L</a:t>
            </a:r>
            <a:r>
              <a:rPr lang="ru-RU" sz="2000" i="1" baseline="0">
                <a:latin typeface="Arial" charset="0"/>
              </a:rPr>
              <a:t> </a:t>
            </a:r>
            <a:r>
              <a:rPr lang="ru-RU" sz="2000" baseline="0">
                <a:latin typeface="Arial" charset="0"/>
              </a:rPr>
              <a:t>с вершинами из </a:t>
            </a:r>
            <a:r>
              <a:rPr lang="en-US" sz="2000" i="1" baseline="0">
                <a:latin typeface="Arial" charset="0"/>
              </a:rPr>
              <a:t>R</a:t>
            </a:r>
            <a:r>
              <a:rPr lang="ru-RU" sz="2000" i="1" baseline="0">
                <a:latin typeface="Arial" charset="0"/>
              </a:rPr>
              <a:t>, </a:t>
            </a:r>
            <a:r>
              <a:rPr lang="ru-RU" sz="2000" baseline="0">
                <a:latin typeface="Arial" charset="0"/>
              </a:rPr>
              <a:t>соответствуют максимальному паросочетанию в двудольном графе.</a:t>
            </a:r>
          </a:p>
        </p:txBody>
      </p:sp>
      <p:grpSp>
        <p:nvGrpSpPr>
          <p:cNvPr id="165940" name="Group 52"/>
          <p:cNvGrpSpPr>
            <a:grpSpLocks/>
          </p:cNvGrpSpPr>
          <p:nvPr/>
        </p:nvGrpSpPr>
        <p:grpSpPr bwMode="auto">
          <a:xfrm>
            <a:off x="3851275" y="765175"/>
            <a:ext cx="4592638" cy="3560763"/>
            <a:chOff x="2426" y="482"/>
            <a:chExt cx="2893" cy="2243"/>
          </a:xfrm>
        </p:grpSpPr>
        <p:sp>
          <p:nvSpPr>
            <p:cNvPr id="12" name="Овал 11"/>
            <p:cNvSpPr/>
            <p:nvPr/>
          </p:nvSpPr>
          <p:spPr>
            <a:xfrm>
              <a:off x="3379" y="981"/>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 name="Овал 14"/>
            <p:cNvSpPr/>
            <p:nvPr/>
          </p:nvSpPr>
          <p:spPr>
            <a:xfrm>
              <a:off x="3379" y="1480"/>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 name="Овал 15"/>
            <p:cNvSpPr/>
            <p:nvPr/>
          </p:nvSpPr>
          <p:spPr>
            <a:xfrm>
              <a:off x="3379" y="1979"/>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7" name="Овал 46"/>
            <p:cNvSpPr/>
            <p:nvPr/>
          </p:nvSpPr>
          <p:spPr>
            <a:xfrm>
              <a:off x="4240" y="1797"/>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9" name="Овал 48"/>
            <p:cNvSpPr/>
            <p:nvPr/>
          </p:nvSpPr>
          <p:spPr>
            <a:xfrm>
              <a:off x="4240" y="2296"/>
              <a:ext cx="307" cy="25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0" name="Овал 49"/>
            <p:cNvSpPr/>
            <p:nvPr/>
          </p:nvSpPr>
          <p:spPr>
            <a:xfrm>
              <a:off x="4240" y="1253"/>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5" name="Овал 54"/>
            <p:cNvSpPr/>
            <p:nvPr/>
          </p:nvSpPr>
          <p:spPr>
            <a:xfrm>
              <a:off x="3379" y="2432"/>
              <a:ext cx="307" cy="29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1" name="Овал 49"/>
            <p:cNvSpPr/>
            <p:nvPr/>
          </p:nvSpPr>
          <p:spPr>
            <a:xfrm>
              <a:off x="4240" y="709"/>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3" name="Овал 49"/>
            <p:cNvSpPr/>
            <p:nvPr/>
          </p:nvSpPr>
          <p:spPr>
            <a:xfrm>
              <a:off x="3379" y="482"/>
              <a:ext cx="307" cy="25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5903" name="Line 64"/>
            <p:cNvSpPr>
              <a:spLocks noChangeShapeType="1"/>
            </p:cNvSpPr>
            <p:nvPr/>
          </p:nvSpPr>
          <p:spPr bwMode="auto">
            <a:xfrm flipV="1">
              <a:off x="3651" y="2024"/>
              <a:ext cx="635" cy="499"/>
            </a:xfrm>
            <a:prstGeom prst="line">
              <a:avLst/>
            </a:prstGeom>
            <a:noFill/>
            <a:ln w="38100">
              <a:solidFill>
                <a:srgbClr val="FF0000"/>
              </a:solidFill>
              <a:round/>
              <a:headEnd/>
              <a:tailEnd/>
            </a:ln>
          </p:spPr>
          <p:txBody>
            <a:bodyPr/>
            <a:lstStyle/>
            <a:p>
              <a:endParaRPr lang="ru-RU"/>
            </a:p>
          </p:txBody>
        </p:sp>
        <p:sp>
          <p:nvSpPr>
            <p:cNvPr id="14" name="Овал 14"/>
            <p:cNvSpPr/>
            <p:nvPr/>
          </p:nvSpPr>
          <p:spPr>
            <a:xfrm>
              <a:off x="2426" y="1480"/>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7" name="Овал 14"/>
            <p:cNvSpPr/>
            <p:nvPr/>
          </p:nvSpPr>
          <p:spPr>
            <a:xfrm>
              <a:off x="5012" y="1480"/>
              <a:ext cx="307" cy="29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5906" name="Line 89"/>
            <p:cNvSpPr>
              <a:spLocks noChangeShapeType="1"/>
            </p:cNvSpPr>
            <p:nvPr/>
          </p:nvSpPr>
          <p:spPr bwMode="auto">
            <a:xfrm flipV="1">
              <a:off x="2699" y="663"/>
              <a:ext cx="680" cy="862"/>
            </a:xfrm>
            <a:prstGeom prst="line">
              <a:avLst/>
            </a:prstGeom>
            <a:noFill/>
            <a:ln w="9525">
              <a:solidFill>
                <a:schemeClr val="tx1"/>
              </a:solidFill>
              <a:round/>
              <a:headEnd/>
              <a:tailEnd type="triangle" w="med" len="med"/>
            </a:ln>
          </p:spPr>
          <p:txBody>
            <a:bodyPr/>
            <a:lstStyle/>
            <a:p>
              <a:endParaRPr lang="ru-RU"/>
            </a:p>
          </p:txBody>
        </p:sp>
        <p:sp>
          <p:nvSpPr>
            <p:cNvPr id="165907" name="Line 90"/>
            <p:cNvSpPr>
              <a:spLocks noChangeShapeType="1"/>
            </p:cNvSpPr>
            <p:nvPr/>
          </p:nvSpPr>
          <p:spPr bwMode="auto">
            <a:xfrm flipV="1">
              <a:off x="2699" y="1162"/>
              <a:ext cx="680" cy="408"/>
            </a:xfrm>
            <a:prstGeom prst="line">
              <a:avLst/>
            </a:prstGeom>
            <a:noFill/>
            <a:ln w="38100">
              <a:solidFill>
                <a:srgbClr val="FF0000"/>
              </a:solidFill>
              <a:round/>
              <a:headEnd/>
              <a:tailEnd type="triangle" w="med" len="med"/>
            </a:ln>
          </p:spPr>
          <p:txBody>
            <a:bodyPr/>
            <a:lstStyle/>
            <a:p>
              <a:endParaRPr lang="ru-RU"/>
            </a:p>
          </p:txBody>
        </p:sp>
        <p:sp>
          <p:nvSpPr>
            <p:cNvPr id="165908" name="Line 91"/>
            <p:cNvSpPr>
              <a:spLocks noChangeShapeType="1"/>
            </p:cNvSpPr>
            <p:nvPr/>
          </p:nvSpPr>
          <p:spPr bwMode="auto">
            <a:xfrm>
              <a:off x="2744" y="1616"/>
              <a:ext cx="635" cy="0"/>
            </a:xfrm>
            <a:prstGeom prst="line">
              <a:avLst/>
            </a:prstGeom>
            <a:noFill/>
            <a:ln w="38100">
              <a:solidFill>
                <a:srgbClr val="FF0000"/>
              </a:solidFill>
              <a:round/>
              <a:headEnd/>
              <a:tailEnd type="triangle" w="med" len="med"/>
            </a:ln>
          </p:spPr>
          <p:txBody>
            <a:bodyPr/>
            <a:lstStyle/>
            <a:p>
              <a:endParaRPr lang="ru-RU"/>
            </a:p>
          </p:txBody>
        </p:sp>
        <p:sp>
          <p:nvSpPr>
            <p:cNvPr id="165909" name="Line 92"/>
            <p:cNvSpPr>
              <a:spLocks noChangeShapeType="1"/>
            </p:cNvSpPr>
            <p:nvPr/>
          </p:nvSpPr>
          <p:spPr bwMode="auto">
            <a:xfrm>
              <a:off x="2699" y="1706"/>
              <a:ext cx="680" cy="408"/>
            </a:xfrm>
            <a:prstGeom prst="line">
              <a:avLst/>
            </a:prstGeom>
            <a:noFill/>
            <a:ln w="9525">
              <a:solidFill>
                <a:schemeClr val="tx1"/>
              </a:solidFill>
              <a:round/>
              <a:headEnd/>
              <a:tailEnd type="triangle" w="med" len="med"/>
            </a:ln>
          </p:spPr>
          <p:txBody>
            <a:bodyPr/>
            <a:lstStyle/>
            <a:p>
              <a:endParaRPr lang="ru-RU"/>
            </a:p>
          </p:txBody>
        </p:sp>
        <p:sp>
          <p:nvSpPr>
            <p:cNvPr id="165910" name="Line 93"/>
            <p:cNvSpPr>
              <a:spLocks noChangeShapeType="1"/>
            </p:cNvSpPr>
            <p:nvPr/>
          </p:nvSpPr>
          <p:spPr bwMode="auto">
            <a:xfrm>
              <a:off x="2653" y="1752"/>
              <a:ext cx="771" cy="771"/>
            </a:xfrm>
            <a:prstGeom prst="line">
              <a:avLst/>
            </a:prstGeom>
            <a:noFill/>
            <a:ln w="38100">
              <a:solidFill>
                <a:srgbClr val="FF0000"/>
              </a:solidFill>
              <a:round/>
              <a:headEnd/>
              <a:tailEnd type="triangle" w="med" len="med"/>
            </a:ln>
          </p:spPr>
          <p:txBody>
            <a:bodyPr/>
            <a:lstStyle/>
            <a:p>
              <a:endParaRPr lang="ru-RU"/>
            </a:p>
          </p:txBody>
        </p:sp>
        <p:sp>
          <p:nvSpPr>
            <p:cNvPr id="165911" name="Line 94"/>
            <p:cNvSpPr>
              <a:spLocks noChangeShapeType="1"/>
            </p:cNvSpPr>
            <p:nvPr/>
          </p:nvSpPr>
          <p:spPr bwMode="auto">
            <a:xfrm>
              <a:off x="4513" y="890"/>
              <a:ext cx="590" cy="590"/>
            </a:xfrm>
            <a:prstGeom prst="line">
              <a:avLst/>
            </a:prstGeom>
            <a:noFill/>
            <a:ln w="38100">
              <a:solidFill>
                <a:srgbClr val="FF0000"/>
              </a:solidFill>
              <a:round/>
              <a:headEnd/>
              <a:tailEnd type="triangle" w="med" len="med"/>
            </a:ln>
          </p:spPr>
          <p:txBody>
            <a:bodyPr/>
            <a:lstStyle/>
            <a:p>
              <a:endParaRPr lang="ru-RU"/>
            </a:p>
          </p:txBody>
        </p:sp>
        <p:sp>
          <p:nvSpPr>
            <p:cNvPr id="165912" name="Line 95"/>
            <p:cNvSpPr>
              <a:spLocks noChangeShapeType="1"/>
            </p:cNvSpPr>
            <p:nvPr/>
          </p:nvSpPr>
          <p:spPr bwMode="auto">
            <a:xfrm>
              <a:off x="4558" y="1389"/>
              <a:ext cx="499" cy="136"/>
            </a:xfrm>
            <a:prstGeom prst="line">
              <a:avLst/>
            </a:prstGeom>
            <a:noFill/>
            <a:ln w="38100">
              <a:solidFill>
                <a:srgbClr val="FF0000"/>
              </a:solidFill>
              <a:round/>
              <a:headEnd/>
              <a:tailEnd type="triangle" w="med" len="med"/>
            </a:ln>
          </p:spPr>
          <p:txBody>
            <a:bodyPr/>
            <a:lstStyle/>
            <a:p>
              <a:endParaRPr lang="ru-RU"/>
            </a:p>
          </p:txBody>
        </p:sp>
        <p:sp>
          <p:nvSpPr>
            <p:cNvPr id="165913" name="Line 96"/>
            <p:cNvSpPr>
              <a:spLocks noChangeShapeType="1"/>
            </p:cNvSpPr>
            <p:nvPr/>
          </p:nvSpPr>
          <p:spPr bwMode="auto">
            <a:xfrm flipV="1">
              <a:off x="4558" y="1661"/>
              <a:ext cx="454" cy="227"/>
            </a:xfrm>
            <a:prstGeom prst="line">
              <a:avLst/>
            </a:prstGeom>
            <a:noFill/>
            <a:ln w="38100">
              <a:solidFill>
                <a:srgbClr val="FF0000"/>
              </a:solidFill>
              <a:round/>
              <a:headEnd/>
              <a:tailEnd type="triangle" w="med" len="med"/>
            </a:ln>
          </p:spPr>
          <p:txBody>
            <a:bodyPr/>
            <a:lstStyle/>
            <a:p>
              <a:endParaRPr lang="ru-RU"/>
            </a:p>
          </p:txBody>
        </p:sp>
        <p:sp>
          <p:nvSpPr>
            <p:cNvPr id="165914" name="Line 97"/>
            <p:cNvSpPr>
              <a:spLocks noChangeShapeType="1"/>
            </p:cNvSpPr>
            <p:nvPr/>
          </p:nvSpPr>
          <p:spPr bwMode="auto">
            <a:xfrm flipV="1">
              <a:off x="4513" y="1706"/>
              <a:ext cx="544" cy="635"/>
            </a:xfrm>
            <a:prstGeom prst="line">
              <a:avLst/>
            </a:prstGeom>
            <a:noFill/>
            <a:ln w="9525">
              <a:solidFill>
                <a:schemeClr val="tx1"/>
              </a:solidFill>
              <a:round/>
              <a:headEnd/>
              <a:tailEnd type="triangle" w="med" len="med"/>
            </a:ln>
          </p:spPr>
          <p:txBody>
            <a:bodyPr/>
            <a:lstStyle/>
            <a:p>
              <a:endParaRPr lang="ru-RU"/>
            </a:p>
          </p:txBody>
        </p:sp>
        <p:sp>
          <p:nvSpPr>
            <p:cNvPr id="165915" name="Line 99"/>
            <p:cNvSpPr>
              <a:spLocks noChangeShapeType="1"/>
            </p:cNvSpPr>
            <p:nvPr/>
          </p:nvSpPr>
          <p:spPr bwMode="auto">
            <a:xfrm>
              <a:off x="4241" y="799"/>
              <a:ext cx="0" cy="0"/>
            </a:xfrm>
            <a:prstGeom prst="line">
              <a:avLst/>
            </a:prstGeom>
            <a:noFill/>
            <a:ln w="9525">
              <a:solidFill>
                <a:schemeClr val="tx1"/>
              </a:solidFill>
              <a:round/>
              <a:headEnd/>
              <a:tailEnd type="triangle" w="med" len="med"/>
            </a:ln>
          </p:spPr>
          <p:txBody>
            <a:bodyPr/>
            <a:lstStyle/>
            <a:p>
              <a:endParaRPr lang="ru-RU"/>
            </a:p>
          </p:txBody>
        </p:sp>
        <p:sp>
          <p:nvSpPr>
            <p:cNvPr id="165916" name="Line 101"/>
            <p:cNvSpPr>
              <a:spLocks noChangeShapeType="1"/>
            </p:cNvSpPr>
            <p:nvPr/>
          </p:nvSpPr>
          <p:spPr bwMode="auto">
            <a:xfrm>
              <a:off x="3696" y="618"/>
              <a:ext cx="590" cy="136"/>
            </a:xfrm>
            <a:prstGeom prst="line">
              <a:avLst/>
            </a:prstGeom>
            <a:noFill/>
            <a:ln w="9525">
              <a:solidFill>
                <a:schemeClr val="tx1"/>
              </a:solidFill>
              <a:round/>
              <a:headEnd/>
              <a:tailEnd type="triangle" w="med" len="med"/>
            </a:ln>
          </p:spPr>
          <p:txBody>
            <a:bodyPr/>
            <a:lstStyle/>
            <a:p>
              <a:endParaRPr lang="ru-RU"/>
            </a:p>
          </p:txBody>
        </p:sp>
        <p:sp>
          <p:nvSpPr>
            <p:cNvPr id="165917" name="Line 105"/>
            <p:cNvSpPr>
              <a:spLocks noChangeShapeType="1"/>
            </p:cNvSpPr>
            <p:nvPr/>
          </p:nvSpPr>
          <p:spPr bwMode="auto">
            <a:xfrm>
              <a:off x="3651" y="1207"/>
              <a:ext cx="635" cy="590"/>
            </a:xfrm>
            <a:prstGeom prst="line">
              <a:avLst/>
            </a:prstGeom>
            <a:noFill/>
            <a:ln w="9525">
              <a:solidFill>
                <a:schemeClr val="tx1"/>
              </a:solidFill>
              <a:round/>
              <a:headEnd/>
              <a:tailEnd type="triangle" w="med" len="med"/>
            </a:ln>
          </p:spPr>
          <p:txBody>
            <a:bodyPr/>
            <a:lstStyle/>
            <a:p>
              <a:endParaRPr lang="ru-RU"/>
            </a:p>
          </p:txBody>
        </p:sp>
        <p:sp>
          <p:nvSpPr>
            <p:cNvPr id="165918" name="Line 107"/>
            <p:cNvSpPr>
              <a:spLocks noChangeShapeType="1"/>
            </p:cNvSpPr>
            <p:nvPr/>
          </p:nvSpPr>
          <p:spPr bwMode="auto">
            <a:xfrm>
              <a:off x="3696" y="1616"/>
              <a:ext cx="545" cy="272"/>
            </a:xfrm>
            <a:prstGeom prst="line">
              <a:avLst/>
            </a:prstGeom>
            <a:noFill/>
            <a:ln w="9525">
              <a:solidFill>
                <a:schemeClr val="tx1"/>
              </a:solidFill>
              <a:round/>
              <a:headEnd/>
              <a:tailEnd type="triangle" w="med" len="med"/>
            </a:ln>
          </p:spPr>
          <p:txBody>
            <a:bodyPr/>
            <a:lstStyle/>
            <a:p>
              <a:endParaRPr lang="ru-RU"/>
            </a:p>
          </p:txBody>
        </p:sp>
        <p:sp>
          <p:nvSpPr>
            <p:cNvPr id="165919" name="Line 108"/>
            <p:cNvSpPr>
              <a:spLocks noChangeShapeType="1"/>
            </p:cNvSpPr>
            <p:nvPr/>
          </p:nvSpPr>
          <p:spPr bwMode="auto">
            <a:xfrm flipV="1">
              <a:off x="3696" y="1979"/>
              <a:ext cx="545" cy="136"/>
            </a:xfrm>
            <a:prstGeom prst="line">
              <a:avLst/>
            </a:prstGeom>
            <a:noFill/>
            <a:ln w="9525">
              <a:solidFill>
                <a:schemeClr val="tx1"/>
              </a:solidFill>
              <a:round/>
              <a:headEnd/>
              <a:tailEnd type="triangle" w="med" len="med"/>
            </a:ln>
          </p:spPr>
          <p:txBody>
            <a:bodyPr/>
            <a:lstStyle/>
            <a:p>
              <a:endParaRPr lang="ru-RU"/>
            </a:p>
          </p:txBody>
        </p:sp>
        <p:sp>
          <p:nvSpPr>
            <p:cNvPr id="165920" name="Line 109"/>
            <p:cNvSpPr>
              <a:spLocks noChangeShapeType="1"/>
            </p:cNvSpPr>
            <p:nvPr/>
          </p:nvSpPr>
          <p:spPr bwMode="auto">
            <a:xfrm>
              <a:off x="3651" y="1706"/>
              <a:ext cx="635" cy="635"/>
            </a:xfrm>
            <a:prstGeom prst="line">
              <a:avLst/>
            </a:prstGeom>
            <a:noFill/>
            <a:ln w="9525">
              <a:solidFill>
                <a:schemeClr val="tx1"/>
              </a:solidFill>
              <a:round/>
              <a:headEnd/>
              <a:tailEnd type="triangle" w="med" len="med"/>
            </a:ln>
          </p:spPr>
          <p:txBody>
            <a:bodyPr/>
            <a:lstStyle/>
            <a:p>
              <a:endParaRPr lang="ru-RU"/>
            </a:p>
          </p:txBody>
        </p:sp>
        <p:sp>
          <p:nvSpPr>
            <p:cNvPr id="165921" name="Line 55"/>
            <p:cNvSpPr>
              <a:spLocks noChangeShapeType="1"/>
            </p:cNvSpPr>
            <p:nvPr/>
          </p:nvSpPr>
          <p:spPr bwMode="auto">
            <a:xfrm flipV="1">
              <a:off x="3651" y="890"/>
              <a:ext cx="590" cy="181"/>
            </a:xfrm>
            <a:prstGeom prst="line">
              <a:avLst/>
            </a:prstGeom>
            <a:noFill/>
            <a:ln w="38100">
              <a:solidFill>
                <a:srgbClr val="FF0000"/>
              </a:solidFill>
              <a:round/>
              <a:headEnd/>
              <a:tailEnd type="triangle" w="med" len="med"/>
            </a:ln>
          </p:spPr>
          <p:txBody>
            <a:bodyPr/>
            <a:lstStyle/>
            <a:p>
              <a:endParaRPr lang="ru-RU"/>
            </a:p>
          </p:txBody>
        </p:sp>
        <p:sp>
          <p:nvSpPr>
            <p:cNvPr id="165922" name="Line 56"/>
            <p:cNvSpPr>
              <a:spLocks noChangeShapeType="1"/>
            </p:cNvSpPr>
            <p:nvPr/>
          </p:nvSpPr>
          <p:spPr bwMode="auto">
            <a:xfrm flipV="1">
              <a:off x="3651" y="1389"/>
              <a:ext cx="590" cy="181"/>
            </a:xfrm>
            <a:prstGeom prst="line">
              <a:avLst/>
            </a:prstGeom>
            <a:noFill/>
            <a:ln w="38100">
              <a:solidFill>
                <a:srgbClr val="FF0000"/>
              </a:solidFill>
              <a:round/>
              <a:headEnd/>
              <a:tailEnd type="triangle" w="med" len="med"/>
            </a:ln>
          </p:spPr>
          <p:txBody>
            <a:bodyP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5940"/>
                                        </p:tgtEl>
                                        <p:attrNameLst>
                                          <p:attrName>style.visibility</p:attrName>
                                        </p:attrNameLst>
                                      </p:cBhvr>
                                      <p:to>
                                        <p:strVal val="visible"/>
                                      </p:to>
                                    </p:set>
                                    <p:anim calcmode="lin" valueType="num">
                                      <p:cBhvr additive="base">
                                        <p:cTn id="7" dur="500" fill="hold"/>
                                        <p:tgtEl>
                                          <p:spTgt spid="165940"/>
                                        </p:tgtEl>
                                        <p:attrNameLst>
                                          <p:attrName>ppt_x</p:attrName>
                                        </p:attrNameLst>
                                      </p:cBhvr>
                                      <p:tavLst>
                                        <p:tav tm="0">
                                          <p:val>
                                            <p:strVal val="#ppt_x"/>
                                          </p:val>
                                        </p:tav>
                                        <p:tav tm="100000">
                                          <p:val>
                                            <p:strVal val="#ppt_x"/>
                                          </p:val>
                                        </p:tav>
                                      </p:tavLst>
                                    </p:anim>
                                    <p:anim calcmode="lin" valueType="num">
                                      <p:cBhvr additive="base">
                                        <p:cTn id="8" dur="500" fill="hold"/>
                                        <p:tgtEl>
                                          <p:spTgt spid="1659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5892">
                                            <p:txEl>
                                              <p:pRg st="0" end="0"/>
                                            </p:txEl>
                                          </p:spTgt>
                                        </p:tgtEl>
                                        <p:attrNameLst>
                                          <p:attrName>style.visibility</p:attrName>
                                        </p:attrNameLst>
                                      </p:cBhvr>
                                      <p:to>
                                        <p:strVal val="visible"/>
                                      </p:to>
                                    </p:set>
                                    <p:anim calcmode="lin" valueType="num">
                                      <p:cBhvr additive="base">
                                        <p:cTn id="13" dur="500" fill="hold"/>
                                        <p:tgtEl>
                                          <p:spTgt spid="16589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589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p:cNvSpPr>
          <p:nvPr>
            <p:ph type="title"/>
          </p:nvPr>
        </p:nvSpPr>
        <p:spPr>
          <a:xfrm>
            <a:off x="457200" y="274638"/>
            <a:ext cx="8229600" cy="561975"/>
          </a:xfrm>
        </p:spPr>
        <p:txBody>
          <a:bodyPr/>
          <a:lstStyle/>
          <a:p>
            <a:pPr algn="l"/>
            <a:r>
              <a:rPr lang="ru-RU" sz="3200" b="1" smtClean="0"/>
              <a:t>Анализ</a:t>
            </a:r>
          </a:p>
        </p:txBody>
      </p:sp>
      <p:sp>
        <p:nvSpPr>
          <p:cNvPr id="167938" name="Rectangle 3"/>
          <p:cNvSpPr>
            <a:spLocks noGrp="1"/>
          </p:cNvSpPr>
          <p:nvPr>
            <p:ph type="body" idx="1"/>
          </p:nvPr>
        </p:nvSpPr>
        <p:spPr>
          <a:xfrm>
            <a:off x="395288" y="1052513"/>
            <a:ext cx="8229600" cy="4525962"/>
          </a:xfrm>
        </p:spPr>
        <p:txBody>
          <a:bodyPr/>
          <a:lstStyle/>
          <a:p>
            <a:pPr>
              <a:lnSpc>
                <a:spcPct val="80000"/>
              </a:lnSpc>
              <a:buFont typeface="Arial" charset="0"/>
              <a:buNone/>
            </a:pPr>
            <a:r>
              <a:rPr lang="ru-RU" sz="2800" smtClean="0"/>
              <a:t>Таким образом, чтобы найти максимальное паросочетание в двудольном графе </a:t>
            </a:r>
            <a:r>
              <a:rPr lang="en-US" sz="2800" i="1" smtClean="0"/>
              <a:t>G</a:t>
            </a:r>
            <a:r>
              <a:rPr lang="ru-RU" sz="2800" i="1" smtClean="0"/>
              <a:t>, </a:t>
            </a:r>
            <a:r>
              <a:rPr lang="ru-RU" sz="2800" smtClean="0"/>
              <a:t>нам достаточно применить метод Форда-Фалкерсона и найти максимальный поток в соотвествующей сети </a:t>
            </a:r>
            <a:r>
              <a:rPr lang="en-US" sz="2800" smtClean="0"/>
              <a:t>G’</a:t>
            </a:r>
            <a:r>
              <a:rPr lang="ru-RU" sz="2800" smtClean="0"/>
              <a:t>. </a:t>
            </a:r>
            <a:endParaRPr lang="en-US" sz="2800" smtClean="0"/>
          </a:p>
          <a:p>
            <a:pPr>
              <a:lnSpc>
                <a:spcPct val="80000"/>
              </a:lnSpc>
              <a:buFont typeface="Arial" charset="0"/>
              <a:buNone/>
            </a:pPr>
            <a:r>
              <a:rPr lang="ru-RU" sz="2800" smtClean="0"/>
              <a:t>Оценка времени работы такого алгоритма. </a:t>
            </a:r>
          </a:p>
          <a:p>
            <a:pPr>
              <a:lnSpc>
                <a:spcPct val="80000"/>
              </a:lnSpc>
              <a:buFont typeface="Arial" charset="0"/>
              <a:buNone/>
            </a:pPr>
            <a:r>
              <a:rPr lang="ru-RU" sz="2800" smtClean="0"/>
              <a:t>	Никакое паросочетание в двудольном графе не может содержать более </a:t>
            </a:r>
            <a:r>
              <a:rPr lang="en-US" sz="2800" smtClean="0"/>
              <a:t>min</a:t>
            </a:r>
            <a:r>
              <a:rPr lang="ru-RU" sz="2800" smtClean="0"/>
              <a:t>(</a:t>
            </a:r>
            <a:r>
              <a:rPr lang="en-US" sz="2800" i="1" smtClean="0"/>
              <a:t>L</a:t>
            </a:r>
            <a:r>
              <a:rPr lang="ru-RU" sz="2800" i="1" smtClean="0"/>
              <a:t>,</a:t>
            </a:r>
            <a:r>
              <a:rPr lang="en-US" sz="2800" i="1" smtClean="0"/>
              <a:t>R</a:t>
            </a:r>
            <a:r>
              <a:rPr lang="ru-RU" sz="2800" smtClean="0"/>
              <a:t>) = </a:t>
            </a:r>
            <a:r>
              <a:rPr lang="ru-RU" sz="2800" i="1" smtClean="0"/>
              <a:t>О </a:t>
            </a:r>
            <a:r>
              <a:rPr lang="ru-RU" sz="2800" smtClean="0"/>
              <a:t>(</a:t>
            </a:r>
            <a:r>
              <a:rPr lang="en-US" sz="2800" i="1" smtClean="0"/>
              <a:t>V</a:t>
            </a:r>
            <a:r>
              <a:rPr lang="ru-RU" sz="2800" smtClean="0"/>
              <a:t>)</a:t>
            </a:r>
            <a:r>
              <a:rPr lang="ru-RU" sz="2800" i="1" smtClean="0"/>
              <a:t> </a:t>
            </a:r>
            <a:r>
              <a:rPr lang="ru-RU" sz="2800" smtClean="0"/>
              <a:t>рёбер, поэтому значение максимального потока в </a:t>
            </a:r>
            <a:r>
              <a:rPr lang="en-US" sz="2800" i="1" smtClean="0"/>
              <a:t>G</a:t>
            </a:r>
            <a:r>
              <a:rPr lang="ru-RU" sz="2800" i="1" smtClean="0"/>
              <a:t>' </a:t>
            </a:r>
            <a:r>
              <a:rPr lang="ru-RU" sz="2800" smtClean="0"/>
              <a:t>равно </a:t>
            </a:r>
            <a:r>
              <a:rPr lang="en-US" sz="2800" i="1" smtClean="0"/>
              <a:t>O</a:t>
            </a:r>
            <a:r>
              <a:rPr lang="ru-RU" sz="2800" smtClean="0"/>
              <a:t>(</a:t>
            </a:r>
            <a:r>
              <a:rPr lang="en-US" sz="2800" i="1" smtClean="0"/>
              <a:t>V</a:t>
            </a:r>
            <a:r>
              <a:rPr lang="ru-RU" sz="2800" smtClean="0"/>
              <a:t>)</a:t>
            </a:r>
            <a:r>
              <a:rPr lang="ru-RU" sz="2800" i="1" smtClean="0"/>
              <a:t>. </a:t>
            </a:r>
            <a:endParaRPr lang="en-US" sz="2800" i="1" smtClean="0"/>
          </a:p>
          <a:p>
            <a:pPr>
              <a:lnSpc>
                <a:spcPct val="80000"/>
              </a:lnSpc>
              <a:buFont typeface="Arial" charset="0"/>
              <a:buNone/>
            </a:pPr>
            <a:r>
              <a:rPr lang="en-US" sz="2800" smtClean="0"/>
              <a:t>	</a:t>
            </a:r>
            <a:r>
              <a:rPr lang="ru-RU" sz="2800" smtClean="0"/>
              <a:t>Следовательно, время работы алгоритма Форда-Фалкерсона равно</a:t>
            </a:r>
            <a:r>
              <a:rPr lang="ru-RU" sz="2800" smtClean="0">
                <a:solidFill>
                  <a:schemeClr val="hlink"/>
                </a:solidFill>
              </a:rPr>
              <a:t> </a:t>
            </a:r>
            <a:r>
              <a:rPr lang="en-US" sz="2800" i="1" smtClean="0">
                <a:solidFill>
                  <a:schemeClr val="hlink"/>
                </a:solidFill>
              </a:rPr>
              <a:t>O</a:t>
            </a:r>
            <a:r>
              <a:rPr lang="ru-RU" sz="2800" smtClean="0">
                <a:solidFill>
                  <a:schemeClr val="hlink"/>
                </a:solidFill>
              </a:rPr>
              <a:t>(</a:t>
            </a:r>
            <a:r>
              <a:rPr lang="en-US" sz="2800" i="1" smtClean="0">
                <a:solidFill>
                  <a:schemeClr val="hlink"/>
                </a:solidFill>
              </a:rPr>
              <a:t>VE</a:t>
            </a:r>
            <a:r>
              <a:rPr lang="ru-RU" sz="2800" smtClean="0">
                <a:solidFill>
                  <a:schemeClr val="hlink"/>
                </a:solidFill>
              </a:rPr>
              <a:t>)</a:t>
            </a:r>
            <a:r>
              <a:rPr lang="ru-RU" sz="280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7938">
                                            <p:txEl>
                                              <p:pRg st="0" end="0"/>
                                            </p:txEl>
                                          </p:spTgt>
                                        </p:tgtEl>
                                        <p:attrNameLst>
                                          <p:attrName>style.visibility</p:attrName>
                                        </p:attrNameLst>
                                      </p:cBhvr>
                                      <p:to>
                                        <p:strVal val="visible"/>
                                      </p:to>
                                    </p:set>
                                    <p:anim calcmode="lin" valueType="num">
                                      <p:cBhvr additive="base">
                                        <p:cTn id="7" dur="500" fill="hold"/>
                                        <p:tgtEl>
                                          <p:spTgt spid="1679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79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7938">
                                            <p:txEl>
                                              <p:pRg st="1" end="1"/>
                                            </p:txEl>
                                          </p:spTgt>
                                        </p:tgtEl>
                                        <p:attrNameLst>
                                          <p:attrName>style.visibility</p:attrName>
                                        </p:attrNameLst>
                                      </p:cBhvr>
                                      <p:to>
                                        <p:strVal val="visible"/>
                                      </p:to>
                                    </p:set>
                                    <p:anim calcmode="lin" valueType="num">
                                      <p:cBhvr additive="base">
                                        <p:cTn id="13" dur="500" fill="hold"/>
                                        <p:tgtEl>
                                          <p:spTgt spid="1679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793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67938">
                                            <p:txEl>
                                              <p:pRg st="2" end="2"/>
                                            </p:txEl>
                                          </p:spTgt>
                                        </p:tgtEl>
                                        <p:attrNameLst>
                                          <p:attrName>style.visibility</p:attrName>
                                        </p:attrNameLst>
                                      </p:cBhvr>
                                      <p:to>
                                        <p:strVal val="visible"/>
                                      </p:to>
                                    </p:set>
                                    <p:anim calcmode="lin" valueType="num">
                                      <p:cBhvr additive="base">
                                        <p:cTn id="17" dur="500" fill="hold"/>
                                        <p:tgtEl>
                                          <p:spTgt spid="16793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67938">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67938">
                                            <p:txEl>
                                              <p:pRg st="3" end="3"/>
                                            </p:txEl>
                                          </p:spTgt>
                                        </p:tgtEl>
                                        <p:attrNameLst>
                                          <p:attrName>style.visibility</p:attrName>
                                        </p:attrNameLst>
                                      </p:cBhvr>
                                      <p:to>
                                        <p:strVal val="visible"/>
                                      </p:to>
                                    </p:set>
                                    <p:anim calcmode="lin" valueType="num">
                                      <p:cBhvr additive="base">
                                        <p:cTn id="21" dur="500" fill="hold"/>
                                        <p:tgtEl>
                                          <p:spTgt spid="167938">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793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p:cNvSpPr>
          <p:nvPr>
            <p:ph type="title"/>
          </p:nvPr>
        </p:nvSpPr>
        <p:spPr>
          <a:xfrm>
            <a:off x="179388" y="188913"/>
            <a:ext cx="8229600" cy="777875"/>
          </a:xfrm>
        </p:spPr>
        <p:txBody>
          <a:bodyPr/>
          <a:lstStyle/>
          <a:p>
            <a:pPr algn="l"/>
            <a:r>
              <a:rPr lang="ru-RU" sz="3600" b="1" smtClean="0"/>
              <a:t>Алгоритм проталкивания предпотока</a:t>
            </a:r>
          </a:p>
        </p:txBody>
      </p:sp>
      <p:sp>
        <p:nvSpPr>
          <p:cNvPr id="169986" name="Rectangle 3"/>
          <p:cNvSpPr>
            <a:spLocks noGrp="1"/>
          </p:cNvSpPr>
          <p:nvPr>
            <p:ph type="body" idx="1"/>
          </p:nvPr>
        </p:nvSpPr>
        <p:spPr>
          <a:xfrm>
            <a:off x="250825" y="1125538"/>
            <a:ext cx="8642350" cy="4525962"/>
          </a:xfrm>
        </p:spPr>
        <p:txBody>
          <a:bodyPr/>
          <a:lstStyle/>
          <a:p>
            <a:pPr>
              <a:lnSpc>
                <a:spcPct val="80000"/>
              </a:lnSpc>
              <a:buFont typeface="Arial" charset="0"/>
              <a:buNone/>
            </a:pPr>
            <a:r>
              <a:rPr lang="ru-RU" sz="2400" smtClean="0"/>
              <a:t>Не просматриваем всю всю остаточную сеть на каждом шаге, а действуем локально в окрестности одной вершины. Кроме того, не требуем, выполнения закона сохранения потока в процессе работы алгоритма.</a:t>
            </a:r>
          </a:p>
          <a:p>
            <a:pPr>
              <a:lnSpc>
                <a:spcPct val="80000"/>
              </a:lnSpc>
              <a:buFont typeface="Arial" charset="0"/>
              <a:buNone/>
            </a:pPr>
            <a:r>
              <a:rPr lang="ru-RU" sz="2400" smtClean="0"/>
              <a:t>Определим </a:t>
            </a:r>
            <a:r>
              <a:rPr lang="ru-RU" sz="2400" i="1" smtClean="0">
                <a:solidFill>
                  <a:schemeClr val="hlink"/>
                </a:solidFill>
              </a:rPr>
              <a:t>предпоток</a:t>
            </a:r>
            <a:r>
              <a:rPr lang="ru-RU" sz="2400" smtClean="0">
                <a:solidFill>
                  <a:schemeClr val="hlink"/>
                </a:solidFill>
              </a:rPr>
              <a:t> </a:t>
            </a:r>
            <a:r>
              <a:rPr lang="ru-RU" sz="2400" smtClean="0"/>
              <a:t>как функцию </a:t>
            </a:r>
            <a:r>
              <a:rPr lang="en-US" sz="2400" i="1" smtClean="0"/>
              <a:t>f</a:t>
            </a:r>
            <a:r>
              <a:rPr lang="ru-RU" sz="2400" smtClean="0"/>
              <a:t> : </a:t>
            </a:r>
            <a:r>
              <a:rPr lang="en-US" sz="2400" i="1" smtClean="0"/>
              <a:t>V </a:t>
            </a:r>
            <a:r>
              <a:rPr lang="en-US" sz="2400" smtClean="0"/>
              <a:t>X </a:t>
            </a:r>
            <a:r>
              <a:rPr lang="en-US" sz="2400" i="1" smtClean="0"/>
              <a:t>V </a:t>
            </a:r>
            <a:r>
              <a:rPr lang="ru-RU" sz="2400" smtClean="0"/>
              <a:t>—</a:t>
            </a:r>
            <a:r>
              <a:rPr lang="ru-RU" sz="2400" i="1" smtClean="0"/>
              <a:t>&gt; </a:t>
            </a:r>
            <a:r>
              <a:rPr lang="en-US" sz="2400" i="1" smtClean="0"/>
              <a:t>R</a:t>
            </a:r>
            <a:r>
              <a:rPr lang="ru-RU" sz="2400" i="1" smtClean="0"/>
              <a:t>, </a:t>
            </a:r>
            <a:r>
              <a:rPr lang="ru-RU" sz="2400" smtClean="0"/>
              <a:t>которая кососимметрична, удовлетворяет ограничениям, связанным с пропускными способностями, а также ослабленному закону сохранения: </a:t>
            </a:r>
            <a:r>
              <a:rPr lang="en-US" sz="2400" i="1" smtClean="0"/>
              <a:t>f</a:t>
            </a:r>
            <a:r>
              <a:rPr lang="ru-RU" sz="2400" i="1" smtClean="0"/>
              <a:t>(</a:t>
            </a:r>
            <a:r>
              <a:rPr lang="en-US" sz="2400" i="1" smtClean="0"/>
              <a:t>V</a:t>
            </a:r>
            <a:r>
              <a:rPr lang="ru-RU" sz="2400" i="1" smtClean="0"/>
              <a:t>, и) ≥</a:t>
            </a:r>
            <a:r>
              <a:rPr lang="ru-RU" sz="2400" smtClean="0"/>
              <a:t> 0 для всех вершин </a:t>
            </a:r>
            <a:r>
              <a:rPr lang="ru-RU" sz="2400" i="1" smtClean="0"/>
              <a:t>и</a:t>
            </a:r>
            <a:r>
              <a:rPr lang="en-US" sz="2400" smtClean="0">
                <a:sym typeface="Symbol" pitchFamily="18" charset="2"/>
              </a:rPr>
              <a:t></a:t>
            </a:r>
            <a:r>
              <a:rPr lang="ru-RU" sz="2400" smtClean="0"/>
              <a:t> </a:t>
            </a:r>
            <a:r>
              <a:rPr lang="en-US" sz="2400" i="1" smtClean="0"/>
              <a:t>V</a:t>
            </a:r>
            <a:r>
              <a:rPr lang="ru-RU" sz="2400" smtClean="0"/>
              <a:t>\{</a:t>
            </a:r>
            <a:r>
              <a:rPr lang="en-US" sz="2400" i="1" smtClean="0"/>
              <a:t>s</a:t>
            </a:r>
            <a:r>
              <a:rPr lang="ru-RU" sz="2400" smtClean="0"/>
              <a:t>}. </a:t>
            </a:r>
            <a:endParaRPr lang="en-US" sz="2400" smtClean="0"/>
          </a:p>
          <a:p>
            <a:pPr>
              <a:lnSpc>
                <a:spcPct val="80000"/>
              </a:lnSpc>
              <a:buFont typeface="Arial" charset="0"/>
              <a:buNone/>
            </a:pPr>
            <a:r>
              <a:rPr lang="ru-RU" sz="2400" smtClean="0"/>
              <a:t>Таким образом, в каждой вершине </a:t>
            </a:r>
            <a:r>
              <a:rPr lang="ru-RU" sz="2400" i="1" smtClean="0"/>
              <a:t>и </a:t>
            </a:r>
            <a:r>
              <a:rPr lang="ru-RU" sz="2400" smtClean="0"/>
              <a:t>(кроме истока) есть некоторый неотрицательный </a:t>
            </a:r>
            <a:r>
              <a:rPr lang="ru-RU" sz="2400" i="1" smtClean="0">
                <a:solidFill>
                  <a:schemeClr val="hlink"/>
                </a:solidFill>
              </a:rPr>
              <a:t>избыток</a:t>
            </a:r>
            <a:r>
              <a:rPr lang="en-US" sz="2400" i="1" smtClean="0">
                <a:solidFill>
                  <a:schemeClr val="hlink"/>
                </a:solidFill>
              </a:rPr>
              <a:t> </a:t>
            </a:r>
            <a:r>
              <a:rPr lang="en-US" sz="2400" i="1" smtClean="0"/>
              <a:t>e</a:t>
            </a:r>
            <a:r>
              <a:rPr lang="ru-RU" sz="2400" smtClean="0"/>
              <a:t>(</a:t>
            </a:r>
            <a:r>
              <a:rPr lang="en-US" sz="2400" i="1" smtClean="0"/>
              <a:t>u</a:t>
            </a:r>
            <a:r>
              <a:rPr lang="ru-RU" sz="2400" smtClean="0"/>
              <a:t>)</a:t>
            </a:r>
            <a:r>
              <a:rPr lang="ru-RU" sz="2400" i="1" smtClean="0"/>
              <a:t> = </a:t>
            </a:r>
            <a:r>
              <a:rPr lang="en-US" sz="2400" i="1" smtClean="0"/>
              <a:t>f</a:t>
            </a:r>
            <a:r>
              <a:rPr lang="ru-RU" sz="2400" smtClean="0"/>
              <a:t>(</a:t>
            </a:r>
            <a:r>
              <a:rPr lang="en-US" sz="2400" i="1" smtClean="0"/>
              <a:t>V</a:t>
            </a:r>
            <a:r>
              <a:rPr lang="ru-RU" sz="2400" i="1" smtClean="0"/>
              <a:t>,</a:t>
            </a:r>
            <a:r>
              <a:rPr lang="en-US" sz="2400" i="1" smtClean="0"/>
              <a:t>u</a:t>
            </a:r>
            <a:r>
              <a:rPr lang="ru-RU" sz="2400" smtClean="0"/>
              <a:t>)</a:t>
            </a:r>
            <a:r>
              <a:rPr lang="ru-RU" sz="2400" i="1" smtClean="0"/>
              <a:t>.</a:t>
            </a:r>
            <a:endParaRPr lang="en-US" sz="2400" i="1" smtClean="0"/>
          </a:p>
          <a:p>
            <a:pPr>
              <a:lnSpc>
                <a:spcPct val="80000"/>
              </a:lnSpc>
              <a:buFont typeface="Arial" charset="0"/>
              <a:buNone/>
            </a:pPr>
            <a:r>
              <a:rPr lang="ru-RU" sz="2400" smtClean="0"/>
              <a:t>	Вершину, отличную от </a:t>
            </a:r>
            <a:r>
              <a:rPr lang="en-US" sz="2400" i="1" smtClean="0"/>
              <a:t>s</a:t>
            </a:r>
            <a:r>
              <a:rPr lang="ru-RU" sz="2400" smtClean="0"/>
              <a:t>, с положительным избытком назовём </a:t>
            </a:r>
            <a:r>
              <a:rPr lang="ru-RU" sz="2400" i="1" smtClean="0">
                <a:solidFill>
                  <a:schemeClr val="hlink"/>
                </a:solidFill>
              </a:rPr>
              <a:t>переполненной.</a:t>
            </a:r>
            <a:r>
              <a:rPr lang="ru-RU" sz="24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9986">
                                            <p:txEl>
                                              <p:pRg st="0" end="0"/>
                                            </p:txEl>
                                          </p:spTgt>
                                        </p:tgtEl>
                                        <p:attrNameLst>
                                          <p:attrName>style.visibility</p:attrName>
                                        </p:attrNameLst>
                                      </p:cBhvr>
                                      <p:to>
                                        <p:strVal val="visible"/>
                                      </p:to>
                                    </p:set>
                                    <p:anim calcmode="lin" valueType="num">
                                      <p:cBhvr additive="base">
                                        <p:cTn id="7" dur="500" fill="hold"/>
                                        <p:tgtEl>
                                          <p:spTgt spid="1699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99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9986">
                                            <p:txEl>
                                              <p:pRg st="1" end="1"/>
                                            </p:txEl>
                                          </p:spTgt>
                                        </p:tgtEl>
                                        <p:attrNameLst>
                                          <p:attrName>style.visibility</p:attrName>
                                        </p:attrNameLst>
                                      </p:cBhvr>
                                      <p:to>
                                        <p:strVal val="visible"/>
                                      </p:to>
                                    </p:set>
                                    <p:anim calcmode="lin" valueType="num">
                                      <p:cBhvr additive="base">
                                        <p:cTn id="13" dur="500" fill="hold"/>
                                        <p:tgtEl>
                                          <p:spTgt spid="16998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99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9986">
                                            <p:txEl>
                                              <p:pRg st="2" end="2"/>
                                            </p:txEl>
                                          </p:spTgt>
                                        </p:tgtEl>
                                        <p:attrNameLst>
                                          <p:attrName>style.visibility</p:attrName>
                                        </p:attrNameLst>
                                      </p:cBhvr>
                                      <p:to>
                                        <p:strVal val="visible"/>
                                      </p:to>
                                    </p:set>
                                    <p:anim calcmode="lin" valueType="num">
                                      <p:cBhvr additive="base">
                                        <p:cTn id="19" dur="500" fill="hold"/>
                                        <p:tgtEl>
                                          <p:spTgt spid="16998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998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9986">
                                            <p:txEl>
                                              <p:pRg st="3" end="3"/>
                                            </p:txEl>
                                          </p:spTgt>
                                        </p:tgtEl>
                                        <p:attrNameLst>
                                          <p:attrName>style.visibility</p:attrName>
                                        </p:attrNameLst>
                                      </p:cBhvr>
                                      <p:to>
                                        <p:strVal val="visible"/>
                                      </p:to>
                                    </p:set>
                                    <p:anim calcmode="lin" valueType="num">
                                      <p:cBhvr additive="base">
                                        <p:cTn id="23" dur="500" fill="hold"/>
                                        <p:tgtEl>
                                          <p:spTgt spid="16998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998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p:cNvSpPr>
            <a:spLocks noGrp="1"/>
          </p:cNvSpPr>
          <p:nvPr>
            <p:ph type="title"/>
          </p:nvPr>
        </p:nvSpPr>
        <p:spPr>
          <a:xfrm>
            <a:off x="457200" y="274638"/>
            <a:ext cx="8229600" cy="561975"/>
          </a:xfrm>
        </p:spPr>
        <p:txBody>
          <a:bodyPr/>
          <a:lstStyle/>
          <a:p>
            <a:pPr algn="l"/>
            <a:r>
              <a:rPr lang="ru-RU" sz="2800" b="1" smtClean="0"/>
              <a:t>Мотивировка</a:t>
            </a:r>
          </a:p>
        </p:txBody>
      </p:sp>
      <p:sp>
        <p:nvSpPr>
          <p:cNvPr id="172034" name="Rectangle 3"/>
          <p:cNvSpPr>
            <a:spLocks noGrp="1"/>
          </p:cNvSpPr>
          <p:nvPr>
            <p:ph type="body" idx="1"/>
          </p:nvPr>
        </p:nvSpPr>
        <p:spPr>
          <a:xfrm>
            <a:off x="179388" y="1052513"/>
            <a:ext cx="8713787" cy="5113337"/>
          </a:xfrm>
        </p:spPr>
        <p:txBody>
          <a:bodyPr/>
          <a:lstStyle/>
          <a:p>
            <a:pPr>
              <a:lnSpc>
                <a:spcPct val="80000"/>
              </a:lnSpc>
              <a:buFont typeface="Arial" charset="0"/>
              <a:buNone/>
            </a:pPr>
            <a:r>
              <a:rPr lang="ru-RU" sz="2400" smtClean="0"/>
              <a:t>В алгоритмах проталкивания предпотока избыток, например,  жидкости в каждой вершине сливается. Важную роль играет целочисленный параметр — </a:t>
            </a:r>
            <a:r>
              <a:rPr lang="ru-RU" sz="2400" i="1" smtClean="0">
                <a:solidFill>
                  <a:schemeClr val="hlink"/>
                </a:solidFill>
              </a:rPr>
              <a:t>высота</a:t>
            </a:r>
            <a:r>
              <a:rPr lang="ru-RU" sz="2400" smtClean="0"/>
              <a:t> вершины. </a:t>
            </a:r>
            <a:endParaRPr lang="en-US" sz="2400" smtClean="0"/>
          </a:p>
          <a:p>
            <a:pPr>
              <a:lnSpc>
                <a:spcPct val="80000"/>
              </a:lnSpc>
              <a:buFont typeface="Arial" charset="0"/>
              <a:buNone/>
            </a:pPr>
            <a:r>
              <a:rPr lang="en-US" sz="2400" smtClean="0"/>
              <a:t>	</a:t>
            </a:r>
            <a:r>
              <a:rPr lang="ru-RU" sz="2400" smtClean="0"/>
              <a:t>Мы будем воображать, что в процессе работы алгоритма вершина может подниматься вверх. Высота вершины определяет, куда мы стараемся направить избыток жидкости.</a:t>
            </a:r>
          </a:p>
          <a:p>
            <a:pPr>
              <a:lnSpc>
                <a:spcPct val="80000"/>
              </a:lnSpc>
              <a:buFont typeface="Arial" charset="0"/>
              <a:buNone/>
            </a:pPr>
            <a:r>
              <a:rPr lang="ru-RU" sz="2400" smtClean="0"/>
              <a:t>Высота истока всегда равна </a:t>
            </a:r>
            <a:r>
              <a:rPr lang="en-US" sz="2400" smtClean="0"/>
              <a:t>|</a:t>
            </a:r>
            <a:r>
              <a:rPr lang="en-US" sz="2400" i="1" smtClean="0"/>
              <a:t>V</a:t>
            </a:r>
            <a:r>
              <a:rPr lang="en-US" sz="2400" smtClean="0"/>
              <a:t>|</a:t>
            </a:r>
            <a:r>
              <a:rPr lang="ru-RU" sz="2400" smtClean="0"/>
              <a:t>,</a:t>
            </a:r>
            <a:r>
              <a:rPr lang="ru-RU" sz="2400" i="1" smtClean="0"/>
              <a:t> </a:t>
            </a:r>
            <a:r>
              <a:rPr lang="ru-RU" sz="2400" smtClean="0"/>
              <a:t>а стока — нулю. Все остальные вершины изначально находятся на высоте 0, и со временем поднимаются. </a:t>
            </a:r>
            <a:endParaRPr lang="en-US" sz="2400" smtClean="0"/>
          </a:p>
          <a:p>
            <a:pPr>
              <a:lnSpc>
                <a:spcPct val="80000"/>
              </a:lnSpc>
              <a:buFont typeface="Arial" charset="0"/>
              <a:buNone/>
            </a:pPr>
            <a:r>
              <a:rPr lang="en-US" sz="2400" smtClean="0"/>
              <a:t>	</a:t>
            </a:r>
            <a:r>
              <a:rPr lang="ru-RU" sz="2400" smtClean="0"/>
              <a:t>Для начала мы отправляем из истока вниз столько жидкости, сколько нам позволяют пропускные способности выходящих из истока труб (это количество равно пропускной способности разреза (</a:t>
            </a:r>
            <a:r>
              <a:rPr lang="en-US" sz="2400" i="1" smtClean="0"/>
              <a:t>s</a:t>
            </a:r>
            <a:r>
              <a:rPr lang="ru-RU" sz="2400" i="1" smtClean="0"/>
              <a:t>,</a:t>
            </a:r>
            <a:r>
              <a:rPr lang="en-US" sz="2400" i="1" smtClean="0"/>
              <a:t> V</a:t>
            </a:r>
            <a:r>
              <a:rPr lang="ru-RU" sz="2400" i="1" smtClean="0"/>
              <a:t>\</a:t>
            </a:r>
            <a:r>
              <a:rPr lang="en-US" sz="2400" i="1" smtClean="0"/>
              <a:t>s </a:t>
            </a:r>
            <a:r>
              <a:rPr lang="ru-RU" sz="2400" smtClean="0"/>
              <a:t>))</a:t>
            </a:r>
            <a:r>
              <a:rPr lang="ru-RU" sz="2400" i="1" smtClean="0"/>
              <a:t>. </a:t>
            </a:r>
            <a:endParaRPr lang="en-US" sz="2400" i="1" smtClean="0"/>
          </a:p>
          <a:p>
            <a:pPr>
              <a:lnSpc>
                <a:spcPct val="80000"/>
              </a:lnSpc>
              <a:buFont typeface="Arial" charset="0"/>
              <a:buNone/>
            </a:pPr>
            <a:r>
              <a:rPr lang="en-US" sz="2400" i="1" smtClean="0"/>
              <a:t>	</a:t>
            </a:r>
            <a:r>
              <a:rPr lang="ru-RU" sz="2400" smtClean="0"/>
              <a:t>Возникающий в соседних с истоком вершинах избыток жидкости сначала просто выливается, но затем</a:t>
            </a:r>
            <a:r>
              <a:rPr lang="ru-RU" sz="2000" smtClean="0"/>
              <a:t> </a:t>
            </a:r>
            <a:r>
              <a:rPr lang="ru-RU" sz="2400" smtClean="0"/>
              <a:t>будет направлен дальше.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2034">
                                            <p:txEl>
                                              <p:pRg st="0" end="0"/>
                                            </p:txEl>
                                          </p:spTgt>
                                        </p:tgtEl>
                                        <p:attrNameLst>
                                          <p:attrName>style.visibility</p:attrName>
                                        </p:attrNameLst>
                                      </p:cBhvr>
                                      <p:to>
                                        <p:strVal val="visible"/>
                                      </p:to>
                                    </p:set>
                                    <p:anim calcmode="lin" valueType="num">
                                      <p:cBhvr additive="base">
                                        <p:cTn id="7" dur="500" fill="hold"/>
                                        <p:tgtEl>
                                          <p:spTgt spid="1720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203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2034">
                                            <p:txEl>
                                              <p:pRg st="1" end="1"/>
                                            </p:txEl>
                                          </p:spTgt>
                                        </p:tgtEl>
                                        <p:attrNameLst>
                                          <p:attrName>style.visibility</p:attrName>
                                        </p:attrNameLst>
                                      </p:cBhvr>
                                      <p:to>
                                        <p:strVal val="visible"/>
                                      </p:to>
                                    </p:set>
                                    <p:anim calcmode="lin" valueType="num">
                                      <p:cBhvr additive="base">
                                        <p:cTn id="11" dur="500" fill="hold"/>
                                        <p:tgtEl>
                                          <p:spTgt spid="17203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20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72034">
                                            <p:txEl>
                                              <p:pRg st="2" end="2"/>
                                            </p:txEl>
                                          </p:spTgt>
                                        </p:tgtEl>
                                        <p:attrNameLst>
                                          <p:attrName>style.visibility</p:attrName>
                                        </p:attrNameLst>
                                      </p:cBhvr>
                                      <p:to>
                                        <p:strVal val="visible"/>
                                      </p:to>
                                    </p:set>
                                    <p:anim calcmode="lin" valueType="num">
                                      <p:cBhvr additive="base">
                                        <p:cTn id="17" dur="500" fill="hold"/>
                                        <p:tgtEl>
                                          <p:spTgt spid="17203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203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72034">
                                            <p:txEl>
                                              <p:pRg st="3" end="3"/>
                                            </p:txEl>
                                          </p:spTgt>
                                        </p:tgtEl>
                                        <p:attrNameLst>
                                          <p:attrName>style.visibility</p:attrName>
                                        </p:attrNameLst>
                                      </p:cBhvr>
                                      <p:to>
                                        <p:strVal val="visible"/>
                                      </p:to>
                                    </p:set>
                                    <p:anim calcmode="lin" valueType="num">
                                      <p:cBhvr additive="base">
                                        <p:cTn id="23" dur="500" fill="hold"/>
                                        <p:tgtEl>
                                          <p:spTgt spid="17203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203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72034">
                                            <p:txEl>
                                              <p:pRg st="4" end="4"/>
                                            </p:txEl>
                                          </p:spTgt>
                                        </p:tgtEl>
                                        <p:attrNameLst>
                                          <p:attrName>style.visibility</p:attrName>
                                        </p:attrNameLst>
                                      </p:cBhvr>
                                      <p:to>
                                        <p:strVal val="visible"/>
                                      </p:to>
                                    </p:set>
                                    <p:anim calcmode="lin" valueType="num">
                                      <p:cBhvr additive="base">
                                        <p:cTn id="29" dur="500" fill="hold"/>
                                        <p:tgtEl>
                                          <p:spTgt spid="17203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7203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3"/>
          <p:cNvSpPr>
            <a:spLocks noGrp="1"/>
          </p:cNvSpPr>
          <p:nvPr>
            <p:ph type="body" idx="1"/>
          </p:nvPr>
        </p:nvSpPr>
        <p:spPr>
          <a:xfrm>
            <a:off x="179388" y="260350"/>
            <a:ext cx="8496300" cy="6192838"/>
          </a:xfrm>
        </p:spPr>
        <p:txBody>
          <a:bodyPr/>
          <a:lstStyle/>
          <a:p>
            <a:pPr>
              <a:lnSpc>
                <a:spcPct val="90000"/>
              </a:lnSpc>
              <a:buFont typeface="Arial" charset="0"/>
              <a:buNone/>
            </a:pPr>
            <a:r>
              <a:rPr lang="ru-RU" sz="2400" smtClean="0"/>
              <a:t>Рассматривая какую-либо вершину </a:t>
            </a:r>
            <a:r>
              <a:rPr lang="ru-RU" sz="2400" i="1" smtClean="0"/>
              <a:t>и </a:t>
            </a:r>
            <a:r>
              <a:rPr lang="ru-RU" sz="2400" smtClean="0"/>
              <a:t>в ходе работы алгоритма, мы можем обнаружить, что в ней есть избыток жидкости, но все трубы, по которым ещё можно отправить жидкость из </a:t>
            </a:r>
            <a:r>
              <a:rPr lang="ru-RU" sz="2400" i="1" smtClean="0"/>
              <a:t>и </a:t>
            </a:r>
            <a:r>
              <a:rPr lang="ru-RU" sz="2400" smtClean="0"/>
              <a:t>куда-то (в </a:t>
            </a:r>
            <a:r>
              <a:rPr lang="ru-RU" sz="2400" i="1" smtClean="0">
                <a:solidFill>
                  <a:schemeClr val="hlink"/>
                </a:solidFill>
              </a:rPr>
              <a:t>ненасыщенные</a:t>
            </a:r>
            <a:r>
              <a:rPr lang="ru-RU" sz="2400" smtClean="0"/>
              <a:t> трубы) ведут в вершины той же или большей высоты. В этом случае мы можем выполнить операцию, называемую «</a:t>
            </a:r>
            <a:r>
              <a:rPr lang="ru-RU" sz="2400" i="1" smtClean="0">
                <a:solidFill>
                  <a:schemeClr val="hlink"/>
                </a:solidFill>
              </a:rPr>
              <a:t>подъёмом</a:t>
            </a:r>
            <a:r>
              <a:rPr lang="ru-RU" sz="2400" smtClean="0"/>
              <a:t>» вершины </a:t>
            </a:r>
            <a:r>
              <a:rPr lang="ru-RU" sz="2400" i="1" smtClean="0"/>
              <a:t>и. </a:t>
            </a:r>
          </a:p>
          <a:p>
            <a:pPr>
              <a:lnSpc>
                <a:spcPct val="90000"/>
              </a:lnSpc>
              <a:buFont typeface="Arial" charset="0"/>
              <a:buNone/>
            </a:pPr>
            <a:r>
              <a:rPr lang="ru-RU" sz="2400" i="1" smtClean="0"/>
              <a:t>	</a:t>
            </a:r>
            <a:r>
              <a:rPr lang="ru-RU" sz="2400" smtClean="0"/>
              <a:t>После этого вершина </a:t>
            </a:r>
            <a:r>
              <a:rPr lang="ru-RU" sz="2400" i="1" smtClean="0"/>
              <a:t>и </a:t>
            </a:r>
            <a:r>
              <a:rPr lang="ru-RU" sz="2400" smtClean="0"/>
              <a:t>становится на единицу выше самого низкого из тех её соседей, в</a:t>
            </a:r>
            <a:r>
              <a:rPr lang="en-US" sz="2400" smtClean="0"/>
              <a:t> </a:t>
            </a:r>
            <a:r>
              <a:rPr lang="ru-RU" sz="2400" smtClean="0"/>
              <a:t>которого ведёт ненасыщенная труба,  т.е., мы поднимаем </a:t>
            </a:r>
            <a:r>
              <a:rPr lang="ru-RU" sz="2400" i="1" smtClean="0"/>
              <a:t>и </a:t>
            </a:r>
            <a:r>
              <a:rPr lang="ru-RU" sz="2400" smtClean="0"/>
              <a:t>ровно настолько, чтобы появилась ненасыщенная труба, ведущая вниз.</a:t>
            </a:r>
          </a:p>
          <a:p>
            <a:pPr>
              <a:lnSpc>
                <a:spcPct val="90000"/>
              </a:lnSpc>
              <a:buFont typeface="Arial" charset="0"/>
              <a:buNone/>
            </a:pPr>
            <a:r>
              <a:rPr lang="ru-RU" sz="2400" smtClean="0"/>
              <a:t>В конце концов мы добьёмся того, что в сток приходит максимально возможное количество жидкости. При этом предпоток может ещё не быть потоком (избыток жидкости сливается). Продолжая подъём вершин, которые могут стать выше истока, мы постепенно отправим избыток обратно в исток, что означает сокращение потока жидкости от истока, — и превратим предпоток в поток, который окажется максимальным.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081">
                                            <p:txEl>
                                              <p:pRg st="0" end="0"/>
                                            </p:txEl>
                                          </p:spTgt>
                                        </p:tgtEl>
                                        <p:attrNameLst>
                                          <p:attrName>style.visibility</p:attrName>
                                        </p:attrNameLst>
                                      </p:cBhvr>
                                      <p:to>
                                        <p:strVal val="visible"/>
                                      </p:to>
                                    </p:set>
                                    <p:anim calcmode="lin" valueType="num">
                                      <p:cBhvr additive="base">
                                        <p:cTn id="7" dur="500" fill="hold"/>
                                        <p:tgtEl>
                                          <p:spTgt spid="1740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0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081">
                                            <p:txEl>
                                              <p:pRg st="1" end="1"/>
                                            </p:txEl>
                                          </p:spTgt>
                                        </p:tgtEl>
                                        <p:attrNameLst>
                                          <p:attrName>style.visibility</p:attrName>
                                        </p:attrNameLst>
                                      </p:cBhvr>
                                      <p:to>
                                        <p:strVal val="visible"/>
                                      </p:to>
                                    </p:set>
                                    <p:anim calcmode="lin" valueType="num">
                                      <p:cBhvr additive="base">
                                        <p:cTn id="13" dur="500" fill="hold"/>
                                        <p:tgtEl>
                                          <p:spTgt spid="17408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08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081">
                                            <p:txEl>
                                              <p:pRg st="2" end="2"/>
                                            </p:txEl>
                                          </p:spTgt>
                                        </p:tgtEl>
                                        <p:attrNameLst>
                                          <p:attrName>style.visibility</p:attrName>
                                        </p:attrNameLst>
                                      </p:cBhvr>
                                      <p:to>
                                        <p:strVal val="visible"/>
                                      </p:to>
                                    </p:set>
                                    <p:anim calcmode="lin" valueType="num">
                                      <p:cBhvr additive="base">
                                        <p:cTn id="19" dur="500" fill="hold"/>
                                        <p:tgtEl>
                                          <p:spTgt spid="17408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08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p:cNvSpPr>
          <p:nvPr>
            <p:ph type="title"/>
          </p:nvPr>
        </p:nvSpPr>
        <p:spPr>
          <a:xfrm>
            <a:off x="468313" y="260350"/>
            <a:ext cx="8229600" cy="504825"/>
          </a:xfrm>
        </p:spPr>
        <p:txBody>
          <a:bodyPr/>
          <a:lstStyle/>
          <a:p>
            <a:pPr algn="l"/>
            <a:r>
              <a:rPr lang="ru-RU" sz="3200" b="1" smtClean="0"/>
              <a:t>Высотная функция</a:t>
            </a:r>
          </a:p>
        </p:txBody>
      </p:sp>
      <p:sp>
        <p:nvSpPr>
          <p:cNvPr id="176130" name="Rectangle 3"/>
          <p:cNvSpPr>
            <a:spLocks noGrp="1"/>
          </p:cNvSpPr>
          <p:nvPr>
            <p:ph type="body" idx="1"/>
          </p:nvPr>
        </p:nvSpPr>
        <p:spPr>
          <a:xfrm>
            <a:off x="323850" y="836613"/>
            <a:ext cx="8497888" cy="5472112"/>
          </a:xfrm>
        </p:spPr>
        <p:txBody>
          <a:bodyPr/>
          <a:lstStyle/>
          <a:p>
            <a:pPr>
              <a:buFont typeface="Arial" charset="0"/>
              <a:buNone/>
            </a:pPr>
            <a:r>
              <a:rPr lang="ru-RU" sz="2800" smtClean="0"/>
              <a:t>Пусть </a:t>
            </a:r>
            <a:r>
              <a:rPr lang="en-US" sz="2800" i="1" smtClean="0"/>
              <a:t>G </a:t>
            </a:r>
            <a:r>
              <a:rPr lang="ru-RU" sz="2800" smtClean="0"/>
              <a:t>=</a:t>
            </a:r>
            <a:r>
              <a:rPr lang="ru-RU" sz="2800" i="1" smtClean="0"/>
              <a:t> </a:t>
            </a:r>
            <a:r>
              <a:rPr lang="ru-RU" sz="2800" smtClean="0"/>
              <a:t>(</a:t>
            </a:r>
            <a:r>
              <a:rPr lang="en-US" sz="2800" i="1" smtClean="0"/>
              <a:t>V</a:t>
            </a:r>
            <a:r>
              <a:rPr lang="ru-RU" sz="2800" i="1" smtClean="0"/>
              <a:t>, Е</a:t>
            </a:r>
            <a:r>
              <a:rPr lang="ru-RU" sz="2800" smtClean="0"/>
              <a:t>)</a:t>
            </a:r>
            <a:r>
              <a:rPr lang="ru-RU" sz="2800" i="1" smtClean="0"/>
              <a:t> </a:t>
            </a:r>
            <a:r>
              <a:rPr lang="ru-RU" sz="2800" smtClean="0"/>
              <a:t>— сеть с истоком </a:t>
            </a:r>
            <a:r>
              <a:rPr lang="en-US" sz="2800" i="1" smtClean="0"/>
              <a:t>s </a:t>
            </a:r>
            <a:r>
              <a:rPr lang="ru-RU" sz="2800" smtClean="0"/>
              <a:t>и стоком </a:t>
            </a:r>
            <a:r>
              <a:rPr lang="en-US" sz="2800" i="1" smtClean="0"/>
              <a:t>t</a:t>
            </a:r>
            <a:r>
              <a:rPr lang="ru-RU" sz="2800" i="1" smtClean="0"/>
              <a:t>, </a:t>
            </a:r>
            <a:r>
              <a:rPr lang="ru-RU" sz="2800" smtClean="0"/>
              <a:t>а </a:t>
            </a:r>
            <a:r>
              <a:rPr lang="en-US" sz="2800" i="1" smtClean="0"/>
              <a:t>f</a:t>
            </a:r>
            <a:r>
              <a:rPr lang="ru-RU" sz="2800" smtClean="0"/>
              <a:t> — предпоток в </a:t>
            </a:r>
            <a:r>
              <a:rPr lang="en-US" sz="2800" i="1" smtClean="0"/>
              <a:t>G</a:t>
            </a:r>
            <a:r>
              <a:rPr lang="ru-RU" sz="2800" i="1" smtClean="0"/>
              <a:t>. </a:t>
            </a:r>
            <a:r>
              <a:rPr lang="ru-RU" sz="2800" smtClean="0"/>
              <a:t>Функция </a:t>
            </a:r>
            <a:r>
              <a:rPr lang="en-US" sz="2800" i="1" smtClean="0"/>
              <a:t>h </a:t>
            </a:r>
            <a:r>
              <a:rPr lang="ru-RU" sz="2800" smtClean="0"/>
              <a:t>: </a:t>
            </a:r>
            <a:r>
              <a:rPr lang="en-US" sz="2800" i="1" smtClean="0"/>
              <a:t>V </a:t>
            </a:r>
            <a:r>
              <a:rPr lang="ru-RU" sz="2800" smtClean="0"/>
              <a:t>—</a:t>
            </a:r>
            <a:r>
              <a:rPr lang="ru-RU" sz="2800" i="1" smtClean="0"/>
              <a:t>&gt; </a:t>
            </a:r>
            <a:r>
              <a:rPr lang="ru-RU" sz="2800" smtClean="0"/>
              <a:t>N называется </a:t>
            </a:r>
            <a:r>
              <a:rPr lang="ru-RU" sz="2800" i="1" smtClean="0">
                <a:solidFill>
                  <a:schemeClr val="hlink"/>
                </a:solidFill>
              </a:rPr>
              <a:t>высотной</a:t>
            </a:r>
            <a:r>
              <a:rPr lang="ru-RU" sz="2800" i="1" smtClean="0"/>
              <a:t> </a:t>
            </a:r>
            <a:r>
              <a:rPr lang="ru-RU" sz="2800" smtClean="0"/>
              <a:t>функцией</a:t>
            </a:r>
            <a:r>
              <a:rPr lang="ru-RU" sz="2800" i="1" smtClean="0"/>
              <a:t> </a:t>
            </a:r>
            <a:r>
              <a:rPr lang="ru-RU" sz="2800" smtClean="0"/>
              <a:t>для предпотока </a:t>
            </a:r>
            <a:r>
              <a:rPr lang="en-US" sz="2800" i="1" smtClean="0"/>
              <a:t>f</a:t>
            </a:r>
            <a:r>
              <a:rPr lang="ru-RU" sz="2800" smtClean="0"/>
              <a:t>, если</a:t>
            </a:r>
            <a:r>
              <a:rPr lang="en-US" sz="2800" smtClean="0"/>
              <a:t>:</a:t>
            </a:r>
            <a:r>
              <a:rPr lang="ru-RU" sz="2800" smtClean="0"/>
              <a:t> </a:t>
            </a:r>
            <a:endParaRPr lang="en-US" sz="2800" smtClean="0"/>
          </a:p>
          <a:p>
            <a:pPr>
              <a:buFont typeface="Arial" charset="0"/>
              <a:buNone/>
            </a:pPr>
            <a:r>
              <a:rPr lang="en-US" sz="2800" i="1" smtClean="0"/>
              <a:t>	h</a:t>
            </a:r>
            <a:r>
              <a:rPr lang="ru-RU" sz="2800" smtClean="0"/>
              <a:t>(</a:t>
            </a:r>
            <a:r>
              <a:rPr lang="en-US" sz="2800" i="1" smtClean="0"/>
              <a:t>s</a:t>
            </a:r>
            <a:r>
              <a:rPr lang="ru-RU" sz="2800" smtClean="0"/>
              <a:t>)</a:t>
            </a:r>
            <a:r>
              <a:rPr lang="ru-RU" sz="2800" i="1" smtClean="0"/>
              <a:t> = </a:t>
            </a:r>
            <a:r>
              <a:rPr lang="en-US" sz="2800" smtClean="0"/>
              <a:t>|</a:t>
            </a:r>
            <a:r>
              <a:rPr lang="en-US" sz="2800" i="1" smtClean="0"/>
              <a:t>V</a:t>
            </a:r>
            <a:r>
              <a:rPr lang="en-US" sz="2800" smtClean="0"/>
              <a:t>|</a:t>
            </a:r>
            <a:r>
              <a:rPr lang="ru-RU" sz="2800" i="1" smtClean="0"/>
              <a:t>, </a:t>
            </a:r>
            <a:r>
              <a:rPr lang="en-US" sz="2800" i="1" smtClean="0"/>
              <a:t>h</a:t>
            </a:r>
            <a:r>
              <a:rPr lang="ru-RU" sz="2800" smtClean="0"/>
              <a:t>(</a:t>
            </a:r>
            <a:r>
              <a:rPr lang="en-US" sz="2800" i="1" smtClean="0"/>
              <a:t>t</a:t>
            </a:r>
            <a:r>
              <a:rPr lang="ru-RU" sz="2800" smtClean="0"/>
              <a:t>)</a:t>
            </a:r>
            <a:r>
              <a:rPr lang="ru-RU" sz="2800" i="1" smtClean="0"/>
              <a:t> </a:t>
            </a:r>
            <a:r>
              <a:rPr lang="ru-RU" sz="2800" smtClean="0"/>
              <a:t>= </a:t>
            </a:r>
            <a:r>
              <a:rPr lang="en-US" sz="2800" smtClean="0"/>
              <a:t>0, </a:t>
            </a:r>
            <a:r>
              <a:rPr lang="en-US" sz="2800" i="1" smtClean="0"/>
              <a:t>h</a:t>
            </a:r>
            <a:r>
              <a:rPr lang="ru-RU" sz="2800" smtClean="0"/>
              <a:t>(</a:t>
            </a:r>
            <a:r>
              <a:rPr lang="en-US" sz="2800" i="1" smtClean="0"/>
              <a:t>u</a:t>
            </a:r>
            <a:r>
              <a:rPr lang="ru-RU" sz="2800" smtClean="0"/>
              <a:t>)</a:t>
            </a:r>
            <a:r>
              <a:rPr lang="ru-RU" sz="2800" i="1" smtClean="0"/>
              <a:t> </a:t>
            </a:r>
            <a:r>
              <a:rPr lang="ru-RU" sz="2800" smtClean="0"/>
              <a:t>≤ </a:t>
            </a:r>
            <a:r>
              <a:rPr lang="en-US" sz="2800" i="1" smtClean="0"/>
              <a:t>h</a:t>
            </a:r>
            <a:r>
              <a:rPr lang="ru-RU" sz="2800" smtClean="0"/>
              <a:t>(</a:t>
            </a:r>
            <a:r>
              <a:rPr lang="en-US" sz="2800" i="1" smtClean="0"/>
              <a:t>v</a:t>
            </a:r>
            <a:r>
              <a:rPr lang="ru-RU" sz="2800" smtClean="0"/>
              <a:t>)</a:t>
            </a:r>
            <a:r>
              <a:rPr lang="ru-RU" sz="2800" i="1" smtClean="0"/>
              <a:t> </a:t>
            </a:r>
            <a:r>
              <a:rPr lang="ru-RU" sz="2800" smtClean="0"/>
              <a:t>+ 1</a:t>
            </a:r>
            <a:r>
              <a:rPr lang="en-US" sz="2800" smtClean="0"/>
              <a:t> </a:t>
            </a:r>
          </a:p>
          <a:p>
            <a:pPr>
              <a:buFont typeface="Arial" charset="0"/>
              <a:buNone/>
            </a:pPr>
            <a:r>
              <a:rPr lang="en-US" sz="2800" smtClean="0"/>
              <a:t>	</a:t>
            </a:r>
            <a:r>
              <a:rPr lang="ru-RU" sz="2800" smtClean="0"/>
              <a:t>для любого ребра (</a:t>
            </a:r>
            <a:r>
              <a:rPr lang="ru-RU" sz="2800" i="1" smtClean="0"/>
              <a:t>и, </a:t>
            </a:r>
            <a:r>
              <a:rPr lang="en-US" sz="2800" i="1" smtClean="0"/>
              <a:t>v</a:t>
            </a:r>
            <a:r>
              <a:rPr lang="ru-RU" sz="2800" smtClean="0"/>
              <a:t>)</a:t>
            </a:r>
            <a:r>
              <a:rPr lang="en-US" sz="2800" smtClean="0">
                <a:sym typeface="Symbol" pitchFamily="18" charset="2"/>
              </a:rPr>
              <a:t></a:t>
            </a:r>
            <a:r>
              <a:rPr lang="en-US" sz="2800" i="1" smtClean="0"/>
              <a:t>E</a:t>
            </a:r>
            <a:r>
              <a:rPr lang="en-US" sz="2800" i="1" baseline="-25000" smtClean="0"/>
              <a:t>j</a:t>
            </a:r>
            <a:r>
              <a:rPr lang="ru-RU" sz="2800" i="1" smtClean="0"/>
              <a:t>. </a:t>
            </a:r>
            <a:endParaRPr lang="en-US" sz="2800" i="1" smtClean="0"/>
          </a:p>
          <a:p>
            <a:pPr>
              <a:buFont typeface="Arial" charset="0"/>
              <a:buNone/>
            </a:pPr>
            <a:r>
              <a:rPr lang="ru-RU" sz="2800" b="1" smtClean="0"/>
              <a:t>Лемма</a:t>
            </a:r>
            <a:r>
              <a:rPr lang="ru-RU" sz="2800" b="1" i="1" smtClean="0"/>
              <a:t> </a:t>
            </a:r>
            <a:r>
              <a:rPr lang="ru-RU" sz="2800" b="1" smtClean="0"/>
              <a:t>1</a:t>
            </a:r>
            <a:r>
              <a:rPr lang="en-US" sz="2800" b="1" smtClean="0"/>
              <a:t>1</a:t>
            </a:r>
            <a:endParaRPr lang="ru-RU" sz="2800" b="1" smtClean="0"/>
          </a:p>
          <a:p>
            <a:pPr>
              <a:buFont typeface="Arial" charset="0"/>
              <a:buNone/>
            </a:pPr>
            <a:r>
              <a:rPr lang="ru-RU" sz="2800" smtClean="0"/>
              <a:t>Пусть </a:t>
            </a:r>
            <a:r>
              <a:rPr lang="en-US" sz="2800" i="1" smtClean="0"/>
              <a:t>f </a:t>
            </a:r>
            <a:r>
              <a:rPr lang="ru-RU" sz="2800" smtClean="0"/>
              <a:t>— предпоток в сети </a:t>
            </a:r>
            <a:r>
              <a:rPr lang="en-US" sz="2800" i="1" smtClean="0"/>
              <a:t>G</a:t>
            </a:r>
            <a:r>
              <a:rPr lang="en-US" sz="2800" smtClean="0"/>
              <a:t> </a:t>
            </a:r>
            <a:r>
              <a:rPr lang="ru-RU" sz="2800" smtClean="0"/>
              <a:t>= (</a:t>
            </a:r>
            <a:r>
              <a:rPr lang="en-US" sz="2800" i="1" smtClean="0"/>
              <a:t>V</a:t>
            </a:r>
            <a:r>
              <a:rPr lang="ru-RU" sz="2800" smtClean="0"/>
              <a:t>, </a:t>
            </a:r>
            <a:r>
              <a:rPr lang="ru-RU" sz="2800" i="1" smtClean="0"/>
              <a:t>Е</a:t>
            </a:r>
            <a:r>
              <a:rPr lang="ru-RU" sz="2800" smtClean="0"/>
              <a:t>) и </a:t>
            </a:r>
            <a:r>
              <a:rPr lang="en-US" sz="2800" i="1" smtClean="0"/>
              <a:t>h</a:t>
            </a:r>
            <a:r>
              <a:rPr lang="en-US" sz="2800" smtClean="0"/>
              <a:t> </a:t>
            </a:r>
            <a:r>
              <a:rPr lang="ru-RU" sz="2800" smtClean="0"/>
              <a:t>— высотная функция. Тогда если для вершин </a:t>
            </a:r>
            <a:r>
              <a:rPr lang="ru-RU" sz="2800" i="1" smtClean="0"/>
              <a:t>и</a:t>
            </a:r>
            <a:r>
              <a:rPr lang="ru-RU" sz="2800" smtClean="0"/>
              <a:t>, </a:t>
            </a:r>
            <a:r>
              <a:rPr lang="en-US" sz="2800" i="1" smtClean="0"/>
              <a:t>v</a:t>
            </a:r>
            <a:r>
              <a:rPr lang="en-US" sz="2800" smtClean="0"/>
              <a:t> </a:t>
            </a:r>
            <a:r>
              <a:rPr lang="en-US" sz="2800" smtClean="0">
                <a:sym typeface="Symbol" pitchFamily="18" charset="2"/>
              </a:rPr>
              <a:t></a:t>
            </a:r>
            <a:r>
              <a:rPr lang="ru-RU" sz="2800" smtClean="0"/>
              <a:t> </a:t>
            </a:r>
            <a:r>
              <a:rPr lang="en-US" sz="2800" i="1" smtClean="0"/>
              <a:t>V</a:t>
            </a:r>
            <a:r>
              <a:rPr lang="ru-RU" sz="2800" smtClean="0"/>
              <a:t>, выполнено </a:t>
            </a:r>
            <a:r>
              <a:rPr lang="en-US" sz="2800" i="1" smtClean="0"/>
              <a:t>h</a:t>
            </a:r>
            <a:r>
              <a:rPr lang="ru-RU" sz="2800" smtClean="0"/>
              <a:t>(</a:t>
            </a:r>
            <a:r>
              <a:rPr lang="en-US" sz="2800" i="1" smtClean="0"/>
              <a:t>u</a:t>
            </a:r>
            <a:r>
              <a:rPr lang="ru-RU" sz="2800" smtClean="0"/>
              <a:t>) &gt; </a:t>
            </a:r>
            <a:r>
              <a:rPr lang="en-US" sz="2800" i="1" smtClean="0"/>
              <a:t>h</a:t>
            </a:r>
            <a:r>
              <a:rPr lang="ru-RU" sz="2800" smtClean="0"/>
              <a:t>(</a:t>
            </a:r>
            <a:r>
              <a:rPr lang="en-US" sz="2800" i="1" smtClean="0"/>
              <a:t>v</a:t>
            </a:r>
            <a:r>
              <a:rPr lang="ru-RU" sz="2800" smtClean="0"/>
              <a:t>) + 1, то остаточная сеть не содержит ребра (</a:t>
            </a:r>
            <a:r>
              <a:rPr lang="ru-RU" sz="2800" i="1" smtClean="0"/>
              <a:t>и</a:t>
            </a:r>
            <a:r>
              <a:rPr lang="ru-RU" sz="2800" smtClean="0"/>
              <a:t>, </a:t>
            </a:r>
            <a:r>
              <a:rPr lang="en-US" sz="2800" i="1" smtClean="0"/>
              <a:t>v</a:t>
            </a:r>
            <a:r>
              <a:rPr lang="ru-RU" sz="2800" smtClean="0"/>
              <a:t>) («по круто идущим вниз трубам идёт максимально возможный поток».)</a:t>
            </a:r>
          </a:p>
          <a:p>
            <a:pPr>
              <a:buFont typeface="Arial" charset="0"/>
              <a:buNone/>
            </a:pPr>
            <a:endParaRPr lang="ru-RU" sz="2800" smtClean="0"/>
          </a:p>
        </p:txBody>
      </p:sp>
      <p:grpSp>
        <p:nvGrpSpPr>
          <p:cNvPr id="176131" name="Group 26"/>
          <p:cNvGrpSpPr>
            <a:grpSpLocks/>
          </p:cNvGrpSpPr>
          <p:nvPr/>
        </p:nvGrpSpPr>
        <p:grpSpPr bwMode="auto">
          <a:xfrm>
            <a:off x="5580063" y="2492375"/>
            <a:ext cx="2690812" cy="900113"/>
            <a:chOff x="1383" y="3385"/>
            <a:chExt cx="1695" cy="567"/>
          </a:xfrm>
        </p:grpSpPr>
        <p:sp>
          <p:nvSpPr>
            <p:cNvPr id="55" name="Овал 54"/>
            <p:cNvSpPr/>
            <p:nvPr/>
          </p:nvSpPr>
          <p:spPr>
            <a:xfrm>
              <a:off x="1655" y="3385"/>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58" name="Овал 57"/>
            <p:cNvSpPr/>
            <p:nvPr/>
          </p:nvSpPr>
          <p:spPr>
            <a:xfrm>
              <a:off x="2608" y="343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76134" name="Text Box 16"/>
            <p:cNvSpPr txBox="1">
              <a:spLocks noChangeArrowheads="1"/>
            </p:cNvSpPr>
            <p:nvPr/>
          </p:nvSpPr>
          <p:spPr bwMode="auto">
            <a:xfrm>
              <a:off x="1701" y="3430"/>
              <a:ext cx="205" cy="250"/>
            </a:xfrm>
            <a:prstGeom prst="rect">
              <a:avLst/>
            </a:prstGeom>
            <a:noFill/>
            <a:ln w="9525">
              <a:noFill/>
              <a:miter lim="800000"/>
              <a:headEnd/>
              <a:tailEnd/>
            </a:ln>
          </p:spPr>
          <p:txBody>
            <a:bodyPr wrap="none">
              <a:spAutoFit/>
            </a:bodyPr>
            <a:lstStyle/>
            <a:p>
              <a:r>
                <a:rPr lang="en-US" sz="2000" i="1" baseline="0">
                  <a:latin typeface="Arial" charset="0"/>
                </a:rPr>
                <a:t>u</a:t>
              </a:r>
              <a:endParaRPr lang="ru-RU" sz="2000" i="1" baseline="0">
                <a:latin typeface="Arial" charset="0"/>
              </a:endParaRPr>
            </a:p>
          </p:txBody>
        </p:sp>
        <p:sp>
          <p:nvSpPr>
            <p:cNvPr id="176135" name="Text Box 17"/>
            <p:cNvSpPr txBox="1">
              <a:spLocks noChangeArrowheads="1"/>
            </p:cNvSpPr>
            <p:nvPr/>
          </p:nvSpPr>
          <p:spPr bwMode="auto">
            <a:xfrm>
              <a:off x="2653" y="3475"/>
              <a:ext cx="196" cy="250"/>
            </a:xfrm>
            <a:prstGeom prst="rect">
              <a:avLst/>
            </a:prstGeom>
            <a:noFill/>
            <a:ln w="9525">
              <a:noFill/>
              <a:miter lim="800000"/>
              <a:headEnd/>
              <a:tailEnd/>
            </a:ln>
          </p:spPr>
          <p:txBody>
            <a:bodyPr wrap="none">
              <a:spAutoFit/>
            </a:bodyPr>
            <a:lstStyle/>
            <a:p>
              <a:r>
                <a:rPr lang="en-US" sz="2000" i="1" baseline="0">
                  <a:latin typeface="Arial" charset="0"/>
                </a:rPr>
                <a:t>v</a:t>
              </a:r>
              <a:endParaRPr lang="ru-RU" sz="2000" i="1" baseline="0">
                <a:latin typeface="Arial" charset="0"/>
              </a:endParaRPr>
            </a:p>
          </p:txBody>
        </p:sp>
        <p:sp>
          <p:nvSpPr>
            <p:cNvPr id="176136" name="Line 23"/>
            <p:cNvSpPr>
              <a:spLocks noChangeShapeType="1"/>
            </p:cNvSpPr>
            <p:nvPr/>
          </p:nvSpPr>
          <p:spPr bwMode="auto">
            <a:xfrm>
              <a:off x="1973" y="3566"/>
              <a:ext cx="635" cy="0"/>
            </a:xfrm>
            <a:prstGeom prst="line">
              <a:avLst/>
            </a:prstGeom>
            <a:noFill/>
            <a:ln w="12700">
              <a:solidFill>
                <a:schemeClr val="tx1"/>
              </a:solidFill>
              <a:round/>
              <a:headEnd/>
              <a:tailEnd type="triangle" w="med" len="med"/>
            </a:ln>
          </p:spPr>
          <p:txBody>
            <a:bodyPr/>
            <a:lstStyle/>
            <a:p>
              <a:endParaRPr lang="ru-RU"/>
            </a:p>
          </p:txBody>
        </p:sp>
        <p:sp>
          <p:nvSpPr>
            <p:cNvPr id="176137" name="Text Box 24"/>
            <p:cNvSpPr txBox="1">
              <a:spLocks noChangeArrowheads="1"/>
            </p:cNvSpPr>
            <p:nvPr/>
          </p:nvSpPr>
          <p:spPr bwMode="auto">
            <a:xfrm>
              <a:off x="2426" y="3702"/>
              <a:ext cx="652" cy="250"/>
            </a:xfrm>
            <a:prstGeom prst="rect">
              <a:avLst/>
            </a:prstGeom>
            <a:noFill/>
            <a:ln w="9525">
              <a:noFill/>
              <a:miter lim="800000"/>
              <a:headEnd/>
              <a:tailEnd/>
            </a:ln>
          </p:spPr>
          <p:txBody>
            <a:bodyPr wrap="none">
              <a:spAutoFit/>
            </a:bodyPr>
            <a:lstStyle/>
            <a:p>
              <a:r>
                <a:rPr lang="en-US" sz="2000" i="1" baseline="0">
                  <a:latin typeface="Arial" charset="0"/>
                </a:rPr>
                <a:t>h</a:t>
              </a:r>
              <a:r>
                <a:rPr lang="en-US" sz="2000" baseline="0">
                  <a:latin typeface="Arial" charset="0"/>
                </a:rPr>
                <a:t>(</a:t>
              </a:r>
              <a:r>
                <a:rPr lang="en-US" sz="2000" i="1" baseline="0">
                  <a:latin typeface="Arial" charset="0"/>
                </a:rPr>
                <a:t>v</a:t>
              </a:r>
              <a:r>
                <a:rPr lang="en-US" sz="2000" baseline="0">
                  <a:latin typeface="Arial" charset="0"/>
                </a:rPr>
                <a:t>) = </a:t>
              </a:r>
              <a:r>
                <a:rPr lang="en-US" sz="2000" i="1" baseline="0">
                  <a:latin typeface="Arial" charset="0"/>
                </a:rPr>
                <a:t>k</a:t>
              </a:r>
              <a:endParaRPr lang="ru-RU" sz="2000" i="1" baseline="0">
                <a:latin typeface="Arial" charset="0"/>
              </a:endParaRPr>
            </a:p>
          </p:txBody>
        </p:sp>
        <p:sp>
          <p:nvSpPr>
            <p:cNvPr id="176138" name="Rectangle 25"/>
            <p:cNvSpPr>
              <a:spLocks noChangeArrowheads="1"/>
            </p:cNvSpPr>
            <p:nvPr/>
          </p:nvSpPr>
          <p:spPr bwMode="auto">
            <a:xfrm>
              <a:off x="1383" y="3702"/>
              <a:ext cx="838" cy="250"/>
            </a:xfrm>
            <a:prstGeom prst="rect">
              <a:avLst/>
            </a:prstGeom>
            <a:noFill/>
            <a:ln w="9525">
              <a:noFill/>
              <a:miter lim="800000"/>
              <a:headEnd/>
              <a:tailEnd/>
            </a:ln>
          </p:spPr>
          <p:txBody>
            <a:bodyPr wrap="none">
              <a:spAutoFit/>
            </a:bodyPr>
            <a:lstStyle/>
            <a:p>
              <a:r>
                <a:rPr lang="en-US" sz="2000" i="1" baseline="0">
                  <a:latin typeface="Arial" charset="0"/>
                </a:rPr>
                <a:t>h</a:t>
              </a:r>
              <a:r>
                <a:rPr lang="en-US" sz="2000" baseline="0">
                  <a:latin typeface="Arial" charset="0"/>
                </a:rPr>
                <a:t>(</a:t>
              </a:r>
              <a:r>
                <a:rPr lang="en-US" sz="2000" i="1" baseline="0">
                  <a:latin typeface="Arial" charset="0"/>
                </a:rPr>
                <a:t>u</a:t>
              </a:r>
              <a:r>
                <a:rPr lang="en-US" sz="2000" baseline="0">
                  <a:latin typeface="Arial" charset="0"/>
                </a:rPr>
                <a:t>) </a:t>
              </a:r>
              <a:r>
                <a:rPr lang="en-US" sz="2000" baseline="0">
                  <a:latin typeface="Arial" charset="0"/>
                  <a:cs typeface="Arial" charset="0"/>
                </a:rPr>
                <a:t>≤</a:t>
              </a:r>
              <a:r>
                <a:rPr lang="en-US" sz="2000" baseline="0">
                  <a:latin typeface="Arial" charset="0"/>
                </a:rPr>
                <a:t> </a:t>
              </a:r>
              <a:r>
                <a:rPr lang="en-US" sz="2000" i="1" baseline="0">
                  <a:latin typeface="Arial" charset="0"/>
                </a:rPr>
                <a:t>k</a:t>
              </a:r>
              <a:r>
                <a:rPr lang="en-US" sz="2000" baseline="0">
                  <a:latin typeface="Arial" charset="0"/>
                </a:rPr>
                <a:t>+1</a:t>
              </a:r>
              <a:endParaRPr lang="ru-RU" sz="2000" baseline="0">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6130">
                                            <p:txEl>
                                              <p:pRg st="0" end="0"/>
                                            </p:txEl>
                                          </p:spTgt>
                                        </p:tgtEl>
                                        <p:attrNameLst>
                                          <p:attrName>style.visibility</p:attrName>
                                        </p:attrNameLst>
                                      </p:cBhvr>
                                      <p:to>
                                        <p:strVal val="visible"/>
                                      </p:to>
                                    </p:set>
                                    <p:anim calcmode="lin" valueType="num">
                                      <p:cBhvr additive="base">
                                        <p:cTn id="7" dur="500" fill="hold"/>
                                        <p:tgtEl>
                                          <p:spTgt spid="1761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613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6130">
                                            <p:txEl>
                                              <p:pRg st="1" end="1"/>
                                            </p:txEl>
                                          </p:spTgt>
                                        </p:tgtEl>
                                        <p:attrNameLst>
                                          <p:attrName>style.visibility</p:attrName>
                                        </p:attrNameLst>
                                      </p:cBhvr>
                                      <p:to>
                                        <p:strVal val="visible"/>
                                      </p:to>
                                    </p:set>
                                    <p:anim calcmode="lin" valueType="num">
                                      <p:cBhvr additive="base">
                                        <p:cTn id="11" dur="500" fill="hold"/>
                                        <p:tgtEl>
                                          <p:spTgt spid="17613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613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6130">
                                            <p:txEl>
                                              <p:pRg st="2" end="2"/>
                                            </p:txEl>
                                          </p:spTgt>
                                        </p:tgtEl>
                                        <p:attrNameLst>
                                          <p:attrName>style.visibility</p:attrName>
                                        </p:attrNameLst>
                                      </p:cBhvr>
                                      <p:to>
                                        <p:strVal val="visible"/>
                                      </p:to>
                                    </p:set>
                                    <p:anim calcmode="lin" valueType="num">
                                      <p:cBhvr additive="base">
                                        <p:cTn id="15" dur="500" fill="hold"/>
                                        <p:tgtEl>
                                          <p:spTgt spid="17613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61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6131"/>
                                        </p:tgtEl>
                                        <p:attrNameLst>
                                          <p:attrName>style.visibility</p:attrName>
                                        </p:attrNameLst>
                                      </p:cBhvr>
                                      <p:to>
                                        <p:strVal val="visible"/>
                                      </p:to>
                                    </p:set>
                                    <p:anim calcmode="lin" valueType="num">
                                      <p:cBhvr additive="base">
                                        <p:cTn id="21" dur="500" fill="hold"/>
                                        <p:tgtEl>
                                          <p:spTgt spid="176131"/>
                                        </p:tgtEl>
                                        <p:attrNameLst>
                                          <p:attrName>ppt_x</p:attrName>
                                        </p:attrNameLst>
                                      </p:cBhvr>
                                      <p:tavLst>
                                        <p:tav tm="0">
                                          <p:val>
                                            <p:strVal val="#ppt_x"/>
                                          </p:val>
                                        </p:tav>
                                        <p:tav tm="100000">
                                          <p:val>
                                            <p:strVal val="#ppt_x"/>
                                          </p:val>
                                        </p:tav>
                                      </p:tavLst>
                                    </p:anim>
                                    <p:anim calcmode="lin" valueType="num">
                                      <p:cBhvr additive="base">
                                        <p:cTn id="22" dur="500" fill="hold"/>
                                        <p:tgtEl>
                                          <p:spTgt spid="17613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76130">
                                            <p:txEl>
                                              <p:pRg st="3" end="3"/>
                                            </p:txEl>
                                          </p:spTgt>
                                        </p:tgtEl>
                                        <p:attrNameLst>
                                          <p:attrName>style.visibility</p:attrName>
                                        </p:attrNameLst>
                                      </p:cBhvr>
                                      <p:to>
                                        <p:strVal val="visible"/>
                                      </p:to>
                                    </p:set>
                                    <p:anim calcmode="lin" valueType="num">
                                      <p:cBhvr additive="base">
                                        <p:cTn id="27" dur="500" fill="hold"/>
                                        <p:tgtEl>
                                          <p:spTgt spid="176130">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6130">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6130">
                                            <p:txEl>
                                              <p:pRg st="4" end="4"/>
                                            </p:txEl>
                                          </p:spTgt>
                                        </p:tgtEl>
                                        <p:attrNameLst>
                                          <p:attrName>style.visibility</p:attrName>
                                        </p:attrNameLst>
                                      </p:cBhvr>
                                      <p:to>
                                        <p:strVal val="visible"/>
                                      </p:to>
                                    </p:set>
                                    <p:anim calcmode="lin" valueType="num">
                                      <p:cBhvr additive="base">
                                        <p:cTn id="31" dur="500" fill="hold"/>
                                        <p:tgtEl>
                                          <p:spTgt spid="17613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613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p:cNvSpPr>
          <p:nvPr>
            <p:ph type="title"/>
          </p:nvPr>
        </p:nvSpPr>
        <p:spPr>
          <a:xfrm>
            <a:off x="457200" y="274638"/>
            <a:ext cx="8229600" cy="561975"/>
          </a:xfrm>
        </p:spPr>
        <p:txBody>
          <a:bodyPr/>
          <a:lstStyle/>
          <a:p>
            <a:pPr algn="l"/>
            <a:r>
              <a:rPr lang="ru-RU" sz="2400" b="1" smtClean="0"/>
              <a:t>Операция проталкивания </a:t>
            </a:r>
            <a:r>
              <a:rPr lang="en-US" sz="2800" smtClean="0"/>
              <a:t>Push </a:t>
            </a:r>
            <a:r>
              <a:rPr lang="ru-RU" sz="2800" smtClean="0"/>
              <a:t>(</a:t>
            </a:r>
            <a:r>
              <a:rPr lang="ru-RU" sz="2800" i="1" smtClean="0"/>
              <a:t>и, </a:t>
            </a:r>
            <a:r>
              <a:rPr lang="en-US" sz="2800" i="1" smtClean="0"/>
              <a:t>v</a:t>
            </a:r>
            <a:r>
              <a:rPr lang="ru-RU" sz="2800" smtClean="0"/>
              <a:t>)</a:t>
            </a:r>
            <a:r>
              <a:rPr lang="ru-RU" sz="4000" smtClean="0"/>
              <a:t> </a:t>
            </a:r>
          </a:p>
        </p:txBody>
      </p:sp>
      <p:sp>
        <p:nvSpPr>
          <p:cNvPr id="178178" name="Rectangle 3"/>
          <p:cNvSpPr>
            <a:spLocks noGrp="1"/>
          </p:cNvSpPr>
          <p:nvPr>
            <p:ph type="body" idx="1"/>
          </p:nvPr>
        </p:nvSpPr>
        <p:spPr>
          <a:xfrm>
            <a:off x="430213" y="1052513"/>
            <a:ext cx="8713787" cy="5545137"/>
          </a:xfrm>
        </p:spPr>
        <p:txBody>
          <a:bodyPr/>
          <a:lstStyle/>
          <a:p>
            <a:pPr marL="533400" indent="-533400">
              <a:lnSpc>
                <a:spcPct val="80000"/>
              </a:lnSpc>
              <a:buFont typeface="Arial" charset="0"/>
              <a:buNone/>
            </a:pPr>
            <a:r>
              <a:rPr lang="ru-RU" sz="2400" smtClean="0"/>
              <a:t>применима, если</a:t>
            </a:r>
            <a:r>
              <a:rPr lang="en-US" sz="2400" smtClean="0"/>
              <a:t>:</a:t>
            </a:r>
          </a:p>
          <a:p>
            <a:pPr marL="533400" indent="-533400">
              <a:lnSpc>
                <a:spcPct val="80000"/>
              </a:lnSpc>
              <a:buFont typeface="Arial" charset="0"/>
              <a:buAutoNum type="arabicParenR"/>
            </a:pPr>
            <a:r>
              <a:rPr lang="ru-RU" sz="2400" smtClean="0"/>
              <a:t>вершина </a:t>
            </a:r>
            <a:r>
              <a:rPr lang="en-US" sz="2400" i="1" smtClean="0"/>
              <a:t>u</a:t>
            </a:r>
            <a:r>
              <a:rPr lang="ru-RU" sz="2400" i="1" smtClean="0"/>
              <a:t> </a:t>
            </a:r>
            <a:r>
              <a:rPr lang="ru-RU" sz="2400" smtClean="0"/>
              <a:t>переполнена</a:t>
            </a:r>
            <a:r>
              <a:rPr lang="en-US" sz="2400" smtClean="0"/>
              <a:t>:</a:t>
            </a:r>
            <a:r>
              <a:rPr lang="ru-RU" sz="2400" i="1" smtClean="0"/>
              <a:t> </a:t>
            </a:r>
            <a:r>
              <a:rPr lang="en-US" sz="2400" i="1" smtClean="0"/>
              <a:t>e</a:t>
            </a:r>
            <a:r>
              <a:rPr lang="ru-RU" sz="2400" smtClean="0"/>
              <a:t>(</a:t>
            </a:r>
            <a:r>
              <a:rPr lang="en-US" sz="2400" i="1" smtClean="0"/>
              <a:t>u</a:t>
            </a:r>
            <a:r>
              <a:rPr lang="ru-RU" sz="2400" smtClean="0"/>
              <a:t>) &gt; 0</a:t>
            </a:r>
            <a:r>
              <a:rPr lang="en-US" sz="2400" smtClean="0"/>
              <a:t>;</a:t>
            </a:r>
            <a:r>
              <a:rPr lang="ru-RU" sz="2400" smtClean="0"/>
              <a:t> </a:t>
            </a:r>
            <a:endParaRPr lang="en-US" sz="2400" smtClean="0"/>
          </a:p>
          <a:p>
            <a:pPr marL="533400" indent="-533400">
              <a:lnSpc>
                <a:spcPct val="80000"/>
              </a:lnSpc>
              <a:buFont typeface="Arial" charset="0"/>
              <a:buAutoNum type="arabicParenR"/>
            </a:pPr>
            <a:r>
              <a:rPr lang="ru-RU" sz="2400" smtClean="0"/>
              <a:t>ребро</a:t>
            </a:r>
            <a:r>
              <a:rPr lang="en-US" sz="2400" smtClean="0"/>
              <a:t> </a:t>
            </a:r>
            <a:r>
              <a:rPr lang="ru-RU" sz="2400" smtClean="0"/>
              <a:t>(</a:t>
            </a:r>
            <a:r>
              <a:rPr lang="ru-RU" sz="2400" i="1" smtClean="0"/>
              <a:t>и, </a:t>
            </a:r>
            <a:r>
              <a:rPr lang="en-US" sz="2400" i="1" smtClean="0"/>
              <a:t>v</a:t>
            </a:r>
            <a:r>
              <a:rPr lang="ru-RU" sz="2400" smtClean="0"/>
              <a:t>) не насыщено</a:t>
            </a:r>
            <a:r>
              <a:rPr lang="en-US" sz="2400" smtClean="0"/>
              <a:t>:</a:t>
            </a:r>
            <a:r>
              <a:rPr lang="ru-RU" sz="2400" smtClean="0"/>
              <a:t> </a:t>
            </a:r>
            <a:r>
              <a:rPr lang="ru-RU" sz="2400" i="1" smtClean="0"/>
              <a:t>с</a:t>
            </a:r>
            <a:r>
              <a:rPr lang="en-US" sz="2400" i="1" baseline="-25000" smtClean="0"/>
              <a:t>f</a:t>
            </a:r>
            <a:r>
              <a:rPr lang="ru-RU" sz="2400" i="1" smtClean="0"/>
              <a:t> </a:t>
            </a:r>
            <a:r>
              <a:rPr lang="ru-RU" sz="2400" smtClean="0"/>
              <a:t>(</a:t>
            </a:r>
            <a:r>
              <a:rPr lang="ru-RU" sz="2400" i="1" smtClean="0"/>
              <a:t>и, </a:t>
            </a:r>
            <a:r>
              <a:rPr lang="en-US" sz="2400" i="1" smtClean="0"/>
              <a:t>v</a:t>
            </a:r>
            <a:r>
              <a:rPr lang="ru-RU" sz="2400" smtClean="0"/>
              <a:t>) &gt; 0</a:t>
            </a:r>
            <a:r>
              <a:rPr lang="en-US" sz="2400" smtClean="0"/>
              <a:t>;</a:t>
            </a:r>
          </a:p>
          <a:p>
            <a:pPr marL="533400" indent="-533400">
              <a:lnSpc>
                <a:spcPct val="80000"/>
              </a:lnSpc>
              <a:buFont typeface="Arial" charset="0"/>
              <a:buAutoNum type="arabicParenR"/>
            </a:pPr>
            <a:r>
              <a:rPr lang="en-US" sz="2400" i="1" smtClean="0"/>
              <a:t>h</a:t>
            </a:r>
            <a:r>
              <a:rPr lang="ru-RU" sz="2400" smtClean="0"/>
              <a:t>(</a:t>
            </a:r>
            <a:r>
              <a:rPr lang="en-US" sz="2400" i="1" smtClean="0"/>
              <a:t>u</a:t>
            </a:r>
            <a:r>
              <a:rPr lang="ru-RU" sz="2400" smtClean="0"/>
              <a:t>)</a:t>
            </a:r>
            <a:r>
              <a:rPr lang="ru-RU" sz="2400" i="1" smtClean="0"/>
              <a:t> = </a:t>
            </a:r>
            <a:r>
              <a:rPr lang="en-US" sz="2400" i="1" smtClean="0"/>
              <a:t>h</a:t>
            </a:r>
            <a:r>
              <a:rPr lang="ru-RU" sz="2400" smtClean="0"/>
              <a:t>(</a:t>
            </a:r>
            <a:r>
              <a:rPr lang="en-US" sz="2400" i="1" smtClean="0"/>
              <a:t>v</a:t>
            </a:r>
            <a:r>
              <a:rPr lang="ru-RU" sz="2400" smtClean="0"/>
              <a:t>)</a:t>
            </a:r>
            <a:r>
              <a:rPr lang="ru-RU" sz="2400" i="1" smtClean="0"/>
              <a:t> </a:t>
            </a:r>
            <a:r>
              <a:rPr lang="ru-RU" sz="2400" smtClean="0"/>
              <a:t>+ 1. </a:t>
            </a:r>
            <a:endParaRPr lang="en-US" sz="2400" smtClean="0"/>
          </a:p>
          <a:p>
            <a:pPr marL="533400" indent="-533400">
              <a:lnSpc>
                <a:spcPct val="80000"/>
              </a:lnSpc>
              <a:buFont typeface="Arial" charset="0"/>
              <a:buNone/>
            </a:pPr>
            <a:endParaRPr lang="en-US" sz="2400" smtClean="0"/>
          </a:p>
          <a:p>
            <a:pPr marL="533400" indent="-533400">
              <a:lnSpc>
                <a:spcPct val="80000"/>
              </a:lnSpc>
              <a:buFont typeface="Arial" charset="0"/>
              <a:buNone/>
            </a:pPr>
            <a:r>
              <a:rPr lang="en-US" sz="2400" smtClean="0"/>
              <a:t>Push</a:t>
            </a:r>
            <a:r>
              <a:rPr lang="ru-RU" sz="2400" smtClean="0"/>
              <a:t>(</a:t>
            </a:r>
            <a:r>
              <a:rPr lang="en-US" sz="2400" smtClean="0"/>
              <a:t>u</a:t>
            </a:r>
            <a:r>
              <a:rPr lang="ru-RU" sz="2400" smtClean="0"/>
              <a:t>,</a:t>
            </a:r>
            <a:r>
              <a:rPr lang="en-US" sz="2400" smtClean="0"/>
              <a:t>v</a:t>
            </a:r>
            <a:r>
              <a:rPr lang="ru-RU" sz="2400" smtClean="0"/>
              <a:t>)</a:t>
            </a:r>
            <a:r>
              <a:rPr lang="en-US" sz="2400" smtClean="0"/>
              <a:t> {</a:t>
            </a:r>
            <a:endParaRPr lang="ru-RU" sz="2400" smtClean="0"/>
          </a:p>
          <a:p>
            <a:pPr marL="533400" indent="-533400">
              <a:lnSpc>
                <a:spcPct val="80000"/>
              </a:lnSpc>
              <a:buFont typeface="Arial" charset="0"/>
              <a:buNone/>
            </a:pPr>
            <a:r>
              <a:rPr lang="en-US" sz="2400" i="1" smtClean="0"/>
              <a:t>		d</a:t>
            </a:r>
            <a:r>
              <a:rPr lang="en-US" sz="2400" i="1" baseline="-25000" smtClean="0"/>
              <a:t>f </a:t>
            </a:r>
            <a:r>
              <a:rPr lang="ru-RU" sz="2400" smtClean="0"/>
              <a:t>(</a:t>
            </a:r>
            <a:r>
              <a:rPr lang="en-US" sz="2400" i="1" smtClean="0"/>
              <a:t>u</a:t>
            </a:r>
            <a:r>
              <a:rPr lang="ru-RU" sz="2400" i="1" smtClean="0"/>
              <a:t>,</a:t>
            </a:r>
            <a:r>
              <a:rPr lang="en-US" sz="2400" i="1" smtClean="0"/>
              <a:t>v</a:t>
            </a:r>
            <a:r>
              <a:rPr lang="ru-RU" sz="2400" smtClean="0"/>
              <a:t>)</a:t>
            </a:r>
            <a:r>
              <a:rPr lang="en-US" sz="2400" smtClean="0"/>
              <a:t> </a:t>
            </a:r>
            <a:r>
              <a:rPr lang="ru-RU" sz="2400" smtClean="0"/>
              <a:t>=</a:t>
            </a:r>
            <a:r>
              <a:rPr lang="en-US" sz="2400" smtClean="0"/>
              <a:t> min</a:t>
            </a:r>
            <a:r>
              <a:rPr lang="ru-RU" sz="2400" smtClean="0"/>
              <a:t>(</a:t>
            </a:r>
            <a:r>
              <a:rPr lang="en-US" sz="2400" i="1" smtClean="0"/>
              <a:t>e</a:t>
            </a:r>
            <a:r>
              <a:rPr lang="en-US" sz="2400" smtClean="0"/>
              <a:t>(</a:t>
            </a:r>
            <a:r>
              <a:rPr lang="en-US" sz="2400" i="1" smtClean="0"/>
              <a:t>u</a:t>
            </a:r>
            <a:r>
              <a:rPr lang="en-US" sz="2400" smtClean="0"/>
              <a:t>)</a:t>
            </a:r>
            <a:r>
              <a:rPr lang="ru-RU" sz="2400" smtClean="0"/>
              <a:t>,</a:t>
            </a:r>
            <a:r>
              <a:rPr lang="en-US" sz="2400" smtClean="0"/>
              <a:t> </a:t>
            </a:r>
            <a:r>
              <a:rPr lang="en-US" sz="2400" i="1" smtClean="0"/>
              <a:t>c</a:t>
            </a:r>
            <a:r>
              <a:rPr lang="en-US" sz="2400" i="1" baseline="-25000" smtClean="0"/>
              <a:t>f </a:t>
            </a:r>
            <a:r>
              <a:rPr lang="ru-RU" sz="2400" smtClean="0"/>
              <a:t>(</a:t>
            </a:r>
            <a:r>
              <a:rPr lang="en-US" sz="2400" i="1" smtClean="0"/>
              <a:t>u</a:t>
            </a:r>
            <a:r>
              <a:rPr lang="ru-RU" sz="2400" i="1" smtClean="0"/>
              <a:t>,</a:t>
            </a:r>
            <a:r>
              <a:rPr lang="en-US" sz="2400" i="1" smtClean="0"/>
              <a:t>v</a:t>
            </a:r>
            <a:r>
              <a:rPr lang="ru-RU" sz="2400" smtClean="0"/>
              <a:t>)</a:t>
            </a:r>
            <a:r>
              <a:rPr lang="en-US" sz="2400" smtClean="0"/>
              <a:t>;</a:t>
            </a:r>
          </a:p>
          <a:p>
            <a:pPr marL="533400" indent="-533400">
              <a:lnSpc>
                <a:spcPct val="80000"/>
              </a:lnSpc>
              <a:buFont typeface="Arial" charset="0"/>
              <a:buNone/>
            </a:pPr>
            <a:r>
              <a:rPr lang="en-US" sz="2400" smtClean="0"/>
              <a:t>   		</a:t>
            </a:r>
            <a:r>
              <a:rPr lang="en-US" sz="2400" i="1" smtClean="0"/>
              <a:t>f</a:t>
            </a:r>
            <a:r>
              <a:rPr lang="en-US" sz="2400" smtClean="0"/>
              <a:t>[</a:t>
            </a:r>
            <a:r>
              <a:rPr lang="en-US" sz="2400" i="1" smtClean="0"/>
              <a:t>u,v</a:t>
            </a:r>
            <a:r>
              <a:rPr lang="en-US" sz="2400" smtClean="0"/>
              <a:t>] = </a:t>
            </a:r>
            <a:r>
              <a:rPr lang="en-US" sz="2400" i="1" smtClean="0"/>
              <a:t>f</a:t>
            </a:r>
            <a:r>
              <a:rPr lang="en-US" sz="2400" smtClean="0"/>
              <a:t>[</a:t>
            </a:r>
            <a:r>
              <a:rPr lang="en-US" sz="2400" i="1" smtClean="0"/>
              <a:t>u,v</a:t>
            </a:r>
            <a:r>
              <a:rPr lang="en-US" sz="2400" smtClean="0"/>
              <a:t>]+ </a:t>
            </a:r>
            <a:r>
              <a:rPr lang="en-US" sz="2400" i="1" smtClean="0"/>
              <a:t>d</a:t>
            </a:r>
            <a:r>
              <a:rPr lang="en-US" sz="2400" i="1" baseline="-25000" smtClean="0"/>
              <a:t>f </a:t>
            </a:r>
            <a:r>
              <a:rPr lang="ru-RU" sz="2400" smtClean="0"/>
              <a:t>(</a:t>
            </a:r>
            <a:r>
              <a:rPr lang="en-US" sz="2400" i="1" smtClean="0"/>
              <a:t>u</a:t>
            </a:r>
            <a:r>
              <a:rPr lang="ru-RU" sz="2400" i="1" smtClean="0"/>
              <a:t>,</a:t>
            </a:r>
            <a:r>
              <a:rPr lang="en-US" sz="2400" i="1" smtClean="0"/>
              <a:t>v</a:t>
            </a:r>
            <a:r>
              <a:rPr lang="ru-RU" sz="2400" smtClean="0"/>
              <a:t>)</a:t>
            </a:r>
            <a:r>
              <a:rPr lang="en-US" sz="2400" smtClean="0"/>
              <a:t>;</a:t>
            </a:r>
          </a:p>
          <a:p>
            <a:pPr marL="533400" indent="-533400">
              <a:lnSpc>
                <a:spcPct val="80000"/>
              </a:lnSpc>
              <a:buFont typeface="Arial" charset="0"/>
              <a:buNone/>
            </a:pPr>
            <a:r>
              <a:rPr lang="en-US" sz="2400" i="1" smtClean="0"/>
              <a:t>		f</a:t>
            </a:r>
            <a:r>
              <a:rPr lang="en-US" sz="2400" smtClean="0"/>
              <a:t>[</a:t>
            </a:r>
            <a:r>
              <a:rPr lang="en-US" sz="2400" i="1" smtClean="0"/>
              <a:t>v, u</a:t>
            </a:r>
            <a:r>
              <a:rPr lang="en-US" sz="2400" smtClean="0"/>
              <a:t>]</a:t>
            </a:r>
            <a:r>
              <a:rPr lang="en-US" sz="2400" i="1" smtClean="0"/>
              <a:t> = - f</a:t>
            </a:r>
            <a:r>
              <a:rPr lang="en-US" sz="2400" smtClean="0"/>
              <a:t>[</a:t>
            </a:r>
            <a:r>
              <a:rPr lang="en-US" sz="2400" i="1" smtClean="0"/>
              <a:t>u,v</a:t>
            </a:r>
            <a:r>
              <a:rPr lang="en-US" sz="2400" smtClean="0"/>
              <a:t>]</a:t>
            </a:r>
            <a:r>
              <a:rPr lang="en-US" sz="2400" i="1" smtClean="0"/>
              <a:t> </a:t>
            </a:r>
            <a:endParaRPr lang="en-US" sz="2400" smtClean="0"/>
          </a:p>
          <a:p>
            <a:pPr marL="533400" indent="-533400">
              <a:lnSpc>
                <a:spcPct val="80000"/>
              </a:lnSpc>
              <a:buFont typeface="Arial" charset="0"/>
              <a:buNone/>
            </a:pPr>
            <a:r>
              <a:rPr lang="en-US" sz="2400" smtClean="0"/>
              <a:t>		</a:t>
            </a:r>
            <a:r>
              <a:rPr lang="en-US" sz="2400" i="1" smtClean="0"/>
              <a:t>e</a:t>
            </a:r>
            <a:r>
              <a:rPr lang="en-US" sz="2400" smtClean="0"/>
              <a:t>[</a:t>
            </a:r>
            <a:r>
              <a:rPr lang="en-US" sz="2400" i="1" smtClean="0"/>
              <a:t>u</a:t>
            </a:r>
            <a:r>
              <a:rPr lang="en-US" sz="2400" smtClean="0"/>
              <a:t>]</a:t>
            </a:r>
            <a:r>
              <a:rPr lang="ru-RU" sz="2400" smtClean="0"/>
              <a:t> </a:t>
            </a:r>
            <a:r>
              <a:rPr lang="en-US" sz="2400" smtClean="0"/>
              <a:t>= e[u] – </a:t>
            </a:r>
            <a:r>
              <a:rPr lang="en-US" sz="2400" i="1" smtClean="0"/>
              <a:t>d</a:t>
            </a:r>
            <a:r>
              <a:rPr lang="en-US" sz="2400" i="1" baseline="-25000" smtClean="0"/>
              <a:t>f </a:t>
            </a:r>
            <a:r>
              <a:rPr lang="ru-RU" sz="2400" smtClean="0"/>
              <a:t>(</a:t>
            </a:r>
            <a:r>
              <a:rPr lang="en-US" sz="2400" i="1" smtClean="0"/>
              <a:t>u</a:t>
            </a:r>
            <a:r>
              <a:rPr lang="ru-RU" sz="2400" i="1" smtClean="0"/>
              <a:t>,</a:t>
            </a:r>
            <a:r>
              <a:rPr lang="en-US" sz="2400" i="1" smtClean="0"/>
              <a:t>v</a:t>
            </a:r>
            <a:r>
              <a:rPr lang="ru-RU" sz="2400" smtClean="0"/>
              <a:t>)</a:t>
            </a:r>
            <a:r>
              <a:rPr lang="en-US" sz="2400" smtClean="0"/>
              <a:t>;</a:t>
            </a:r>
          </a:p>
          <a:p>
            <a:pPr marL="533400" indent="-533400">
              <a:lnSpc>
                <a:spcPct val="80000"/>
              </a:lnSpc>
              <a:buFont typeface="Arial" charset="0"/>
              <a:buNone/>
            </a:pPr>
            <a:r>
              <a:rPr lang="en-US" sz="2400" i="1" smtClean="0"/>
              <a:t>		e</a:t>
            </a:r>
            <a:r>
              <a:rPr lang="en-US" sz="2400" smtClean="0"/>
              <a:t>[</a:t>
            </a:r>
            <a:r>
              <a:rPr lang="en-US" sz="2400" i="1" smtClean="0"/>
              <a:t>v</a:t>
            </a:r>
            <a:r>
              <a:rPr lang="en-US" sz="2400" smtClean="0"/>
              <a:t>]</a:t>
            </a:r>
            <a:r>
              <a:rPr lang="ru-RU" sz="2400" smtClean="0"/>
              <a:t> </a:t>
            </a:r>
            <a:r>
              <a:rPr lang="en-US" sz="2400" smtClean="0"/>
              <a:t>= e[v] + </a:t>
            </a:r>
            <a:r>
              <a:rPr lang="en-US" sz="2400" i="1" smtClean="0"/>
              <a:t>d</a:t>
            </a:r>
            <a:r>
              <a:rPr lang="en-US" sz="2400" i="1" baseline="-25000" smtClean="0"/>
              <a:t>f </a:t>
            </a:r>
            <a:r>
              <a:rPr lang="ru-RU" sz="2400" smtClean="0"/>
              <a:t>(</a:t>
            </a:r>
            <a:r>
              <a:rPr lang="en-US" sz="2400" i="1" smtClean="0"/>
              <a:t>u</a:t>
            </a:r>
            <a:r>
              <a:rPr lang="ru-RU" sz="2400" i="1" smtClean="0"/>
              <a:t>,</a:t>
            </a:r>
            <a:r>
              <a:rPr lang="en-US" sz="2400" i="1" smtClean="0"/>
              <a:t>v</a:t>
            </a:r>
            <a:r>
              <a:rPr lang="ru-RU" sz="2400" smtClean="0"/>
              <a:t>)</a:t>
            </a:r>
            <a:r>
              <a:rPr lang="en-US" sz="2400" smtClean="0"/>
              <a:t>;</a:t>
            </a:r>
          </a:p>
          <a:p>
            <a:pPr marL="533400" indent="-533400">
              <a:lnSpc>
                <a:spcPct val="80000"/>
              </a:lnSpc>
              <a:buFont typeface="Arial" charset="0"/>
              <a:buNone/>
            </a:pPr>
            <a:r>
              <a:rPr lang="en-US" sz="240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8178">
                                            <p:txEl>
                                              <p:pRg st="0" end="0"/>
                                            </p:txEl>
                                          </p:spTgt>
                                        </p:tgtEl>
                                        <p:attrNameLst>
                                          <p:attrName>style.visibility</p:attrName>
                                        </p:attrNameLst>
                                      </p:cBhvr>
                                      <p:to>
                                        <p:strVal val="visible"/>
                                      </p:to>
                                    </p:set>
                                    <p:anim calcmode="lin" valueType="num">
                                      <p:cBhvr additive="base">
                                        <p:cTn id="7" dur="500" fill="hold"/>
                                        <p:tgtEl>
                                          <p:spTgt spid="1781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81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8178">
                                            <p:txEl>
                                              <p:pRg st="1" end="1"/>
                                            </p:txEl>
                                          </p:spTgt>
                                        </p:tgtEl>
                                        <p:attrNameLst>
                                          <p:attrName>style.visibility</p:attrName>
                                        </p:attrNameLst>
                                      </p:cBhvr>
                                      <p:to>
                                        <p:strVal val="visible"/>
                                      </p:to>
                                    </p:set>
                                    <p:anim calcmode="lin" valueType="num">
                                      <p:cBhvr additive="base">
                                        <p:cTn id="13" dur="500" fill="hold"/>
                                        <p:tgtEl>
                                          <p:spTgt spid="17817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817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8178">
                                            <p:txEl>
                                              <p:pRg st="2" end="2"/>
                                            </p:txEl>
                                          </p:spTgt>
                                        </p:tgtEl>
                                        <p:attrNameLst>
                                          <p:attrName>style.visibility</p:attrName>
                                        </p:attrNameLst>
                                      </p:cBhvr>
                                      <p:to>
                                        <p:strVal val="visible"/>
                                      </p:to>
                                    </p:set>
                                    <p:anim calcmode="lin" valueType="num">
                                      <p:cBhvr additive="base">
                                        <p:cTn id="19" dur="500" fill="hold"/>
                                        <p:tgtEl>
                                          <p:spTgt spid="17817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81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8178">
                                            <p:txEl>
                                              <p:pRg st="3" end="3"/>
                                            </p:txEl>
                                          </p:spTgt>
                                        </p:tgtEl>
                                        <p:attrNameLst>
                                          <p:attrName>style.visibility</p:attrName>
                                        </p:attrNameLst>
                                      </p:cBhvr>
                                      <p:to>
                                        <p:strVal val="visible"/>
                                      </p:to>
                                    </p:set>
                                    <p:anim calcmode="lin" valueType="num">
                                      <p:cBhvr additive="base">
                                        <p:cTn id="25" dur="500" fill="hold"/>
                                        <p:tgtEl>
                                          <p:spTgt spid="17817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817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8178">
                                            <p:txEl>
                                              <p:pRg st="5" end="5"/>
                                            </p:txEl>
                                          </p:spTgt>
                                        </p:tgtEl>
                                        <p:attrNameLst>
                                          <p:attrName>style.visibility</p:attrName>
                                        </p:attrNameLst>
                                      </p:cBhvr>
                                      <p:to>
                                        <p:strVal val="visible"/>
                                      </p:to>
                                    </p:set>
                                    <p:anim calcmode="lin" valueType="num">
                                      <p:cBhvr additive="base">
                                        <p:cTn id="31" dur="500" fill="hold"/>
                                        <p:tgtEl>
                                          <p:spTgt spid="17817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8178">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78178">
                                            <p:txEl>
                                              <p:pRg st="6" end="6"/>
                                            </p:txEl>
                                          </p:spTgt>
                                        </p:tgtEl>
                                        <p:attrNameLst>
                                          <p:attrName>style.visibility</p:attrName>
                                        </p:attrNameLst>
                                      </p:cBhvr>
                                      <p:to>
                                        <p:strVal val="visible"/>
                                      </p:to>
                                    </p:set>
                                    <p:anim calcmode="lin" valueType="num">
                                      <p:cBhvr additive="base">
                                        <p:cTn id="35" dur="500" fill="hold"/>
                                        <p:tgtEl>
                                          <p:spTgt spid="178178">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7817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78178">
                                            <p:txEl>
                                              <p:pRg st="7" end="7"/>
                                            </p:txEl>
                                          </p:spTgt>
                                        </p:tgtEl>
                                        <p:attrNameLst>
                                          <p:attrName>style.visibility</p:attrName>
                                        </p:attrNameLst>
                                      </p:cBhvr>
                                      <p:to>
                                        <p:strVal val="visible"/>
                                      </p:to>
                                    </p:set>
                                    <p:anim calcmode="lin" valueType="num">
                                      <p:cBhvr additive="base">
                                        <p:cTn id="41" dur="500" fill="hold"/>
                                        <p:tgtEl>
                                          <p:spTgt spid="178178">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78178">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78178">
                                            <p:txEl>
                                              <p:pRg st="8" end="8"/>
                                            </p:txEl>
                                          </p:spTgt>
                                        </p:tgtEl>
                                        <p:attrNameLst>
                                          <p:attrName>style.visibility</p:attrName>
                                        </p:attrNameLst>
                                      </p:cBhvr>
                                      <p:to>
                                        <p:strVal val="visible"/>
                                      </p:to>
                                    </p:set>
                                    <p:anim calcmode="lin" valueType="num">
                                      <p:cBhvr additive="base">
                                        <p:cTn id="45" dur="500" fill="hold"/>
                                        <p:tgtEl>
                                          <p:spTgt spid="178178">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7817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78178">
                                            <p:txEl>
                                              <p:pRg st="9" end="9"/>
                                            </p:txEl>
                                          </p:spTgt>
                                        </p:tgtEl>
                                        <p:attrNameLst>
                                          <p:attrName>style.visibility</p:attrName>
                                        </p:attrNameLst>
                                      </p:cBhvr>
                                      <p:to>
                                        <p:strVal val="visible"/>
                                      </p:to>
                                    </p:set>
                                    <p:anim calcmode="lin" valueType="num">
                                      <p:cBhvr additive="base">
                                        <p:cTn id="51" dur="500" fill="hold"/>
                                        <p:tgtEl>
                                          <p:spTgt spid="178178">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78178">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78178">
                                            <p:txEl>
                                              <p:pRg st="10" end="10"/>
                                            </p:txEl>
                                          </p:spTgt>
                                        </p:tgtEl>
                                        <p:attrNameLst>
                                          <p:attrName>style.visibility</p:attrName>
                                        </p:attrNameLst>
                                      </p:cBhvr>
                                      <p:to>
                                        <p:strVal val="visible"/>
                                      </p:to>
                                    </p:set>
                                    <p:anim calcmode="lin" valueType="num">
                                      <p:cBhvr additive="base">
                                        <p:cTn id="55" dur="500" fill="hold"/>
                                        <p:tgtEl>
                                          <p:spTgt spid="178178">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8178">
                                            <p:txEl>
                                              <p:pRg st="10" end="1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78178">
                                            <p:txEl>
                                              <p:pRg st="11" end="11"/>
                                            </p:txEl>
                                          </p:spTgt>
                                        </p:tgtEl>
                                        <p:attrNameLst>
                                          <p:attrName>style.visibility</p:attrName>
                                        </p:attrNameLst>
                                      </p:cBhvr>
                                      <p:to>
                                        <p:strVal val="visible"/>
                                      </p:to>
                                    </p:set>
                                    <p:anim calcmode="lin" valueType="num">
                                      <p:cBhvr additive="base">
                                        <p:cTn id="59" dur="500" fill="hold"/>
                                        <p:tgtEl>
                                          <p:spTgt spid="178178">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78178">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457200" y="274638"/>
            <a:ext cx="8229600" cy="633412"/>
          </a:xfrm>
        </p:spPr>
        <p:txBody>
          <a:bodyPr/>
          <a:lstStyle/>
          <a:p>
            <a:pPr algn="l"/>
            <a:r>
              <a:rPr lang="ru-RU" sz="2800" b="1" smtClean="0"/>
              <a:t>Величина потока</a:t>
            </a:r>
          </a:p>
        </p:txBody>
      </p:sp>
      <p:sp>
        <p:nvSpPr>
          <p:cNvPr id="22530" name="Rectangle 3"/>
          <p:cNvSpPr>
            <a:spLocks noGrp="1"/>
          </p:cNvSpPr>
          <p:nvPr>
            <p:ph type="body" idx="1"/>
          </p:nvPr>
        </p:nvSpPr>
        <p:spPr>
          <a:xfrm>
            <a:off x="250825" y="908050"/>
            <a:ext cx="8229600" cy="5257800"/>
          </a:xfrm>
        </p:spPr>
        <p:txBody>
          <a:bodyPr/>
          <a:lstStyle/>
          <a:p>
            <a:pPr>
              <a:buFont typeface="Arial" charset="0"/>
              <a:buNone/>
            </a:pPr>
            <a:r>
              <a:rPr lang="ru-RU" sz="2400" i="1" smtClean="0">
                <a:solidFill>
                  <a:schemeClr val="hlink"/>
                </a:solidFill>
              </a:rPr>
              <a:t>Величина</a:t>
            </a:r>
            <a:r>
              <a:rPr lang="ru-RU" sz="2400" i="1" smtClean="0"/>
              <a:t> </a:t>
            </a:r>
            <a:r>
              <a:rPr lang="ru-RU" sz="2400" smtClean="0"/>
              <a:t>потока </a:t>
            </a:r>
            <a:r>
              <a:rPr lang="en-US" sz="2400" i="1" smtClean="0"/>
              <a:t>f</a:t>
            </a:r>
            <a:r>
              <a:rPr lang="ru-RU" sz="2400" smtClean="0"/>
              <a:t> определяется как сумма</a:t>
            </a:r>
            <a:r>
              <a:rPr lang="en-US" sz="2400" smtClean="0"/>
              <a:t> ∑</a:t>
            </a:r>
            <a:r>
              <a:rPr lang="en-US" sz="2400" baseline="-25000" smtClean="0"/>
              <a:t>v</a:t>
            </a:r>
            <a:r>
              <a:rPr lang="en-US" sz="2400" baseline="-25000" smtClean="0">
                <a:sym typeface="Symbol" pitchFamily="18" charset="2"/>
              </a:rPr>
              <a:t></a:t>
            </a:r>
            <a:r>
              <a:rPr lang="en-US" sz="2400" i="1" baseline="-25000" smtClean="0"/>
              <a:t>V</a:t>
            </a:r>
            <a:r>
              <a:rPr lang="ru-RU" sz="2400" smtClean="0"/>
              <a:t> </a:t>
            </a:r>
            <a:r>
              <a:rPr lang="en-US" sz="2400" i="1" smtClean="0"/>
              <a:t>f</a:t>
            </a:r>
            <a:r>
              <a:rPr lang="ru-RU" sz="2400" smtClean="0"/>
              <a:t>(</a:t>
            </a:r>
            <a:r>
              <a:rPr lang="en-US" sz="2400" i="1" smtClean="0"/>
              <a:t>s</a:t>
            </a:r>
            <a:r>
              <a:rPr lang="ru-RU" sz="2400" i="1" smtClean="0"/>
              <a:t>,</a:t>
            </a:r>
            <a:r>
              <a:rPr lang="en-US" sz="2400" i="1" smtClean="0"/>
              <a:t>v</a:t>
            </a:r>
            <a:r>
              <a:rPr lang="ru-RU" sz="2400" smtClean="0"/>
              <a:t>)</a:t>
            </a:r>
            <a:r>
              <a:rPr lang="ru-RU" sz="2400" i="1" smtClean="0"/>
              <a:t> </a:t>
            </a:r>
            <a:r>
              <a:rPr lang="ru-RU" sz="2400" smtClean="0"/>
              <a:t>и</a:t>
            </a:r>
            <a:endParaRPr lang="en-US" sz="2400" smtClean="0"/>
          </a:p>
          <a:p>
            <a:pPr>
              <a:buFont typeface="Arial" charset="0"/>
              <a:buNone/>
            </a:pPr>
            <a:r>
              <a:rPr lang="ru-RU" sz="2400" smtClean="0"/>
              <a:t>обозначается как </a:t>
            </a:r>
            <a:r>
              <a:rPr lang="en-US" sz="2400" smtClean="0">
                <a:solidFill>
                  <a:schemeClr val="hlink"/>
                </a:solidFill>
              </a:rPr>
              <a:t>|</a:t>
            </a:r>
            <a:r>
              <a:rPr lang="en-US" sz="2400" i="1" smtClean="0">
                <a:solidFill>
                  <a:schemeClr val="hlink"/>
                </a:solidFill>
              </a:rPr>
              <a:t>f</a:t>
            </a:r>
            <a:r>
              <a:rPr lang="en-US" sz="2400" smtClean="0">
                <a:solidFill>
                  <a:schemeClr val="hlink"/>
                </a:solidFill>
              </a:rPr>
              <a:t>|</a:t>
            </a:r>
            <a:r>
              <a:rPr lang="en-US" sz="2400" i="1" smtClean="0">
                <a:solidFill>
                  <a:schemeClr val="hlink"/>
                </a:solidFill>
              </a:rPr>
              <a:t>.</a:t>
            </a:r>
          </a:p>
          <a:p>
            <a:pPr>
              <a:buFont typeface="Arial" charset="0"/>
              <a:buNone/>
            </a:pPr>
            <a:r>
              <a:rPr lang="en-US" sz="2400" smtClean="0"/>
              <a:t>C</a:t>
            </a:r>
            <a:r>
              <a:rPr lang="ru-RU" sz="2400" smtClean="0"/>
              <a:t>кладываем потоки по всем рёбрам, выходящим из истока</a:t>
            </a:r>
            <a:r>
              <a:rPr lang="en-US" sz="2400" smtClean="0"/>
              <a:t>.</a:t>
            </a:r>
          </a:p>
          <a:p>
            <a:pPr>
              <a:buFont typeface="Arial" charset="0"/>
              <a:buNone/>
            </a:pPr>
            <a:endParaRPr lang="en-US" sz="2400" smtClean="0"/>
          </a:p>
          <a:p>
            <a:pPr>
              <a:buFont typeface="Arial" charset="0"/>
              <a:buNone/>
            </a:pPr>
            <a:r>
              <a:rPr lang="ru-RU" sz="2400" smtClean="0"/>
              <a:t>Учитывая кососимметричность,  свойство</a:t>
            </a:r>
            <a:r>
              <a:rPr lang="en-US" sz="2400" smtClean="0"/>
              <a:t> 3)</a:t>
            </a:r>
            <a:r>
              <a:rPr lang="ru-RU" sz="2400" smtClean="0"/>
              <a:t> можно</a:t>
            </a:r>
            <a:endParaRPr lang="en-US" sz="2400" smtClean="0"/>
          </a:p>
          <a:p>
            <a:pPr>
              <a:buFont typeface="Arial" charset="0"/>
              <a:buNone/>
            </a:pPr>
            <a:r>
              <a:rPr lang="ru-RU" sz="2400" smtClean="0"/>
              <a:t>переписать как </a:t>
            </a:r>
            <a:r>
              <a:rPr lang="en-US" sz="2400" smtClean="0"/>
              <a:t>∑</a:t>
            </a:r>
            <a:r>
              <a:rPr lang="en-US" sz="2400" i="1" baseline="-25000" smtClean="0"/>
              <a:t>u</a:t>
            </a:r>
            <a:r>
              <a:rPr lang="en-US" sz="2400" baseline="-25000" smtClean="0">
                <a:sym typeface="Symbol" pitchFamily="18" charset="2"/>
              </a:rPr>
              <a:t></a:t>
            </a:r>
            <a:r>
              <a:rPr lang="en-US" sz="2400" i="1" baseline="-25000" smtClean="0"/>
              <a:t>V</a:t>
            </a:r>
            <a:r>
              <a:rPr lang="ru-RU" sz="2400" smtClean="0"/>
              <a:t> </a:t>
            </a:r>
            <a:r>
              <a:rPr lang="en-US" sz="2400" i="1" smtClean="0"/>
              <a:t>f</a:t>
            </a:r>
            <a:r>
              <a:rPr lang="ru-RU" sz="2400" smtClean="0"/>
              <a:t>(</a:t>
            </a:r>
            <a:r>
              <a:rPr lang="en-US" sz="2400" i="1" smtClean="0"/>
              <a:t>u</a:t>
            </a:r>
            <a:r>
              <a:rPr lang="ru-RU" sz="2400" i="1" smtClean="0"/>
              <a:t>,</a:t>
            </a:r>
            <a:r>
              <a:rPr lang="en-US" sz="2400" i="1" smtClean="0"/>
              <a:t>v</a:t>
            </a:r>
            <a:r>
              <a:rPr lang="ru-RU" sz="2400" smtClean="0"/>
              <a:t>) </a:t>
            </a:r>
            <a:r>
              <a:rPr lang="ru-RU" sz="2400" b="1" i="1" smtClean="0"/>
              <a:t>= </a:t>
            </a:r>
            <a:r>
              <a:rPr lang="ru-RU" sz="2400" smtClean="0"/>
              <a:t>0, т.е. сумма всех потоков из</a:t>
            </a:r>
          </a:p>
          <a:p>
            <a:pPr>
              <a:buFont typeface="Arial" charset="0"/>
              <a:buNone/>
            </a:pPr>
            <a:r>
              <a:rPr lang="ru-RU" sz="2400" smtClean="0"/>
              <a:t>других вершин равна нулю. </a:t>
            </a:r>
            <a:endParaRPr lang="ru-RU" sz="2400" smtClean="0">
              <a:solidFill>
                <a:schemeClr val="hlink"/>
              </a:solidFill>
            </a:endParaRPr>
          </a:p>
          <a:p>
            <a:pPr>
              <a:buFont typeface="Arial" charset="0"/>
              <a:buNone/>
            </a:pPr>
            <a:endParaRPr lang="en-US" sz="2400" smtClean="0"/>
          </a:p>
          <a:p>
            <a:pPr>
              <a:buFont typeface="Arial" charset="0"/>
              <a:buNone/>
            </a:pPr>
            <a:r>
              <a:rPr lang="ru-RU" sz="2400" smtClean="0"/>
              <a:t>Задача о максимальном потоке состоит в следующем: </a:t>
            </a:r>
            <a:endParaRPr lang="en-US" sz="2400" smtClean="0"/>
          </a:p>
          <a:p>
            <a:pPr>
              <a:buFont typeface="Arial" charset="0"/>
              <a:buNone/>
            </a:pPr>
            <a:r>
              <a:rPr lang="ru-RU" sz="2400" smtClean="0">
                <a:solidFill>
                  <a:schemeClr val="hlink"/>
                </a:solidFill>
              </a:rPr>
              <a:t>для данной сети </a:t>
            </a:r>
            <a:r>
              <a:rPr lang="en-US" sz="2400" i="1" smtClean="0">
                <a:solidFill>
                  <a:schemeClr val="hlink"/>
                </a:solidFill>
              </a:rPr>
              <a:t>G</a:t>
            </a:r>
            <a:r>
              <a:rPr lang="en-US" sz="2400" smtClean="0">
                <a:solidFill>
                  <a:schemeClr val="hlink"/>
                </a:solidFill>
              </a:rPr>
              <a:t> </a:t>
            </a:r>
            <a:r>
              <a:rPr lang="ru-RU" sz="2400" smtClean="0">
                <a:solidFill>
                  <a:schemeClr val="hlink"/>
                </a:solidFill>
              </a:rPr>
              <a:t>с истоком </a:t>
            </a:r>
            <a:r>
              <a:rPr lang="en-US" sz="2400" i="1" smtClean="0">
                <a:solidFill>
                  <a:schemeClr val="hlink"/>
                </a:solidFill>
              </a:rPr>
              <a:t>s</a:t>
            </a:r>
            <a:r>
              <a:rPr lang="en-US" sz="2400" smtClean="0">
                <a:solidFill>
                  <a:schemeClr val="hlink"/>
                </a:solidFill>
              </a:rPr>
              <a:t> </a:t>
            </a:r>
            <a:r>
              <a:rPr lang="ru-RU" sz="2400" smtClean="0">
                <a:solidFill>
                  <a:schemeClr val="hlink"/>
                </a:solidFill>
              </a:rPr>
              <a:t>и стоком </a:t>
            </a:r>
            <a:r>
              <a:rPr lang="en-US" sz="2400" i="1" smtClean="0">
                <a:solidFill>
                  <a:schemeClr val="hlink"/>
                </a:solidFill>
              </a:rPr>
              <a:t>t </a:t>
            </a:r>
            <a:r>
              <a:rPr lang="ru-RU" sz="2400" smtClean="0">
                <a:solidFill>
                  <a:schemeClr val="hlink"/>
                </a:solidFill>
              </a:rPr>
              <a:t>найти поток </a:t>
            </a:r>
            <a:endParaRPr lang="en-US" sz="2400" smtClean="0">
              <a:solidFill>
                <a:schemeClr val="hlink"/>
              </a:solidFill>
            </a:endParaRPr>
          </a:p>
          <a:p>
            <a:pPr>
              <a:buFont typeface="Arial" charset="0"/>
              <a:buNone/>
            </a:pPr>
            <a:r>
              <a:rPr lang="ru-RU" sz="2400" smtClean="0">
                <a:solidFill>
                  <a:schemeClr val="hlink"/>
                </a:solidFill>
              </a:rPr>
              <a:t>максимальной величины.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 calcmode="lin" valueType="num">
                                      <p:cBhvr additive="base">
                                        <p:cTn id="7" dur="5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anim calcmode="lin" valueType="num">
                                      <p:cBhvr additive="base">
                                        <p:cTn id="11" dur="500" fill="hold"/>
                                        <p:tgtEl>
                                          <p:spTgt spid="2253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53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530">
                                            <p:txEl>
                                              <p:pRg st="2" end="2"/>
                                            </p:txEl>
                                          </p:spTgt>
                                        </p:tgtEl>
                                        <p:attrNameLst>
                                          <p:attrName>style.visibility</p:attrName>
                                        </p:attrNameLst>
                                      </p:cBhvr>
                                      <p:to>
                                        <p:strVal val="visible"/>
                                      </p:to>
                                    </p:set>
                                    <p:anim calcmode="lin" valueType="num">
                                      <p:cBhvr additive="base">
                                        <p:cTn id="15" dur="500" fill="hold"/>
                                        <p:tgtEl>
                                          <p:spTgt spid="22530">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25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530">
                                            <p:txEl>
                                              <p:pRg st="4" end="4"/>
                                            </p:txEl>
                                          </p:spTgt>
                                        </p:tgtEl>
                                        <p:attrNameLst>
                                          <p:attrName>style.visibility</p:attrName>
                                        </p:attrNameLst>
                                      </p:cBhvr>
                                      <p:to>
                                        <p:strVal val="visible"/>
                                      </p:to>
                                    </p:set>
                                    <p:anim calcmode="lin" valueType="num">
                                      <p:cBhvr additive="base">
                                        <p:cTn id="21" dur="500" fill="hold"/>
                                        <p:tgtEl>
                                          <p:spTgt spid="22530">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2530">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2530">
                                            <p:txEl>
                                              <p:pRg st="5" end="5"/>
                                            </p:txEl>
                                          </p:spTgt>
                                        </p:tgtEl>
                                        <p:attrNameLst>
                                          <p:attrName>style.visibility</p:attrName>
                                        </p:attrNameLst>
                                      </p:cBhvr>
                                      <p:to>
                                        <p:strVal val="visible"/>
                                      </p:to>
                                    </p:set>
                                    <p:anim calcmode="lin" valueType="num">
                                      <p:cBhvr additive="base">
                                        <p:cTn id="25" dur="500" fill="hold"/>
                                        <p:tgtEl>
                                          <p:spTgt spid="22530">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0">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2530">
                                            <p:txEl>
                                              <p:pRg st="6" end="6"/>
                                            </p:txEl>
                                          </p:spTgt>
                                        </p:tgtEl>
                                        <p:attrNameLst>
                                          <p:attrName>style.visibility</p:attrName>
                                        </p:attrNameLst>
                                      </p:cBhvr>
                                      <p:to>
                                        <p:strVal val="visible"/>
                                      </p:to>
                                    </p:set>
                                    <p:anim calcmode="lin" valueType="num">
                                      <p:cBhvr additive="base">
                                        <p:cTn id="29" dur="500" fill="hold"/>
                                        <p:tgtEl>
                                          <p:spTgt spid="22530">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53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2530">
                                            <p:txEl>
                                              <p:pRg st="8" end="8"/>
                                            </p:txEl>
                                          </p:spTgt>
                                        </p:tgtEl>
                                        <p:attrNameLst>
                                          <p:attrName>style.visibility</p:attrName>
                                        </p:attrNameLst>
                                      </p:cBhvr>
                                      <p:to>
                                        <p:strVal val="visible"/>
                                      </p:to>
                                    </p:set>
                                    <p:anim calcmode="lin" valueType="num">
                                      <p:cBhvr additive="base">
                                        <p:cTn id="35" dur="500" fill="hold"/>
                                        <p:tgtEl>
                                          <p:spTgt spid="22530">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2530">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2530">
                                            <p:txEl>
                                              <p:pRg st="9" end="9"/>
                                            </p:txEl>
                                          </p:spTgt>
                                        </p:tgtEl>
                                        <p:attrNameLst>
                                          <p:attrName>style.visibility</p:attrName>
                                        </p:attrNameLst>
                                      </p:cBhvr>
                                      <p:to>
                                        <p:strVal val="visible"/>
                                      </p:to>
                                    </p:set>
                                    <p:anim calcmode="lin" valueType="num">
                                      <p:cBhvr additive="base">
                                        <p:cTn id="39" dur="500" fill="hold"/>
                                        <p:tgtEl>
                                          <p:spTgt spid="22530">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2530">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2530">
                                            <p:txEl>
                                              <p:pRg st="10" end="10"/>
                                            </p:txEl>
                                          </p:spTgt>
                                        </p:tgtEl>
                                        <p:attrNameLst>
                                          <p:attrName>style.visibility</p:attrName>
                                        </p:attrNameLst>
                                      </p:cBhvr>
                                      <p:to>
                                        <p:strVal val="visible"/>
                                      </p:to>
                                    </p:set>
                                    <p:anim calcmode="lin" valueType="num">
                                      <p:cBhvr additive="base">
                                        <p:cTn id="43" dur="500" fill="hold"/>
                                        <p:tgtEl>
                                          <p:spTgt spid="22530">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530">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3"/>
          <p:cNvSpPr>
            <a:spLocks noGrp="1"/>
          </p:cNvSpPr>
          <p:nvPr>
            <p:ph type="body" idx="1"/>
          </p:nvPr>
        </p:nvSpPr>
        <p:spPr>
          <a:xfrm>
            <a:off x="250825" y="404813"/>
            <a:ext cx="8713788" cy="5832475"/>
          </a:xfrm>
        </p:spPr>
        <p:txBody>
          <a:bodyPr/>
          <a:lstStyle/>
          <a:p>
            <a:pPr>
              <a:buFont typeface="Arial" charset="0"/>
              <a:buNone/>
            </a:pPr>
            <a:r>
              <a:rPr lang="ru-RU" sz="2400" smtClean="0"/>
              <a:t>Условие </a:t>
            </a:r>
            <a:r>
              <a:rPr lang="en-US" sz="2400" i="1" smtClean="0"/>
              <a:t>h</a:t>
            </a:r>
            <a:r>
              <a:rPr lang="en-US" sz="2400" smtClean="0"/>
              <a:t>(</a:t>
            </a:r>
            <a:r>
              <a:rPr lang="en-US" sz="2400" i="1" smtClean="0"/>
              <a:t>u</a:t>
            </a:r>
            <a:r>
              <a:rPr lang="ru-RU" sz="2400" smtClean="0"/>
              <a:t>)</a:t>
            </a:r>
            <a:r>
              <a:rPr lang="ru-RU" sz="2400" i="1" smtClean="0"/>
              <a:t> = </a:t>
            </a:r>
            <a:r>
              <a:rPr lang="en-US" sz="2400" i="1" smtClean="0"/>
              <a:t>h</a:t>
            </a:r>
            <a:r>
              <a:rPr lang="en-US" sz="2400" smtClean="0"/>
              <a:t>(</a:t>
            </a:r>
            <a:r>
              <a:rPr lang="en-US" sz="2400" i="1" smtClean="0"/>
              <a:t>v</a:t>
            </a:r>
            <a:r>
              <a:rPr lang="ru-RU" sz="2400" smtClean="0"/>
              <a:t>)</a:t>
            </a:r>
            <a:r>
              <a:rPr lang="ru-RU" sz="2400" i="1" smtClean="0"/>
              <a:t> </a:t>
            </a:r>
            <a:r>
              <a:rPr lang="ru-RU" sz="2400" smtClean="0"/>
              <a:t>+ 1 гарантирует, что мы направляем</a:t>
            </a:r>
            <a:r>
              <a:rPr lang="en-US" sz="2400" smtClean="0"/>
              <a:t> </a:t>
            </a:r>
          </a:p>
          <a:p>
            <a:pPr>
              <a:buFont typeface="Arial" charset="0"/>
              <a:buNone/>
            </a:pPr>
            <a:r>
              <a:rPr lang="ru-RU" sz="2400" smtClean="0"/>
              <a:t>дополнительный поток лишь по рёбрам, идущим вниз с</a:t>
            </a:r>
            <a:endParaRPr lang="en-US" sz="2400" smtClean="0"/>
          </a:p>
          <a:p>
            <a:pPr>
              <a:buFont typeface="Arial" charset="0"/>
              <a:buNone/>
            </a:pPr>
            <a:r>
              <a:rPr lang="ru-RU" sz="2400" smtClean="0"/>
              <a:t>единичной разницей высот. </a:t>
            </a:r>
            <a:endParaRPr lang="en-US" sz="2400" smtClean="0"/>
          </a:p>
          <a:p>
            <a:pPr>
              <a:buFont typeface="Arial" charset="0"/>
              <a:buNone/>
            </a:pPr>
            <a:endParaRPr lang="en-US" sz="2400" smtClean="0"/>
          </a:p>
          <a:p>
            <a:pPr>
              <a:buFont typeface="Arial" charset="0"/>
              <a:buNone/>
            </a:pPr>
            <a:r>
              <a:rPr lang="ru-RU" sz="2400" smtClean="0"/>
              <a:t>Проталкивание называется </a:t>
            </a:r>
            <a:r>
              <a:rPr lang="ru-RU" sz="2400" i="1" smtClean="0">
                <a:solidFill>
                  <a:schemeClr val="hlink"/>
                </a:solidFill>
              </a:rPr>
              <a:t>насыщающим</a:t>
            </a:r>
            <a:r>
              <a:rPr lang="ru-RU" sz="2400" smtClean="0"/>
              <a:t>, если в результате</a:t>
            </a:r>
            <a:endParaRPr lang="en-US" sz="2400" smtClean="0"/>
          </a:p>
          <a:p>
            <a:pPr>
              <a:buFont typeface="Arial" charset="0"/>
              <a:buNone/>
            </a:pPr>
            <a:r>
              <a:rPr lang="ru-RU" sz="2400" smtClean="0"/>
              <a:t>ребро (</a:t>
            </a:r>
            <a:r>
              <a:rPr lang="en-US" sz="2400" i="1" smtClean="0"/>
              <a:t>u</a:t>
            </a:r>
            <a:r>
              <a:rPr lang="ru-RU" sz="2400" i="1" smtClean="0"/>
              <a:t>,</a:t>
            </a:r>
            <a:r>
              <a:rPr lang="en-US" sz="2400" i="1" smtClean="0"/>
              <a:t>v</a:t>
            </a:r>
            <a:r>
              <a:rPr lang="ru-RU" sz="2400" smtClean="0"/>
              <a:t>)</a:t>
            </a:r>
            <a:r>
              <a:rPr lang="ru-RU" sz="2400" i="1" smtClean="0"/>
              <a:t> </a:t>
            </a:r>
            <a:r>
              <a:rPr lang="ru-RU" sz="2400" smtClean="0"/>
              <a:t>становится </a:t>
            </a:r>
            <a:r>
              <a:rPr lang="ru-RU" sz="2400" i="1" smtClean="0">
                <a:solidFill>
                  <a:schemeClr val="hlink"/>
                </a:solidFill>
              </a:rPr>
              <a:t>насыщенным</a:t>
            </a:r>
            <a:r>
              <a:rPr lang="ru-RU" sz="2400" smtClean="0"/>
              <a:t>, то есть если </a:t>
            </a:r>
            <a:r>
              <a:rPr lang="en-US" sz="2400" i="1" smtClean="0"/>
              <a:t>c</a:t>
            </a:r>
            <a:r>
              <a:rPr lang="en-US" sz="2400" i="1" baseline="-25000" smtClean="0"/>
              <a:t>f </a:t>
            </a:r>
            <a:r>
              <a:rPr lang="ru-RU" sz="2400" i="1" smtClean="0"/>
              <a:t>(</a:t>
            </a:r>
            <a:r>
              <a:rPr lang="en-US" sz="2400" i="1" smtClean="0"/>
              <a:t>u</a:t>
            </a:r>
            <a:r>
              <a:rPr lang="ru-RU" sz="2400" i="1" smtClean="0"/>
              <a:t>,</a:t>
            </a:r>
            <a:r>
              <a:rPr lang="en-US" sz="2400" i="1" smtClean="0"/>
              <a:t>v</a:t>
            </a:r>
            <a:r>
              <a:rPr lang="ru-RU" sz="2400" i="1" smtClean="0"/>
              <a:t>)</a:t>
            </a:r>
            <a:endParaRPr lang="en-US" sz="2400" i="1" smtClean="0"/>
          </a:p>
          <a:p>
            <a:pPr>
              <a:buFont typeface="Arial" charset="0"/>
              <a:buNone/>
            </a:pPr>
            <a:r>
              <a:rPr lang="ru-RU" sz="2400" smtClean="0"/>
              <a:t>обращается в нуль (ребро исчезает из остаточной сети); </a:t>
            </a:r>
            <a:endParaRPr lang="en-US" sz="2400" smtClean="0"/>
          </a:p>
          <a:p>
            <a:pPr>
              <a:buFont typeface="Arial" charset="0"/>
              <a:buNone/>
            </a:pPr>
            <a:r>
              <a:rPr lang="ru-RU" sz="2400" smtClean="0"/>
              <a:t>в противном случае проталкивание считают </a:t>
            </a:r>
            <a:r>
              <a:rPr lang="ru-RU" sz="2400" i="1" smtClean="0">
                <a:solidFill>
                  <a:schemeClr val="hlink"/>
                </a:solidFill>
              </a:rPr>
              <a:t>ненасыщающим</a:t>
            </a:r>
            <a:r>
              <a:rPr lang="en-US" sz="2400" i="1" smtClean="0">
                <a:solidFill>
                  <a:schemeClr val="hlink"/>
                </a:solidFill>
              </a:rPr>
              <a:t>.</a:t>
            </a:r>
            <a:r>
              <a:rPr lang="ru-RU" sz="2400" smtClean="0"/>
              <a:t> </a:t>
            </a:r>
            <a:endParaRPr lang="en-US" sz="2400" smtClean="0"/>
          </a:p>
          <a:p>
            <a:pPr>
              <a:buFont typeface="Arial" charset="0"/>
              <a:buNone/>
            </a:pPr>
            <a:endParaRPr lang="en-US" sz="2400" smtClean="0"/>
          </a:p>
          <a:p>
            <a:pPr>
              <a:buFont typeface="Arial" charset="0"/>
              <a:buNone/>
            </a:pPr>
            <a:r>
              <a:rPr lang="ru-RU" sz="2400" smtClean="0"/>
              <a:t>Если есть сосед, который на единицу ниже, то можно выполнить</a:t>
            </a:r>
            <a:endParaRPr lang="en-US" sz="2400" smtClean="0"/>
          </a:p>
          <a:p>
            <a:pPr>
              <a:buFont typeface="Arial" charset="0"/>
              <a:buNone/>
            </a:pPr>
            <a:r>
              <a:rPr lang="ru-RU" sz="2400" smtClean="0"/>
              <a:t>проталкивание, но нельзя выполнить подъём. </a:t>
            </a:r>
          </a:p>
          <a:p>
            <a:pPr>
              <a:buFont typeface="Arial" charset="0"/>
              <a:buNone/>
            </a:pPr>
            <a:r>
              <a:rPr lang="ru-RU" sz="2400" smtClean="0"/>
              <a:t>Если все соседи не ниже, то проталкивание выполнить нельзя, </a:t>
            </a:r>
          </a:p>
          <a:p>
            <a:pPr>
              <a:buFont typeface="Arial" charset="0"/>
              <a:buNone/>
            </a:pPr>
            <a:r>
              <a:rPr lang="ru-RU" sz="2400" smtClean="0"/>
              <a:t>а подъём — можно, после чего возможно проталкивание. </a:t>
            </a:r>
          </a:p>
          <a:p>
            <a:pPr>
              <a:buFont typeface="Arial" charset="0"/>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0225">
                                            <p:txEl>
                                              <p:pRg st="0" end="0"/>
                                            </p:txEl>
                                          </p:spTgt>
                                        </p:tgtEl>
                                        <p:attrNameLst>
                                          <p:attrName>style.visibility</p:attrName>
                                        </p:attrNameLst>
                                      </p:cBhvr>
                                      <p:to>
                                        <p:strVal val="visible"/>
                                      </p:to>
                                    </p:set>
                                    <p:anim calcmode="lin" valueType="num">
                                      <p:cBhvr additive="base">
                                        <p:cTn id="7" dur="500" fill="hold"/>
                                        <p:tgtEl>
                                          <p:spTgt spid="1802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022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0225">
                                            <p:txEl>
                                              <p:pRg st="1" end="1"/>
                                            </p:txEl>
                                          </p:spTgt>
                                        </p:tgtEl>
                                        <p:attrNameLst>
                                          <p:attrName>style.visibility</p:attrName>
                                        </p:attrNameLst>
                                      </p:cBhvr>
                                      <p:to>
                                        <p:strVal val="visible"/>
                                      </p:to>
                                    </p:set>
                                    <p:anim calcmode="lin" valueType="num">
                                      <p:cBhvr additive="base">
                                        <p:cTn id="11" dur="500" fill="hold"/>
                                        <p:tgtEl>
                                          <p:spTgt spid="18022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022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0225">
                                            <p:txEl>
                                              <p:pRg st="2" end="2"/>
                                            </p:txEl>
                                          </p:spTgt>
                                        </p:tgtEl>
                                        <p:attrNameLst>
                                          <p:attrName>style.visibility</p:attrName>
                                        </p:attrNameLst>
                                      </p:cBhvr>
                                      <p:to>
                                        <p:strVal val="visible"/>
                                      </p:to>
                                    </p:set>
                                    <p:anim calcmode="lin" valueType="num">
                                      <p:cBhvr additive="base">
                                        <p:cTn id="15" dur="500" fill="hold"/>
                                        <p:tgtEl>
                                          <p:spTgt spid="18022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02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80225">
                                            <p:txEl>
                                              <p:pRg st="4" end="4"/>
                                            </p:txEl>
                                          </p:spTgt>
                                        </p:tgtEl>
                                        <p:attrNameLst>
                                          <p:attrName>style.visibility</p:attrName>
                                        </p:attrNameLst>
                                      </p:cBhvr>
                                      <p:to>
                                        <p:strVal val="visible"/>
                                      </p:to>
                                    </p:set>
                                    <p:anim calcmode="lin" valueType="num">
                                      <p:cBhvr additive="base">
                                        <p:cTn id="21" dur="500" fill="hold"/>
                                        <p:tgtEl>
                                          <p:spTgt spid="18022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0225">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80225">
                                            <p:txEl>
                                              <p:pRg st="5" end="5"/>
                                            </p:txEl>
                                          </p:spTgt>
                                        </p:tgtEl>
                                        <p:attrNameLst>
                                          <p:attrName>style.visibility</p:attrName>
                                        </p:attrNameLst>
                                      </p:cBhvr>
                                      <p:to>
                                        <p:strVal val="visible"/>
                                      </p:to>
                                    </p:set>
                                    <p:anim calcmode="lin" valueType="num">
                                      <p:cBhvr additive="base">
                                        <p:cTn id="25" dur="500" fill="hold"/>
                                        <p:tgtEl>
                                          <p:spTgt spid="18022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0225">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80225">
                                            <p:txEl>
                                              <p:pRg st="6" end="6"/>
                                            </p:txEl>
                                          </p:spTgt>
                                        </p:tgtEl>
                                        <p:attrNameLst>
                                          <p:attrName>style.visibility</p:attrName>
                                        </p:attrNameLst>
                                      </p:cBhvr>
                                      <p:to>
                                        <p:strVal val="visible"/>
                                      </p:to>
                                    </p:set>
                                    <p:anim calcmode="lin" valueType="num">
                                      <p:cBhvr additive="base">
                                        <p:cTn id="29" dur="500" fill="hold"/>
                                        <p:tgtEl>
                                          <p:spTgt spid="180225">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0225">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80225">
                                            <p:txEl>
                                              <p:pRg st="7" end="7"/>
                                            </p:txEl>
                                          </p:spTgt>
                                        </p:tgtEl>
                                        <p:attrNameLst>
                                          <p:attrName>style.visibility</p:attrName>
                                        </p:attrNameLst>
                                      </p:cBhvr>
                                      <p:to>
                                        <p:strVal val="visible"/>
                                      </p:to>
                                    </p:set>
                                    <p:anim calcmode="lin" valueType="num">
                                      <p:cBhvr additive="base">
                                        <p:cTn id="33" dur="500" fill="hold"/>
                                        <p:tgtEl>
                                          <p:spTgt spid="180225">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022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0225">
                                            <p:txEl>
                                              <p:pRg st="9" end="9"/>
                                            </p:txEl>
                                          </p:spTgt>
                                        </p:tgtEl>
                                        <p:attrNameLst>
                                          <p:attrName>style.visibility</p:attrName>
                                        </p:attrNameLst>
                                      </p:cBhvr>
                                      <p:to>
                                        <p:strVal val="visible"/>
                                      </p:to>
                                    </p:set>
                                    <p:anim calcmode="lin" valueType="num">
                                      <p:cBhvr additive="base">
                                        <p:cTn id="39" dur="500" fill="hold"/>
                                        <p:tgtEl>
                                          <p:spTgt spid="180225">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80225">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80225">
                                            <p:txEl>
                                              <p:pRg st="10" end="10"/>
                                            </p:txEl>
                                          </p:spTgt>
                                        </p:tgtEl>
                                        <p:attrNameLst>
                                          <p:attrName>style.visibility</p:attrName>
                                        </p:attrNameLst>
                                      </p:cBhvr>
                                      <p:to>
                                        <p:strVal val="visible"/>
                                      </p:to>
                                    </p:set>
                                    <p:anim calcmode="lin" valueType="num">
                                      <p:cBhvr additive="base">
                                        <p:cTn id="43" dur="500" fill="hold"/>
                                        <p:tgtEl>
                                          <p:spTgt spid="180225">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0225">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0225">
                                            <p:txEl>
                                              <p:pRg st="11" end="11"/>
                                            </p:txEl>
                                          </p:spTgt>
                                        </p:tgtEl>
                                        <p:attrNameLst>
                                          <p:attrName>style.visibility</p:attrName>
                                        </p:attrNameLst>
                                      </p:cBhvr>
                                      <p:to>
                                        <p:strVal val="visible"/>
                                      </p:to>
                                    </p:set>
                                    <p:anim calcmode="lin" valueType="num">
                                      <p:cBhvr additive="base">
                                        <p:cTn id="47" dur="500" fill="hold"/>
                                        <p:tgtEl>
                                          <p:spTgt spid="180225">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80225">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80225">
                                            <p:txEl>
                                              <p:pRg st="12" end="12"/>
                                            </p:txEl>
                                          </p:spTgt>
                                        </p:tgtEl>
                                        <p:attrNameLst>
                                          <p:attrName>style.visibility</p:attrName>
                                        </p:attrNameLst>
                                      </p:cBhvr>
                                      <p:to>
                                        <p:strVal val="visible"/>
                                      </p:to>
                                    </p:set>
                                    <p:anim calcmode="lin" valueType="num">
                                      <p:cBhvr additive="base">
                                        <p:cTn id="51" dur="500" fill="hold"/>
                                        <p:tgtEl>
                                          <p:spTgt spid="180225">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8022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p:cNvSpPr>
            <a:spLocks noGrp="1"/>
          </p:cNvSpPr>
          <p:nvPr>
            <p:ph type="title"/>
          </p:nvPr>
        </p:nvSpPr>
        <p:spPr>
          <a:xfrm>
            <a:off x="179388" y="0"/>
            <a:ext cx="8229600" cy="647700"/>
          </a:xfrm>
        </p:spPr>
        <p:txBody>
          <a:bodyPr/>
          <a:lstStyle/>
          <a:p>
            <a:pPr algn="l"/>
            <a:r>
              <a:rPr lang="ru-RU" sz="2400" b="1" smtClean="0"/>
              <a:t>Операция поднятия вершины </a:t>
            </a:r>
            <a:r>
              <a:rPr lang="en-US" sz="2400" b="1" smtClean="0"/>
              <a:t>Lift </a:t>
            </a:r>
            <a:r>
              <a:rPr lang="ru-RU" sz="2400" b="1" smtClean="0"/>
              <a:t>(</a:t>
            </a:r>
            <a:r>
              <a:rPr lang="en-US" sz="2400" b="1" i="1" smtClean="0"/>
              <a:t>u</a:t>
            </a:r>
            <a:r>
              <a:rPr lang="ru-RU" sz="2400" b="1" smtClean="0"/>
              <a:t>)</a:t>
            </a:r>
            <a:r>
              <a:rPr lang="ru-RU" sz="4000" smtClean="0"/>
              <a:t> </a:t>
            </a:r>
          </a:p>
        </p:txBody>
      </p:sp>
      <p:sp>
        <p:nvSpPr>
          <p:cNvPr id="182274" name="Rectangle 3"/>
          <p:cNvSpPr>
            <a:spLocks noGrp="1"/>
          </p:cNvSpPr>
          <p:nvPr>
            <p:ph type="body" idx="1"/>
          </p:nvPr>
        </p:nvSpPr>
        <p:spPr>
          <a:xfrm>
            <a:off x="179388" y="620713"/>
            <a:ext cx="8964612" cy="5761037"/>
          </a:xfrm>
        </p:spPr>
        <p:txBody>
          <a:bodyPr/>
          <a:lstStyle/>
          <a:p>
            <a:pPr marL="533400" indent="-533400">
              <a:lnSpc>
                <a:spcPct val="80000"/>
              </a:lnSpc>
              <a:buFont typeface="Arial" charset="0"/>
              <a:buNone/>
            </a:pPr>
            <a:r>
              <a:rPr lang="ru-RU" sz="2400" smtClean="0"/>
              <a:t>применима, если</a:t>
            </a:r>
            <a:r>
              <a:rPr lang="en-US" sz="2400" smtClean="0"/>
              <a:t>:</a:t>
            </a:r>
          </a:p>
          <a:p>
            <a:pPr marL="533400" indent="-533400">
              <a:lnSpc>
                <a:spcPct val="80000"/>
              </a:lnSpc>
              <a:buFont typeface="Arial" charset="0"/>
              <a:buNone/>
            </a:pPr>
            <a:r>
              <a:rPr lang="en-US" sz="2400" smtClean="0"/>
              <a:t>	1) </a:t>
            </a:r>
            <a:r>
              <a:rPr lang="ru-RU" sz="2400" smtClean="0"/>
              <a:t>вершина </a:t>
            </a:r>
            <a:r>
              <a:rPr lang="en-US" sz="2400" i="1" smtClean="0"/>
              <a:t>u</a:t>
            </a:r>
            <a:r>
              <a:rPr lang="ru-RU" sz="2400" i="1" smtClean="0"/>
              <a:t> </a:t>
            </a:r>
            <a:r>
              <a:rPr lang="ru-RU" sz="2400" smtClean="0"/>
              <a:t>переполнена</a:t>
            </a:r>
            <a:r>
              <a:rPr lang="en-US" sz="2400" smtClean="0"/>
              <a:t>:</a:t>
            </a:r>
            <a:r>
              <a:rPr lang="ru-RU" sz="2400" i="1" smtClean="0"/>
              <a:t> </a:t>
            </a:r>
            <a:r>
              <a:rPr lang="en-US" sz="2400" i="1" smtClean="0"/>
              <a:t>e</a:t>
            </a:r>
            <a:r>
              <a:rPr lang="ru-RU" sz="2400" smtClean="0"/>
              <a:t>(</a:t>
            </a:r>
            <a:r>
              <a:rPr lang="en-US" sz="2400" i="1" smtClean="0"/>
              <a:t>u</a:t>
            </a:r>
            <a:r>
              <a:rPr lang="ru-RU" sz="2400" smtClean="0"/>
              <a:t>) &gt; 0</a:t>
            </a:r>
            <a:r>
              <a:rPr lang="en-US" sz="2400" smtClean="0"/>
              <a:t>;</a:t>
            </a:r>
          </a:p>
          <a:p>
            <a:pPr marL="533400" indent="-533400">
              <a:lnSpc>
                <a:spcPct val="80000"/>
              </a:lnSpc>
              <a:buFont typeface="Arial" charset="0"/>
              <a:buNone/>
            </a:pPr>
            <a:r>
              <a:rPr lang="en-US" sz="2400" smtClean="0"/>
              <a:t>	2) </a:t>
            </a:r>
            <a:r>
              <a:rPr lang="ru-RU" sz="2400" smtClean="0"/>
              <a:t>для любого</a:t>
            </a:r>
            <a:r>
              <a:rPr lang="en-US" sz="2400" smtClean="0"/>
              <a:t> </a:t>
            </a:r>
            <a:r>
              <a:rPr lang="ru-RU" sz="2400" smtClean="0"/>
              <a:t>ребра </a:t>
            </a:r>
            <a:r>
              <a:rPr lang="en-US" sz="2400" smtClean="0"/>
              <a:t>(</a:t>
            </a:r>
            <a:r>
              <a:rPr lang="en-US" sz="2400" i="1" smtClean="0"/>
              <a:t>u</a:t>
            </a:r>
            <a:r>
              <a:rPr lang="ru-RU" sz="2400" i="1" smtClean="0"/>
              <a:t>,</a:t>
            </a:r>
            <a:r>
              <a:rPr lang="en-US" sz="2400" i="1" smtClean="0"/>
              <a:t>v</a:t>
            </a:r>
            <a:r>
              <a:rPr lang="ru-RU" sz="2400" smtClean="0"/>
              <a:t>) </a:t>
            </a:r>
            <a:r>
              <a:rPr lang="en-US" sz="2400" smtClean="0">
                <a:sym typeface="Symbol" pitchFamily="18" charset="2"/>
              </a:rPr>
              <a:t></a:t>
            </a:r>
            <a:r>
              <a:rPr lang="en-US" sz="2400" smtClean="0"/>
              <a:t> </a:t>
            </a:r>
            <a:r>
              <a:rPr lang="en-US" sz="2400" i="1" smtClean="0"/>
              <a:t>E</a:t>
            </a:r>
            <a:r>
              <a:rPr lang="en-US" sz="2400" baseline="-25000" smtClean="0"/>
              <a:t>f</a:t>
            </a:r>
            <a:r>
              <a:rPr lang="ru-RU" sz="2400" smtClean="0"/>
              <a:t> выполнено</a:t>
            </a:r>
            <a:r>
              <a:rPr lang="en-US" sz="2400" smtClean="0"/>
              <a:t>:</a:t>
            </a:r>
            <a:r>
              <a:rPr lang="en-US" sz="2400" i="1" smtClean="0"/>
              <a:t>h</a:t>
            </a:r>
            <a:r>
              <a:rPr lang="ru-RU" sz="2400" smtClean="0"/>
              <a:t>(</a:t>
            </a:r>
            <a:r>
              <a:rPr lang="en-US" sz="2400" i="1" smtClean="0"/>
              <a:t>u</a:t>
            </a:r>
            <a:r>
              <a:rPr lang="ru-RU" sz="2400" smtClean="0"/>
              <a:t>) ≤</a:t>
            </a:r>
            <a:r>
              <a:rPr lang="en-US" sz="2400" smtClean="0"/>
              <a:t> </a:t>
            </a:r>
            <a:r>
              <a:rPr lang="en-US" sz="2400" i="1" smtClean="0"/>
              <a:t>h</a:t>
            </a:r>
            <a:r>
              <a:rPr lang="ru-RU" sz="2400" smtClean="0"/>
              <a:t>(</a:t>
            </a:r>
            <a:r>
              <a:rPr lang="en-US" sz="2400" i="1" smtClean="0"/>
              <a:t>v</a:t>
            </a:r>
            <a:r>
              <a:rPr lang="ru-RU" sz="2400" smtClean="0"/>
              <a:t>).</a:t>
            </a:r>
          </a:p>
          <a:p>
            <a:pPr marL="533400" indent="-533400">
              <a:lnSpc>
                <a:spcPct val="80000"/>
              </a:lnSpc>
              <a:buFont typeface="Arial" charset="0"/>
              <a:buNone/>
            </a:pPr>
            <a:r>
              <a:rPr lang="en-US" sz="2400" smtClean="0"/>
              <a:t>Lift </a:t>
            </a:r>
            <a:r>
              <a:rPr lang="ru-RU" sz="2400" smtClean="0"/>
              <a:t>(и) поднимает переполненную вершину </a:t>
            </a:r>
            <a:r>
              <a:rPr lang="ru-RU" sz="2400" i="1" smtClean="0"/>
              <a:t>и </a:t>
            </a:r>
            <a:r>
              <a:rPr lang="ru-RU" sz="2400" smtClean="0"/>
              <a:t>на максимальную</a:t>
            </a:r>
            <a:endParaRPr lang="en-US" sz="2400" smtClean="0"/>
          </a:p>
          <a:p>
            <a:pPr marL="533400" indent="-533400">
              <a:lnSpc>
                <a:spcPct val="80000"/>
              </a:lnSpc>
              <a:buFont typeface="Arial" charset="0"/>
              <a:buNone/>
            </a:pPr>
            <a:r>
              <a:rPr lang="ru-RU" sz="2400" smtClean="0"/>
              <a:t>высоту, которая допустима по определению высотной функции</a:t>
            </a:r>
            <a:r>
              <a:rPr lang="en-US" sz="2400" smtClean="0"/>
              <a:t>:</a:t>
            </a:r>
          </a:p>
          <a:p>
            <a:pPr marL="533400" indent="-533400">
              <a:lnSpc>
                <a:spcPct val="80000"/>
              </a:lnSpc>
              <a:buFont typeface="Arial" charset="0"/>
              <a:buNone/>
            </a:pPr>
            <a:r>
              <a:rPr lang="ru-RU" sz="2400" smtClean="0"/>
              <a:t>высота вершины превосходит высоту соседа в остаточной сети</a:t>
            </a:r>
            <a:endParaRPr lang="en-US" sz="2400" smtClean="0"/>
          </a:p>
          <a:p>
            <a:pPr marL="533400" indent="-533400">
              <a:lnSpc>
                <a:spcPct val="80000"/>
              </a:lnSpc>
              <a:buFont typeface="Arial" charset="0"/>
              <a:buNone/>
            </a:pPr>
            <a:r>
              <a:rPr lang="ru-RU" sz="2400" smtClean="0"/>
              <a:t>не более чем на 1. </a:t>
            </a:r>
            <a:endParaRPr lang="en-US" sz="2400" smtClean="0"/>
          </a:p>
          <a:p>
            <a:pPr marL="533400" indent="-533400">
              <a:lnSpc>
                <a:spcPct val="80000"/>
              </a:lnSpc>
              <a:buFont typeface="Arial" charset="0"/>
              <a:buNone/>
            </a:pPr>
            <a:r>
              <a:rPr lang="en-US" sz="2400" smtClean="0"/>
              <a:t>Lift</a:t>
            </a:r>
            <a:r>
              <a:rPr lang="ru-RU" sz="2400" smtClean="0"/>
              <a:t>(</a:t>
            </a:r>
            <a:r>
              <a:rPr lang="en-US" sz="2400" i="1" smtClean="0"/>
              <a:t>u</a:t>
            </a:r>
            <a:r>
              <a:rPr lang="ru-RU" sz="2400" smtClean="0"/>
              <a:t>) </a:t>
            </a:r>
            <a:r>
              <a:rPr lang="en-US" sz="2400" smtClean="0"/>
              <a:t>{</a:t>
            </a:r>
            <a:endParaRPr lang="ru-RU" sz="2400" smtClean="0"/>
          </a:p>
          <a:p>
            <a:pPr marL="533400" indent="-533400">
              <a:lnSpc>
                <a:spcPct val="80000"/>
              </a:lnSpc>
              <a:buFont typeface="Arial" charset="0"/>
              <a:buNone/>
            </a:pPr>
            <a:r>
              <a:rPr lang="en-US" sz="2400" smtClean="0"/>
              <a:t>	</a:t>
            </a:r>
            <a:r>
              <a:rPr lang="en-US" sz="2400" i="1" smtClean="0"/>
              <a:t>h</a:t>
            </a:r>
            <a:r>
              <a:rPr lang="en-US" sz="2400" smtClean="0"/>
              <a:t>[</a:t>
            </a:r>
            <a:r>
              <a:rPr lang="en-US" sz="2400" i="1" smtClean="0"/>
              <a:t>u</a:t>
            </a:r>
            <a:r>
              <a:rPr lang="en-US" sz="2400" smtClean="0"/>
              <a:t>] = 1 + min{ </a:t>
            </a:r>
            <a:r>
              <a:rPr lang="en-US" sz="2400" i="1" smtClean="0"/>
              <a:t>h</a:t>
            </a:r>
            <a:r>
              <a:rPr lang="en-US" sz="2400" smtClean="0"/>
              <a:t>[</a:t>
            </a:r>
            <a:r>
              <a:rPr lang="en-US" sz="2400" i="1" smtClean="0"/>
              <a:t>v</a:t>
            </a:r>
            <a:r>
              <a:rPr lang="en-US" sz="2400" smtClean="0"/>
              <a:t>]: (</a:t>
            </a:r>
            <a:r>
              <a:rPr lang="en-US" sz="2400" i="1" smtClean="0"/>
              <a:t>u,v</a:t>
            </a:r>
            <a:r>
              <a:rPr lang="en-US" sz="2400" smtClean="0"/>
              <a:t>) </a:t>
            </a:r>
            <a:r>
              <a:rPr lang="en-US" sz="2400" smtClean="0">
                <a:sym typeface="Symbol" pitchFamily="18" charset="2"/>
              </a:rPr>
              <a:t></a:t>
            </a:r>
            <a:r>
              <a:rPr lang="en-US" sz="2400" smtClean="0"/>
              <a:t> </a:t>
            </a:r>
            <a:r>
              <a:rPr lang="en-US" sz="2400" i="1" smtClean="0"/>
              <a:t>E</a:t>
            </a:r>
            <a:r>
              <a:rPr lang="en-US" sz="2400" i="1" baseline="-25000" smtClean="0"/>
              <a:t>f</a:t>
            </a:r>
            <a:r>
              <a:rPr lang="en-US" sz="2400" baseline="-25000" smtClean="0"/>
              <a:t> </a:t>
            </a:r>
            <a:r>
              <a:rPr lang="en-US" sz="2400" smtClean="0"/>
              <a:t>};</a:t>
            </a:r>
            <a:endParaRPr lang="ru-RU" sz="2400" smtClean="0"/>
          </a:p>
          <a:p>
            <a:pPr marL="533400" indent="-533400">
              <a:lnSpc>
                <a:spcPct val="80000"/>
              </a:lnSpc>
              <a:buFont typeface="Arial" charset="0"/>
              <a:buNone/>
            </a:pPr>
            <a:r>
              <a:rPr lang="en-US" sz="2400" smtClean="0"/>
              <a:t>}</a:t>
            </a:r>
          </a:p>
          <a:p>
            <a:pPr marL="533400" indent="-533400">
              <a:lnSpc>
                <a:spcPct val="80000"/>
              </a:lnSpc>
              <a:buFont typeface="Arial" charset="0"/>
              <a:buNone/>
            </a:pPr>
            <a:r>
              <a:rPr lang="ru-RU" sz="2200" smtClean="0"/>
              <a:t>Заметим, если вершина </a:t>
            </a:r>
            <a:r>
              <a:rPr lang="ru-RU" sz="2200" i="1" smtClean="0"/>
              <a:t>и </a:t>
            </a:r>
            <a:r>
              <a:rPr lang="ru-RU" sz="2200" smtClean="0"/>
              <a:t>переполнена, то в </a:t>
            </a:r>
            <a:r>
              <a:rPr lang="en-US" sz="2200" i="1" smtClean="0"/>
              <a:t>E</a:t>
            </a:r>
            <a:r>
              <a:rPr lang="en-US" sz="2200" i="1" baseline="-25000" smtClean="0"/>
              <a:t>f</a:t>
            </a:r>
            <a:r>
              <a:rPr lang="en-US" sz="2200" i="1" smtClean="0"/>
              <a:t> </a:t>
            </a:r>
            <a:r>
              <a:rPr lang="ru-RU" sz="2200" smtClean="0"/>
              <a:t>найдётся по</a:t>
            </a:r>
            <a:r>
              <a:rPr lang="en-US" sz="2200" smtClean="0"/>
              <a:t> </a:t>
            </a:r>
            <a:r>
              <a:rPr lang="ru-RU" sz="2200" smtClean="0"/>
              <a:t>крайней</a:t>
            </a:r>
            <a:endParaRPr lang="en-US" sz="2200" smtClean="0"/>
          </a:p>
          <a:p>
            <a:pPr marL="533400" indent="-533400">
              <a:lnSpc>
                <a:spcPct val="80000"/>
              </a:lnSpc>
              <a:buFont typeface="Arial" charset="0"/>
              <a:buNone/>
            </a:pPr>
            <a:r>
              <a:rPr lang="ru-RU" sz="2200" smtClean="0"/>
              <a:t>мере</a:t>
            </a:r>
            <a:r>
              <a:rPr lang="en-US" sz="2200" smtClean="0"/>
              <a:t> </a:t>
            </a:r>
            <a:r>
              <a:rPr lang="ru-RU" sz="2200" smtClean="0"/>
              <a:t>одно ребро, выходящее из </a:t>
            </a:r>
            <a:r>
              <a:rPr lang="ru-RU" sz="2200" i="1" smtClean="0"/>
              <a:t>и</a:t>
            </a:r>
            <a:r>
              <a:rPr lang="en-US" sz="2200" smtClean="0"/>
              <a:t>:</a:t>
            </a:r>
            <a:r>
              <a:rPr lang="en-US" sz="2200" i="1" smtClean="0"/>
              <a:t> </a:t>
            </a:r>
          </a:p>
          <a:p>
            <a:pPr marL="533400" indent="-533400">
              <a:lnSpc>
                <a:spcPct val="80000"/>
              </a:lnSpc>
              <a:buFont typeface="Arial" charset="0"/>
              <a:buNone/>
            </a:pPr>
            <a:r>
              <a:rPr lang="ru-RU" sz="2200" smtClean="0"/>
              <a:t>так как  </a:t>
            </a:r>
            <a:r>
              <a:rPr lang="en-US" sz="2200" i="1" smtClean="0"/>
              <a:t>f</a:t>
            </a:r>
            <a:r>
              <a:rPr lang="ru-RU" sz="2200" smtClean="0"/>
              <a:t>[</a:t>
            </a:r>
            <a:r>
              <a:rPr lang="en-US" sz="2200" i="1" smtClean="0"/>
              <a:t>V</a:t>
            </a:r>
            <a:r>
              <a:rPr lang="ru-RU" sz="2200" i="1" smtClean="0"/>
              <a:t>, и</a:t>
            </a:r>
            <a:r>
              <a:rPr lang="ru-RU" sz="2200" smtClean="0"/>
              <a:t>]</a:t>
            </a:r>
            <a:r>
              <a:rPr lang="ru-RU" sz="2200" i="1" smtClean="0"/>
              <a:t> </a:t>
            </a:r>
            <a:r>
              <a:rPr lang="ru-RU" sz="2200" smtClean="0"/>
              <a:t>= </a:t>
            </a:r>
            <a:r>
              <a:rPr lang="ru-RU" sz="2200" i="1" smtClean="0"/>
              <a:t>е</a:t>
            </a:r>
            <a:r>
              <a:rPr lang="ru-RU" sz="2200" smtClean="0"/>
              <a:t>[</a:t>
            </a:r>
            <a:r>
              <a:rPr lang="ru-RU" sz="2200" i="1" smtClean="0"/>
              <a:t>и</a:t>
            </a:r>
            <a:r>
              <a:rPr lang="ru-RU" sz="2200" smtClean="0"/>
              <a:t>]</a:t>
            </a:r>
            <a:r>
              <a:rPr lang="ru-RU" sz="2200" i="1" smtClean="0"/>
              <a:t> </a:t>
            </a:r>
            <a:r>
              <a:rPr lang="ru-RU" sz="2200" smtClean="0"/>
              <a:t>&gt; 0, поэтому существует по</a:t>
            </a:r>
            <a:r>
              <a:rPr lang="en-US" sz="2200" smtClean="0"/>
              <a:t> </a:t>
            </a:r>
            <a:r>
              <a:rPr lang="ru-RU" sz="2200" smtClean="0"/>
              <a:t>крайней мере одна </a:t>
            </a:r>
            <a:endParaRPr lang="en-US" sz="2200" smtClean="0"/>
          </a:p>
          <a:p>
            <a:pPr marL="533400" indent="-533400">
              <a:lnSpc>
                <a:spcPct val="80000"/>
              </a:lnSpc>
              <a:buFont typeface="Arial" charset="0"/>
              <a:buNone/>
            </a:pPr>
            <a:r>
              <a:rPr lang="ru-RU" sz="2200" smtClean="0"/>
              <a:t>такая</a:t>
            </a:r>
            <a:r>
              <a:rPr lang="en-US" sz="2200" smtClean="0"/>
              <a:t> </a:t>
            </a:r>
            <a:r>
              <a:rPr lang="ru-RU" sz="2200" smtClean="0"/>
              <a:t>вершина </a:t>
            </a:r>
            <a:r>
              <a:rPr lang="en-US" sz="2200" i="1" smtClean="0"/>
              <a:t>v</a:t>
            </a:r>
            <a:r>
              <a:rPr lang="ru-RU" sz="2200" i="1" smtClean="0"/>
              <a:t>, </a:t>
            </a:r>
            <a:r>
              <a:rPr lang="ru-RU" sz="2200" smtClean="0"/>
              <a:t>для которой </a:t>
            </a:r>
            <a:r>
              <a:rPr lang="en-US" sz="2200" i="1" smtClean="0"/>
              <a:t>f</a:t>
            </a:r>
            <a:r>
              <a:rPr lang="ru-RU" sz="2200" smtClean="0"/>
              <a:t>(</a:t>
            </a:r>
            <a:r>
              <a:rPr lang="en-US" sz="2200" i="1" smtClean="0"/>
              <a:t>v</a:t>
            </a:r>
            <a:r>
              <a:rPr lang="ru-RU" sz="2200" i="1" smtClean="0"/>
              <a:t>, и</a:t>
            </a:r>
            <a:r>
              <a:rPr lang="ru-RU" sz="2200" smtClean="0"/>
              <a:t>)</a:t>
            </a:r>
            <a:r>
              <a:rPr lang="ru-RU" sz="2200" i="1" smtClean="0"/>
              <a:t> </a:t>
            </a:r>
            <a:r>
              <a:rPr lang="ru-RU" sz="2200" smtClean="0"/>
              <a:t>&gt; 0. </a:t>
            </a:r>
          </a:p>
          <a:p>
            <a:pPr marL="533400" indent="-533400">
              <a:lnSpc>
                <a:spcPct val="80000"/>
              </a:lnSpc>
              <a:buFont typeface="Arial" charset="0"/>
              <a:buNone/>
            </a:pPr>
            <a:r>
              <a:rPr lang="en-US" sz="2200" smtClean="0">
                <a:sym typeface="Symbol" pitchFamily="18" charset="2"/>
              </a:rPr>
              <a:t></a:t>
            </a:r>
            <a:r>
              <a:rPr lang="ru-RU" sz="2200" smtClean="0">
                <a:sym typeface="Symbol" pitchFamily="18" charset="2"/>
              </a:rPr>
              <a:t> </a:t>
            </a:r>
            <a:r>
              <a:rPr lang="en-US" sz="2200" i="1" smtClean="0"/>
              <a:t>c</a:t>
            </a:r>
            <a:r>
              <a:rPr lang="en-US" sz="2200" i="1" baseline="-25000" smtClean="0"/>
              <a:t>f</a:t>
            </a:r>
            <a:r>
              <a:rPr lang="ru-RU" sz="2200" i="1" baseline="-25000" smtClean="0"/>
              <a:t> </a:t>
            </a:r>
            <a:r>
              <a:rPr lang="en-US" sz="2200" smtClean="0"/>
              <a:t>(</a:t>
            </a:r>
            <a:r>
              <a:rPr lang="en-US" sz="2200" i="1" smtClean="0"/>
              <a:t>u, v</a:t>
            </a:r>
            <a:r>
              <a:rPr lang="en-US" sz="2200" smtClean="0"/>
              <a:t>)</a:t>
            </a:r>
            <a:r>
              <a:rPr lang="en-US" sz="2200" i="1" smtClean="0"/>
              <a:t> = c</a:t>
            </a:r>
            <a:r>
              <a:rPr lang="en-US" sz="2200" smtClean="0"/>
              <a:t>(</a:t>
            </a:r>
            <a:r>
              <a:rPr lang="en-US" sz="2200" i="1" smtClean="0"/>
              <a:t>u, v</a:t>
            </a:r>
            <a:r>
              <a:rPr lang="en-US" sz="2200" smtClean="0"/>
              <a:t>)</a:t>
            </a:r>
            <a:r>
              <a:rPr lang="en-US" sz="2200" i="1" smtClean="0"/>
              <a:t> </a:t>
            </a:r>
            <a:r>
              <a:rPr lang="en-US" sz="2200" smtClean="0"/>
              <a:t>- </a:t>
            </a:r>
            <a:r>
              <a:rPr lang="en-US" sz="2200" i="1" smtClean="0"/>
              <a:t>f</a:t>
            </a:r>
            <a:r>
              <a:rPr lang="en-US" sz="2200" smtClean="0"/>
              <a:t>[</a:t>
            </a:r>
            <a:r>
              <a:rPr lang="en-US" sz="2200" i="1" smtClean="0"/>
              <a:t>u, v</a:t>
            </a:r>
            <a:r>
              <a:rPr lang="en-US" sz="2200" smtClean="0"/>
              <a:t>]</a:t>
            </a:r>
            <a:r>
              <a:rPr lang="en-US" sz="2200" i="1" smtClean="0"/>
              <a:t> = c</a:t>
            </a:r>
            <a:r>
              <a:rPr lang="en-US" sz="2200" smtClean="0"/>
              <a:t>(</a:t>
            </a:r>
            <a:r>
              <a:rPr lang="en-US" sz="2200" i="1" smtClean="0"/>
              <a:t>u, v</a:t>
            </a:r>
            <a:r>
              <a:rPr lang="en-US" sz="2200" smtClean="0"/>
              <a:t>)</a:t>
            </a:r>
            <a:r>
              <a:rPr lang="en-US" sz="2200" i="1" smtClean="0"/>
              <a:t> </a:t>
            </a:r>
            <a:r>
              <a:rPr lang="en-US" sz="2200" smtClean="0"/>
              <a:t>+ </a:t>
            </a:r>
            <a:r>
              <a:rPr lang="en-US" sz="2200" i="1" smtClean="0"/>
              <a:t>f</a:t>
            </a:r>
            <a:r>
              <a:rPr lang="en-US" sz="2200" smtClean="0"/>
              <a:t>[</a:t>
            </a:r>
            <a:r>
              <a:rPr lang="en-US" sz="2200" i="1" smtClean="0"/>
              <a:t>v, u</a:t>
            </a:r>
            <a:r>
              <a:rPr lang="en-US" sz="2200" smtClean="0"/>
              <a:t>]</a:t>
            </a:r>
            <a:r>
              <a:rPr lang="en-US" sz="2200" i="1" smtClean="0"/>
              <a:t> </a:t>
            </a:r>
            <a:r>
              <a:rPr lang="en-US" sz="2200" smtClean="0"/>
              <a:t>&gt; 0,</a:t>
            </a:r>
            <a:r>
              <a:rPr lang="ru-RU" sz="2200" smtClean="0"/>
              <a:t> что означает, что (</a:t>
            </a:r>
            <a:r>
              <a:rPr lang="ru-RU" sz="2200" i="1" smtClean="0"/>
              <a:t>и, </a:t>
            </a:r>
            <a:r>
              <a:rPr lang="en-US" sz="2200" i="1" smtClean="0"/>
              <a:t>v</a:t>
            </a:r>
            <a:r>
              <a:rPr lang="ru-RU" sz="2200" smtClean="0"/>
              <a:t>)</a:t>
            </a:r>
            <a:r>
              <a:rPr lang="ru-RU" sz="2200" i="1" smtClean="0"/>
              <a:t> </a:t>
            </a:r>
            <a:r>
              <a:rPr lang="en-US" sz="2200" smtClean="0">
                <a:sym typeface="Symbol" pitchFamily="18" charset="2"/>
              </a:rPr>
              <a:t></a:t>
            </a:r>
            <a:r>
              <a:rPr lang="ru-RU" sz="2200" smtClean="0"/>
              <a:t> </a:t>
            </a:r>
            <a:r>
              <a:rPr lang="en-US" sz="2200" i="1" smtClean="0"/>
              <a:t>E</a:t>
            </a:r>
            <a:r>
              <a:rPr lang="en-US" sz="2200" i="1" baseline="-25000" smtClean="0"/>
              <a:t>f</a:t>
            </a:r>
            <a:r>
              <a:rPr lang="ru-RU" sz="2200" i="1" smtClean="0"/>
              <a:t>.</a:t>
            </a:r>
            <a:r>
              <a:rPr lang="en-US" sz="220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2274">
                                            <p:txEl>
                                              <p:pRg st="0" end="0"/>
                                            </p:txEl>
                                          </p:spTgt>
                                        </p:tgtEl>
                                        <p:attrNameLst>
                                          <p:attrName>style.visibility</p:attrName>
                                        </p:attrNameLst>
                                      </p:cBhvr>
                                      <p:to>
                                        <p:strVal val="visible"/>
                                      </p:to>
                                    </p:set>
                                    <p:anim calcmode="lin" valueType="num">
                                      <p:cBhvr additive="base">
                                        <p:cTn id="7" dur="500" fill="hold"/>
                                        <p:tgtEl>
                                          <p:spTgt spid="1822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22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2274">
                                            <p:txEl>
                                              <p:pRg st="1" end="1"/>
                                            </p:txEl>
                                          </p:spTgt>
                                        </p:tgtEl>
                                        <p:attrNameLst>
                                          <p:attrName>style.visibility</p:attrName>
                                        </p:attrNameLst>
                                      </p:cBhvr>
                                      <p:to>
                                        <p:strVal val="visible"/>
                                      </p:to>
                                    </p:set>
                                    <p:anim calcmode="lin" valueType="num">
                                      <p:cBhvr additive="base">
                                        <p:cTn id="13" dur="500" fill="hold"/>
                                        <p:tgtEl>
                                          <p:spTgt spid="18227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227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2274">
                                            <p:txEl>
                                              <p:pRg st="2" end="2"/>
                                            </p:txEl>
                                          </p:spTgt>
                                        </p:tgtEl>
                                        <p:attrNameLst>
                                          <p:attrName>style.visibility</p:attrName>
                                        </p:attrNameLst>
                                      </p:cBhvr>
                                      <p:to>
                                        <p:strVal val="visible"/>
                                      </p:to>
                                    </p:set>
                                    <p:anim calcmode="lin" valueType="num">
                                      <p:cBhvr additive="base">
                                        <p:cTn id="19" dur="500" fill="hold"/>
                                        <p:tgtEl>
                                          <p:spTgt spid="18227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227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2274">
                                            <p:txEl>
                                              <p:pRg st="3" end="3"/>
                                            </p:txEl>
                                          </p:spTgt>
                                        </p:tgtEl>
                                        <p:attrNameLst>
                                          <p:attrName>style.visibility</p:attrName>
                                        </p:attrNameLst>
                                      </p:cBhvr>
                                      <p:to>
                                        <p:strVal val="visible"/>
                                      </p:to>
                                    </p:set>
                                    <p:anim calcmode="lin" valueType="num">
                                      <p:cBhvr additive="base">
                                        <p:cTn id="25" dur="500" fill="hold"/>
                                        <p:tgtEl>
                                          <p:spTgt spid="18227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227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82274">
                                            <p:txEl>
                                              <p:pRg st="4" end="4"/>
                                            </p:txEl>
                                          </p:spTgt>
                                        </p:tgtEl>
                                        <p:attrNameLst>
                                          <p:attrName>style.visibility</p:attrName>
                                        </p:attrNameLst>
                                      </p:cBhvr>
                                      <p:to>
                                        <p:strVal val="visible"/>
                                      </p:to>
                                    </p:set>
                                    <p:anim calcmode="lin" valueType="num">
                                      <p:cBhvr additive="base">
                                        <p:cTn id="29" dur="500" fill="hold"/>
                                        <p:tgtEl>
                                          <p:spTgt spid="18227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227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82274">
                                            <p:txEl>
                                              <p:pRg st="5" end="5"/>
                                            </p:txEl>
                                          </p:spTgt>
                                        </p:tgtEl>
                                        <p:attrNameLst>
                                          <p:attrName>style.visibility</p:attrName>
                                        </p:attrNameLst>
                                      </p:cBhvr>
                                      <p:to>
                                        <p:strVal val="visible"/>
                                      </p:to>
                                    </p:set>
                                    <p:anim calcmode="lin" valueType="num">
                                      <p:cBhvr additive="base">
                                        <p:cTn id="33" dur="500" fill="hold"/>
                                        <p:tgtEl>
                                          <p:spTgt spid="18227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2274">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82274">
                                            <p:txEl>
                                              <p:pRg st="6" end="6"/>
                                            </p:txEl>
                                          </p:spTgt>
                                        </p:tgtEl>
                                        <p:attrNameLst>
                                          <p:attrName>style.visibility</p:attrName>
                                        </p:attrNameLst>
                                      </p:cBhvr>
                                      <p:to>
                                        <p:strVal val="visible"/>
                                      </p:to>
                                    </p:set>
                                    <p:anim calcmode="lin" valueType="num">
                                      <p:cBhvr additive="base">
                                        <p:cTn id="37" dur="500" fill="hold"/>
                                        <p:tgtEl>
                                          <p:spTgt spid="18227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227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82274">
                                            <p:txEl>
                                              <p:pRg st="7" end="7"/>
                                            </p:txEl>
                                          </p:spTgt>
                                        </p:tgtEl>
                                        <p:attrNameLst>
                                          <p:attrName>style.visibility</p:attrName>
                                        </p:attrNameLst>
                                      </p:cBhvr>
                                      <p:to>
                                        <p:strVal val="visible"/>
                                      </p:to>
                                    </p:set>
                                    <p:anim calcmode="lin" valueType="num">
                                      <p:cBhvr additive="base">
                                        <p:cTn id="43" dur="500" fill="hold"/>
                                        <p:tgtEl>
                                          <p:spTgt spid="18227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2274">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2274">
                                            <p:txEl>
                                              <p:pRg st="8" end="8"/>
                                            </p:txEl>
                                          </p:spTgt>
                                        </p:tgtEl>
                                        <p:attrNameLst>
                                          <p:attrName>style.visibility</p:attrName>
                                        </p:attrNameLst>
                                      </p:cBhvr>
                                      <p:to>
                                        <p:strVal val="visible"/>
                                      </p:to>
                                    </p:set>
                                    <p:anim calcmode="lin" valueType="num">
                                      <p:cBhvr additive="base">
                                        <p:cTn id="47" dur="500" fill="hold"/>
                                        <p:tgtEl>
                                          <p:spTgt spid="182274">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82274">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82274">
                                            <p:txEl>
                                              <p:pRg st="9" end="9"/>
                                            </p:txEl>
                                          </p:spTgt>
                                        </p:tgtEl>
                                        <p:attrNameLst>
                                          <p:attrName>style.visibility</p:attrName>
                                        </p:attrNameLst>
                                      </p:cBhvr>
                                      <p:to>
                                        <p:strVal val="visible"/>
                                      </p:to>
                                    </p:set>
                                    <p:anim calcmode="lin" valueType="num">
                                      <p:cBhvr additive="base">
                                        <p:cTn id="51" dur="500" fill="hold"/>
                                        <p:tgtEl>
                                          <p:spTgt spid="182274">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8227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82274">
                                            <p:txEl>
                                              <p:pRg st="10" end="10"/>
                                            </p:txEl>
                                          </p:spTgt>
                                        </p:tgtEl>
                                        <p:attrNameLst>
                                          <p:attrName>style.visibility</p:attrName>
                                        </p:attrNameLst>
                                      </p:cBhvr>
                                      <p:to>
                                        <p:strVal val="visible"/>
                                      </p:to>
                                    </p:set>
                                    <p:anim calcmode="lin" valueType="num">
                                      <p:cBhvr additive="base">
                                        <p:cTn id="57" dur="500" fill="hold"/>
                                        <p:tgtEl>
                                          <p:spTgt spid="182274">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82274">
                                            <p:txEl>
                                              <p:pRg st="10" end="10"/>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82274">
                                            <p:txEl>
                                              <p:pRg st="11" end="11"/>
                                            </p:txEl>
                                          </p:spTgt>
                                        </p:tgtEl>
                                        <p:attrNameLst>
                                          <p:attrName>style.visibility</p:attrName>
                                        </p:attrNameLst>
                                      </p:cBhvr>
                                      <p:to>
                                        <p:strVal val="visible"/>
                                      </p:to>
                                    </p:set>
                                    <p:anim calcmode="lin" valueType="num">
                                      <p:cBhvr additive="base">
                                        <p:cTn id="61" dur="500" fill="hold"/>
                                        <p:tgtEl>
                                          <p:spTgt spid="182274">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82274">
                                            <p:txEl>
                                              <p:pRg st="11" end="11"/>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82274">
                                            <p:txEl>
                                              <p:pRg st="12" end="12"/>
                                            </p:txEl>
                                          </p:spTgt>
                                        </p:tgtEl>
                                        <p:attrNameLst>
                                          <p:attrName>style.visibility</p:attrName>
                                        </p:attrNameLst>
                                      </p:cBhvr>
                                      <p:to>
                                        <p:strVal val="visible"/>
                                      </p:to>
                                    </p:set>
                                    <p:anim calcmode="lin" valueType="num">
                                      <p:cBhvr additive="base">
                                        <p:cTn id="65" dur="500" fill="hold"/>
                                        <p:tgtEl>
                                          <p:spTgt spid="182274">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82274">
                                            <p:txEl>
                                              <p:pRg st="12" end="12"/>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82274">
                                            <p:txEl>
                                              <p:pRg st="13" end="13"/>
                                            </p:txEl>
                                          </p:spTgt>
                                        </p:tgtEl>
                                        <p:attrNameLst>
                                          <p:attrName>style.visibility</p:attrName>
                                        </p:attrNameLst>
                                      </p:cBhvr>
                                      <p:to>
                                        <p:strVal val="visible"/>
                                      </p:to>
                                    </p:set>
                                    <p:anim calcmode="lin" valueType="num">
                                      <p:cBhvr additive="base">
                                        <p:cTn id="69" dur="500" fill="hold"/>
                                        <p:tgtEl>
                                          <p:spTgt spid="182274">
                                            <p:txEl>
                                              <p:pRg st="13" end="1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82274">
                                            <p:txEl>
                                              <p:pRg st="13" end="13"/>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82274">
                                            <p:txEl>
                                              <p:pRg st="14" end="14"/>
                                            </p:txEl>
                                          </p:spTgt>
                                        </p:tgtEl>
                                        <p:attrNameLst>
                                          <p:attrName>style.visibility</p:attrName>
                                        </p:attrNameLst>
                                      </p:cBhvr>
                                      <p:to>
                                        <p:strVal val="visible"/>
                                      </p:to>
                                    </p:set>
                                    <p:anim calcmode="lin" valueType="num">
                                      <p:cBhvr additive="base">
                                        <p:cTn id="73" dur="500" fill="hold"/>
                                        <p:tgtEl>
                                          <p:spTgt spid="182274">
                                            <p:txEl>
                                              <p:pRg st="14" end="1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2274">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p:cNvSpPr>
            <a:spLocks noGrp="1"/>
          </p:cNvSpPr>
          <p:nvPr>
            <p:ph type="title"/>
          </p:nvPr>
        </p:nvSpPr>
        <p:spPr>
          <a:xfrm>
            <a:off x="250825" y="188913"/>
            <a:ext cx="8748713" cy="431800"/>
          </a:xfrm>
        </p:spPr>
        <p:txBody>
          <a:bodyPr/>
          <a:lstStyle/>
          <a:p>
            <a:pPr algn="l"/>
            <a:r>
              <a:rPr lang="ru-RU" sz="2800" b="1" smtClean="0"/>
              <a:t>Общая схема алгоритма проталкивания предпотока</a:t>
            </a:r>
          </a:p>
        </p:txBody>
      </p:sp>
      <p:sp>
        <p:nvSpPr>
          <p:cNvPr id="184322" name="Rectangle 3"/>
          <p:cNvSpPr>
            <a:spLocks noGrp="1"/>
          </p:cNvSpPr>
          <p:nvPr>
            <p:ph type="body" idx="1"/>
          </p:nvPr>
        </p:nvSpPr>
        <p:spPr>
          <a:xfrm>
            <a:off x="179388" y="620713"/>
            <a:ext cx="8713787" cy="5903912"/>
          </a:xfrm>
        </p:spPr>
        <p:txBody>
          <a:bodyPr/>
          <a:lstStyle/>
          <a:p>
            <a:pPr>
              <a:lnSpc>
                <a:spcPct val="80000"/>
              </a:lnSpc>
              <a:buFont typeface="Arial" charset="0"/>
              <a:buNone/>
            </a:pPr>
            <a:r>
              <a:rPr lang="ru-RU" sz="2400" smtClean="0"/>
              <a:t>Начальный предпоток</a:t>
            </a:r>
            <a:r>
              <a:rPr lang="en-US" sz="2400" smtClean="0"/>
              <a:t>:</a:t>
            </a:r>
            <a:endParaRPr lang="ru-RU" sz="2400" smtClean="0"/>
          </a:p>
          <a:p>
            <a:pPr>
              <a:lnSpc>
                <a:spcPct val="80000"/>
              </a:lnSpc>
              <a:buFont typeface="Arial" charset="0"/>
              <a:buNone/>
            </a:pPr>
            <a:r>
              <a:rPr lang="ru-RU" sz="2400" i="1" smtClean="0"/>
              <a:t>			      </a:t>
            </a:r>
            <a:r>
              <a:rPr lang="en-US" sz="2400" i="1" smtClean="0"/>
              <a:t>C</a:t>
            </a:r>
            <a:r>
              <a:rPr lang="en-US" sz="2400" i="1" baseline="-25000" smtClean="0"/>
              <a:t> </a:t>
            </a:r>
            <a:r>
              <a:rPr lang="ru-RU" sz="2400" smtClean="0"/>
              <a:t>(</a:t>
            </a:r>
            <a:r>
              <a:rPr lang="en-US" sz="2400" i="1" smtClean="0"/>
              <a:t>u</a:t>
            </a:r>
            <a:r>
              <a:rPr lang="ru-RU" sz="2400" i="1" smtClean="0"/>
              <a:t>,</a:t>
            </a:r>
            <a:r>
              <a:rPr lang="en-US" sz="2400" i="1" smtClean="0"/>
              <a:t>v</a:t>
            </a:r>
            <a:r>
              <a:rPr lang="ru-RU" sz="2400" smtClean="0"/>
              <a:t>)</a:t>
            </a:r>
            <a:r>
              <a:rPr lang="ru-RU" sz="2400" i="1" smtClean="0"/>
              <a:t>, </a:t>
            </a:r>
            <a:r>
              <a:rPr lang="en-US" sz="2400" i="1" smtClean="0"/>
              <a:t>  </a:t>
            </a:r>
            <a:r>
              <a:rPr lang="ru-RU" sz="2400" smtClean="0"/>
              <a:t>если </a:t>
            </a:r>
            <a:r>
              <a:rPr lang="ru-RU" sz="2400" i="1" smtClean="0"/>
              <a:t>и</a:t>
            </a:r>
            <a:r>
              <a:rPr lang="en-US" sz="2400" i="1" smtClean="0"/>
              <a:t>=s</a:t>
            </a:r>
          </a:p>
          <a:p>
            <a:pPr>
              <a:lnSpc>
                <a:spcPct val="80000"/>
              </a:lnSpc>
              <a:buFont typeface="Arial" charset="0"/>
              <a:buNone/>
            </a:pPr>
            <a:r>
              <a:rPr lang="en-US" sz="2400" i="1" smtClean="0"/>
              <a:t>   </a:t>
            </a:r>
            <a:r>
              <a:rPr lang="ru-RU" sz="2400" i="1" smtClean="0"/>
              <a:t>		</a:t>
            </a:r>
            <a:r>
              <a:rPr lang="en-US" sz="2400" i="1" smtClean="0"/>
              <a:t> f</a:t>
            </a:r>
            <a:r>
              <a:rPr lang="en-US" sz="2400" i="1" baseline="-25000" smtClean="0"/>
              <a:t>p</a:t>
            </a:r>
            <a:r>
              <a:rPr lang="ru-RU" sz="2400" smtClean="0"/>
              <a:t>(</a:t>
            </a:r>
            <a:r>
              <a:rPr lang="en-US" sz="2400" i="1" smtClean="0"/>
              <a:t>u</a:t>
            </a:r>
            <a:r>
              <a:rPr lang="ru-RU" sz="2400" i="1" smtClean="0"/>
              <a:t>,</a:t>
            </a:r>
            <a:r>
              <a:rPr lang="en-US" sz="2400" i="1" smtClean="0"/>
              <a:t>v</a:t>
            </a:r>
            <a:r>
              <a:rPr lang="ru-RU" sz="2400" smtClean="0"/>
              <a:t>)</a:t>
            </a:r>
            <a:r>
              <a:rPr lang="ru-RU" sz="2400" i="1" smtClean="0"/>
              <a:t> = </a:t>
            </a:r>
            <a:r>
              <a:rPr lang="en-US" sz="2400" i="1" smtClean="0"/>
              <a:t>    </a:t>
            </a:r>
            <a:r>
              <a:rPr lang="ru-RU" sz="2400" i="1" smtClean="0"/>
              <a:t>    –</a:t>
            </a:r>
            <a:r>
              <a:rPr lang="en-US" sz="2400" i="1" smtClean="0"/>
              <a:t>C </a:t>
            </a:r>
            <a:r>
              <a:rPr lang="ru-RU" sz="2400" smtClean="0"/>
              <a:t>(</a:t>
            </a:r>
            <a:r>
              <a:rPr lang="en-US" sz="2400" i="1" smtClean="0"/>
              <a:t>v,u</a:t>
            </a:r>
            <a:r>
              <a:rPr lang="ru-RU" sz="2400" smtClean="0"/>
              <a:t>)</a:t>
            </a:r>
            <a:r>
              <a:rPr lang="ru-RU" sz="2400" i="1" smtClean="0"/>
              <a:t>,</a:t>
            </a:r>
            <a:r>
              <a:rPr lang="en-US" sz="2400" i="1" smtClean="0"/>
              <a:t>  </a:t>
            </a:r>
            <a:r>
              <a:rPr lang="ru-RU" sz="2400" i="1" smtClean="0"/>
              <a:t> </a:t>
            </a:r>
            <a:r>
              <a:rPr lang="ru-RU" sz="2400" smtClean="0"/>
              <a:t>если </a:t>
            </a:r>
            <a:r>
              <a:rPr lang="ru-RU" sz="2400" i="1" smtClean="0"/>
              <a:t>и</a:t>
            </a:r>
            <a:r>
              <a:rPr lang="en-US" sz="2400" i="1" smtClean="0"/>
              <a:t>=s</a:t>
            </a:r>
            <a:endParaRPr lang="ru-RU" sz="2400" smtClean="0"/>
          </a:p>
          <a:p>
            <a:pPr>
              <a:lnSpc>
                <a:spcPct val="80000"/>
              </a:lnSpc>
              <a:buFont typeface="Arial" charset="0"/>
              <a:buNone/>
            </a:pPr>
            <a:r>
              <a:rPr lang="en-US" sz="2400" smtClean="0"/>
              <a:t>			    </a:t>
            </a:r>
            <a:r>
              <a:rPr lang="ru-RU" sz="2400" smtClean="0"/>
              <a:t>  </a:t>
            </a:r>
            <a:r>
              <a:rPr lang="en-US" sz="2400" smtClean="0"/>
              <a:t> </a:t>
            </a:r>
            <a:r>
              <a:rPr lang="ru-RU" sz="2400" smtClean="0"/>
              <a:t>0</a:t>
            </a:r>
            <a:r>
              <a:rPr lang="en-US" sz="2400" smtClean="0"/>
              <a:t>,</a:t>
            </a:r>
            <a:r>
              <a:rPr lang="ru-RU" sz="2400" smtClean="0"/>
              <a:t> </a:t>
            </a:r>
            <a:r>
              <a:rPr lang="en-US" sz="2400" smtClean="0"/>
              <a:t>  </a:t>
            </a:r>
            <a:r>
              <a:rPr lang="ru-RU" sz="2400" smtClean="0"/>
              <a:t>в остальных случаях.</a:t>
            </a:r>
          </a:p>
          <a:p>
            <a:pPr>
              <a:lnSpc>
                <a:spcPct val="80000"/>
              </a:lnSpc>
              <a:buFont typeface="Arial" charset="0"/>
              <a:buNone/>
            </a:pPr>
            <a:r>
              <a:rPr lang="en-US" sz="2400" smtClean="0"/>
              <a:t>Initialize(G</a:t>
            </a:r>
            <a:r>
              <a:rPr lang="ru-RU" sz="2400" smtClean="0"/>
              <a:t>,</a:t>
            </a:r>
            <a:r>
              <a:rPr lang="en-US" sz="2400" smtClean="0"/>
              <a:t> s</a:t>
            </a:r>
            <a:r>
              <a:rPr lang="ru-RU" sz="2400" smtClean="0"/>
              <a:t>)</a:t>
            </a:r>
            <a:r>
              <a:rPr lang="en-US" sz="2400" smtClean="0"/>
              <a:t> {</a:t>
            </a:r>
            <a:endParaRPr lang="ru-RU" sz="2400" smtClean="0"/>
          </a:p>
          <a:p>
            <a:pPr>
              <a:lnSpc>
                <a:spcPct val="80000"/>
              </a:lnSpc>
              <a:buFont typeface="Arial" charset="0"/>
              <a:buNone/>
            </a:pPr>
            <a:r>
              <a:rPr lang="ru-RU" sz="2400" smtClean="0"/>
              <a:t>    </a:t>
            </a:r>
            <a:r>
              <a:rPr lang="en-US" sz="2400" smtClean="0"/>
              <a:t>  for</a:t>
            </a:r>
            <a:r>
              <a:rPr lang="ru-RU" sz="2400" smtClean="0"/>
              <a:t>  (для  каждой вершины </a:t>
            </a:r>
            <a:r>
              <a:rPr lang="en-US" sz="2400" i="1" smtClean="0"/>
              <a:t>u</a:t>
            </a:r>
            <a:r>
              <a:rPr lang="en-US" sz="2400" smtClean="0"/>
              <a:t> </a:t>
            </a:r>
            <a:r>
              <a:rPr lang="en-US" sz="2400" smtClean="0">
                <a:sym typeface="Symbol" pitchFamily="18" charset="2"/>
              </a:rPr>
              <a:t></a:t>
            </a:r>
            <a:r>
              <a:rPr lang="en-US" sz="2400" smtClean="0"/>
              <a:t> </a:t>
            </a:r>
            <a:r>
              <a:rPr lang="en-US" sz="2400" i="1" smtClean="0"/>
              <a:t>V</a:t>
            </a:r>
            <a:r>
              <a:rPr lang="en-US" sz="2400" smtClean="0"/>
              <a:t>) {</a:t>
            </a:r>
          </a:p>
          <a:p>
            <a:pPr>
              <a:lnSpc>
                <a:spcPct val="80000"/>
              </a:lnSpc>
              <a:buFont typeface="Arial" charset="0"/>
              <a:buNone/>
            </a:pPr>
            <a:r>
              <a:rPr lang="en-US" sz="2400" smtClean="0"/>
              <a:t>		</a:t>
            </a:r>
            <a:r>
              <a:rPr lang="en-US" sz="2400" i="1" smtClean="0"/>
              <a:t>h</a:t>
            </a:r>
            <a:r>
              <a:rPr lang="en-US" sz="2400" smtClean="0"/>
              <a:t>[</a:t>
            </a:r>
            <a:r>
              <a:rPr lang="en-US" sz="2400" i="1" smtClean="0"/>
              <a:t>u</a:t>
            </a:r>
            <a:r>
              <a:rPr lang="en-US" sz="2400" smtClean="0"/>
              <a:t>] = 0; </a:t>
            </a:r>
            <a:r>
              <a:rPr lang="en-US" sz="2400" i="1" smtClean="0"/>
              <a:t>e</a:t>
            </a:r>
            <a:r>
              <a:rPr lang="en-US" sz="2400" smtClean="0"/>
              <a:t>[</a:t>
            </a:r>
            <a:r>
              <a:rPr lang="en-US" sz="2400" i="1" smtClean="0"/>
              <a:t>u</a:t>
            </a:r>
            <a:r>
              <a:rPr lang="en-US" sz="2400" smtClean="0"/>
              <a:t>] = 0;</a:t>
            </a:r>
          </a:p>
          <a:p>
            <a:pPr>
              <a:lnSpc>
                <a:spcPct val="80000"/>
              </a:lnSpc>
              <a:buFont typeface="Arial" charset="0"/>
              <a:buNone/>
            </a:pPr>
            <a:r>
              <a:rPr lang="en-US" sz="2400" smtClean="0"/>
              <a:t>	}</a:t>
            </a:r>
          </a:p>
          <a:p>
            <a:pPr>
              <a:lnSpc>
                <a:spcPct val="80000"/>
              </a:lnSpc>
              <a:buFont typeface="Arial" charset="0"/>
              <a:buNone/>
            </a:pPr>
            <a:r>
              <a:rPr lang="ru-RU" sz="2400" smtClean="0"/>
              <a:t>    </a:t>
            </a:r>
            <a:r>
              <a:rPr lang="en-US" sz="2400" smtClean="0"/>
              <a:t>  for</a:t>
            </a:r>
            <a:r>
              <a:rPr lang="ru-RU" sz="2400" smtClean="0"/>
              <a:t>  (для каждого ребра (</a:t>
            </a:r>
            <a:r>
              <a:rPr lang="en-US" sz="2400" i="1" smtClean="0"/>
              <a:t>u</a:t>
            </a:r>
            <a:r>
              <a:rPr lang="ru-RU" sz="2400" i="1" smtClean="0"/>
              <a:t>,</a:t>
            </a:r>
            <a:r>
              <a:rPr lang="en-US" sz="2400" i="1" smtClean="0"/>
              <a:t>v</a:t>
            </a:r>
            <a:r>
              <a:rPr lang="ru-RU" sz="2400" smtClean="0"/>
              <a:t>) </a:t>
            </a:r>
            <a:r>
              <a:rPr lang="en-US" sz="2400" smtClean="0">
                <a:sym typeface="Symbol" pitchFamily="18" charset="2"/>
              </a:rPr>
              <a:t></a:t>
            </a:r>
            <a:r>
              <a:rPr lang="en-US" sz="2400" smtClean="0"/>
              <a:t> </a:t>
            </a:r>
            <a:r>
              <a:rPr lang="en-US" sz="2400" i="1" smtClean="0"/>
              <a:t>E</a:t>
            </a:r>
            <a:r>
              <a:rPr lang="en-US" sz="2400" smtClean="0"/>
              <a:t>) {</a:t>
            </a:r>
          </a:p>
          <a:p>
            <a:pPr>
              <a:lnSpc>
                <a:spcPct val="80000"/>
              </a:lnSpc>
              <a:buFont typeface="Arial" charset="0"/>
              <a:buNone/>
            </a:pPr>
            <a:r>
              <a:rPr lang="en-US" sz="2400" smtClean="0"/>
              <a:t>               </a:t>
            </a:r>
            <a:r>
              <a:rPr lang="en-US" sz="2400" i="1" smtClean="0"/>
              <a:t>f</a:t>
            </a:r>
            <a:r>
              <a:rPr lang="en-US" sz="2400" smtClean="0"/>
              <a:t>[</a:t>
            </a:r>
            <a:r>
              <a:rPr lang="en-US" sz="2400" i="1" smtClean="0"/>
              <a:t>u,v</a:t>
            </a:r>
            <a:r>
              <a:rPr lang="en-US" sz="2400" smtClean="0"/>
              <a:t>] = 0; </a:t>
            </a:r>
            <a:r>
              <a:rPr lang="en-US" sz="2400" i="1" smtClean="0"/>
              <a:t>f</a:t>
            </a:r>
            <a:r>
              <a:rPr lang="en-US" sz="2400" smtClean="0"/>
              <a:t>[</a:t>
            </a:r>
            <a:r>
              <a:rPr lang="en-US" sz="2400" i="1" smtClean="0"/>
              <a:t>v,u</a:t>
            </a:r>
            <a:r>
              <a:rPr lang="en-US" sz="2400" smtClean="0"/>
              <a:t>] = 0; </a:t>
            </a:r>
            <a:r>
              <a:rPr lang="en-US" sz="2400" i="1" smtClean="0"/>
              <a:t>h</a:t>
            </a:r>
            <a:r>
              <a:rPr lang="en-US" sz="2400" smtClean="0"/>
              <a:t>[</a:t>
            </a:r>
            <a:r>
              <a:rPr lang="en-US" sz="2400" i="1" smtClean="0"/>
              <a:t>s</a:t>
            </a:r>
            <a:r>
              <a:rPr lang="en-US" sz="2400" smtClean="0"/>
              <a:t>] = |</a:t>
            </a:r>
            <a:r>
              <a:rPr lang="en-US" sz="2400" i="1" smtClean="0"/>
              <a:t>V</a:t>
            </a:r>
            <a:r>
              <a:rPr lang="en-US" sz="2400" smtClean="0"/>
              <a:t>|;</a:t>
            </a:r>
          </a:p>
          <a:p>
            <a:pPr>
              <a:lnSpc>
                <a:spcPct val="80000"/>
              </a:lnSpc>
              <a:buFont typeface="Arial" charset="0"/>
              <a:buNone/>
            </a:pPr>
            <a:r>
              <a:rPr lang="en-US" sz="2400" smtClean="0"/>
              <a:t>	}</a:t>
            </a:r>
          </a:p>
          <a:p>
            <a:pPr>
              <a:lnSpc>
                <a:spcPct val="80000"/>
              </a:lnSpc>
              <a:buFont typeface="Arial" charset="0"/>
              <a:buNone/>
            </a:pPr>
            <a:r>
              <a:rPr lang="ru-RU" sz="2400" smtClean="0"/>
              <a:t>   </a:t>
            </a:r>
            <a:r>
              <a:rPr lang="en-US" sz="2400" smtClean="0"/>
              <a:t> </a:t>
            </a:r>
            <a:r>
              <a:rPr lang="ru-RU" sz="2400" smtClean="0"/>
              <a:t> </a:t>
            </a:r>
            <a:r>
              <a:rPr lang="en-US" sz="2400" smtClean="0"/>
              <a:t>for</a:t>
            </a:r>
            <a:r>
              <a:rPr lang="ru-RU" sz="2400" smtClean="0"/>
              <a:t>  (для  каждой вершины </a:t>
            </a:r>
            <a:r>
              <a:rPr lang="en-US" sz="2400" i="1" smtClean="0"/>
              <a:t>u</a:t>
            </a:r>
            <a:r>
              <a:rPr lang="en-US" sz="2400" smtClean="0"/>
              <a:t> </a:t>
            </a:r>
            <a:r>
              <a:rPr lang="en-US" sz="2400" smtClean="0">
                <a:sym typeface="Symbol" pitchFamily="18" charset="2"/>
              </a:rPr>
              <a:t></a:t>
            </a:r>
            <a:r>
              <a:rPr lang="en-US" sz="2400" smtClean="0"/>
              <a:t> Adj</a:t>
            </a:r>
            <a:r>
              <a:rPr lang="ru-RU" sz="2400" smtClean="0"/>
              <a:t> [</a:t>
            </a:r>
            <a:r>
              <a:rPr lang="en-US" sz="2400" i="1" smtClean="0"/>
              <a:t>s</a:t>
            </a:r>
            <a:r>
              <a:rPr lang="ru-RU" sz="2400" smtClean="0"/>
              <a:t>]</a:t>
            </a:r>
            <a:r>
              <a:rPr lang="en-US" sz="2400" smtClean="0"/>
              <a:t>) {</a:t>
            </a:r>
          </a:p>
          <a:p>
            <a:pPr>
              <a:lnSpc>
                <a:spcPct val="80000"/>
              </a:lnSpc>
              <a:buFont typeface="Arial" charset="0"/>
              <a:buNone/>
            </a:pPr>
            <a:r>
              <a:rPr lang="en-US" sz="2400" smtClean="0"/>
              <a:t>            </a:t>
            </a:r>
            <a:r>
              <a:rPr lang="en-US" sz="2400" i="1" smtClean="0"/>
              <a:t>f</a:t>
            </a:r>
            <a:r>
              <a:rPr lang="en-US" sz="2400" smtClean="0"/>
              <a:t>[</a:t>
            </a:r>
            <a:r>
              <a:rPr lang="en-US" sz="2400" i="1" smtClean="0"/>
              <a:t>s,u</a:t>
            </a:r>
            <a:r>
              <a:rPr lang="en-US" sz="2400" smtClean="0"/>
              <a:t>] = </a:t>
            </a:r>
            <a:r>
              <a:rPr lang="en-US" sz="2400" i="1" smtClean="0"/>
              <a:t>c</a:t>
            </a:r>
            <a:r>
              <a:rPr lang="en-US" sz="2400" smtClean="0"/>
              <a:t>(</a:t>
            </a:r>
            <a:r>
              <a:rPr lang="en-US" sz="2400" i="1" smtClean="0"/>
              <a:t>s,u</a:t>
            </a:r>
            <a:r>
              <a:rPr lang="en-US" sz="2400" smtClean="0"/>
              <a:t>); </a:t>
            </a:r>
            <a:r>
              <a:rPr lang="en-US" sz="2400" i="1" smtClean="0"/>
              <a:t>f</a:t>
            </a:r>
            <a:r>
              <a:rPr lang="en-US" sz="2400" smtClean="0"/>
              <a:t>[</a:t>
            </a:r>
            <a:r>
              <a:rPr lang="en-US" sz="2400" i="1" smtClean="0"/>
              <a:t>u,s</a:t>
            </a:r>
            <a:r>
              <a:rPr lang="en-US" sz="2400" smtClean="0"/>
              <a:t>] = -</a:t>
            </a:r>
            <a:r>
              <a:rPr lang="en-US" sz="2400" i="1" smtClean="0"/>
              <a:t>c</a:t>
            </a:r>
            <a:r>
              <a:rPr lang="en-US" sz="2400" smtClean="0"/>
              <a:t>(</a:t>
            </a:r>
            <a:r>
              <a:rPr lang="en-US" sz="2400" i="1" smtClean="0"/>
              <a:t>s,u</a:t>
            </a:r>
            <a:r>
              <a:rPr lang="en-US" sz="2400" smtClean="0"/>
              <a:t>); </a:t>
            </a:r>
            <a:r>
              <a:rPr lang="en-US" sz="2400" i="1" smtClean="0"/>
              <a:t>e</a:t>
            </a:r>
            <a:r>
              <a:rPr lang="en-US" sz="2400" smtClean="0"/>
              <a:t>[</a:t>
            </a:r>
            <a:r>
              <a:rPr lang="en-US" sz="2400" i="1" smtClean="0"/>
              <a:t>u</a:t>
            </a:r>
            <a:r>
              <a:rPr lang="en-US" sz="2400" smtClean="0"/>
              <a:t>] = </a:t>
            </a:r>
            <a:r>
              <a:rPr lang="en-US" sz="2400" i="1" smtClean="0"/>
              <a:t>c</a:t>
            </a:r>
            <a:r>
              <a:rPr lang="en-US" sz="2400" smtClean="0"/>
              <a:t>(</a:t>
            </a:r>
            <a:r>
              <a:rPr lang="en-US" sz="2400" i="1" smtClean="0"/>
              <a:t>s,u</a:t>
            </a:r>
            <a:r>
              <a:rPr lang="en-US" sz="2400" smtClean="0"/>
              <a:t>);</a:t>
            </a:r>
          </a:p>
          <a:p>
            <a:pPr>
              <a:lnSpc>
                <a:spcPct val="80000"/>
              </a:lnSpc>
              <a:buFont typeface="Arial" charset="0"/>
              <a:buNone/>
            </a:pPr>
            <a:r>
              <a:rPr lang="en-US" sz="2400" smtClean="0"/>
              <a:t>	}</a:t>
            </a:r>
          </a:p>
          <a:p>
            <a:pPr>
              <a:lnSpc>
                <a:spcPct val="80000"/>
              </a:lnSpc>
              <a:buFont typeface="Arial" charset="0"/>
              <a:buNone/>
            </a:pPr>
            <a:r>
              <a:rPr lang="en-US" sz="2400" smtClean="0"/>
              <a:t>}</a:t>
            </a:r>
          </a:p>
        </p:txBody>
      </p:sp>
      <p:sp>
        <p:nvSpPr>
          <p:cNvPr id="4" name="Левая фигурная скобка 3"/>
          <p:cNvSpPr>
            <a:spLocks/>
          </p:cNvSpPr>
          <p:nvPr/>
        </p:nvSpPr>
        <p:spPr bwMode="auto">
          <a:xfrm>
            <a:off x="2195513" y="1052513"/>
            <a:ext cx="282575" cy="1150937"/>
          </a:xfrm>
          <a:prstGeom prst="leftBrace">
            <a:avLst>
              <a:gd name="adj1" fmla="val 38158"/>
              <a:gd name="adj2" fmla="val 50000"/>
            </a:avLst>
          </a:prstGeom>
          <a:noFill/>
          <a:ln w="9525" algn="ctr">
            <a:solidFill>
              <a:schemeClr val="tx1"/>
            </a:solidFill>
            <a:round/>
            <a:headEnd/>
            <a:tailEnd/>
          </a:ln>
        </p:spPr>
        <p:txBody>
          <a:bodyPr anchor="ctr"/>
          <a:lstStyle/>
          <a:p>
            <a:pPr algn="ctr" fontAlgn="auto">
              <a:spcBef>
                <a:spcPts val="0"/>
              </a:spcBef>
              <a:spcAft>
                <a:spcPts val="0"/>
              </a:spcAft>
              <a:defRPr/>
            </a:pPr>
            <a:endParaRPr lang="ru-RU" sz="1800" baseline="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22">
                                            <p:txEl>
                                              <p:pRg st="0" end="0"/>
                                            </p:txEl>
                                          </p:spTgt>
                                        </p:tgtEl>
                                        <p:attrNameLst>
                                          <p:attrName>style.visibility</p:attrName>
                                        </p:attrNameLst>
                                      </p:cBhvr>
                                      <p:to>
                                        <p:strVal val="visible"/>
                                      </p:to>
                                    </p:set>
                                    <p:anim calcmode="lin" valueType="num">
                                      <p:cBhvr additive="base">
                                        <p:cTn id="13" dur="500" fill="hold"/>
                                        <p:tgtEl>
                                          <p:spTgt spid="18432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22">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84322">
                                            <p:txEl>
                                              <p:pRg st="1" end="1"/>
                                            </p:txEl>
                                          </p:spTgt>
                                        </p:tgtEl>
                                        <p:attrNameLst>
                                          <p:attrName>style.visibility</p:attrName>
                                        </p:attrNameLst>
                                      </p:cBhvr>
                                      <p:to>
                                        <p:strVal val="visible"/>
                                      </p:to>
                                    </p:set>
                                    <p:anim calcmode="lin" valueType="num">
                                      <p:cBhvr additive="base">
                                        <p:cTn id="17" dur="500" fill="hold"/>
                                        <p:tgtEl>
                                          <p:spTgt spid="18432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22">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4322">
                                            <p:txEl>
                                              <p:pRg st="2" end="2"/>
                                            </p:txEl>
                                          </p:spTgt>
                                        </p:tgtEl>
                                        <p:attrNameLst>
                                          <p:attrName>style.visibility</p:attrName>
                                        </p:attrNameLst>
                                      </p:cBhvr>
                                      <p:to>
                                        <p:strVal val="visible"/>
                                      </p:to>
                                    </p:set>
                                    <p:anim calcmode="lin" valueType="num">
                                      <p:cBhvr additive="base">
                                        <p:cTn id="21" dur="500" fill="hold"/>
                                        <p:tgtEl>
                                          <p:spTgt spid="18432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4322">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84322">
                                            <p:txEl>
                                              <p:pRg st="3" end="3"/>
                                            </p:txEl>
                                          </p:spTgt>
                                        </p:tgtEl>
                                        <p:attrNameLst>
                                          <p:attrName>style.visibility</p:attrName>
                                        </p:attrNameLst>
                                      </p:cBhvr>
                                      <p:to>
                                        <p:strVal val="visible"/>
                                      </p:to>
                                    </p:set>
                                    <p:anim calcmode="lin" valueType="num">
                                      <p:cBhvr additive="base">
                                        <p:cTn id="25" dur="500" fill="hold"/>
                                        <p:tgtEl>
                                          <p:spTgt spid="18432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432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4322">
                                            <p:txEl>
                                              <p:pRg st="4" end="4"/>
                                            </p:txEl>
                                          </p:spTgt>
                                        </p:tgtEl>
                                        <p:attrNameLst>
                                          <p:attrName>style.visibility</p:attrName>
                                        </p:attrNameLst>
                                      </p:cBhvr>
                                      <p:to>
                                        <p:strVal val="visible"/>
                                      </p:to>
                                    </p:set>
                                    <p:anim calcmode="lin" valueType="num">
                                      <p:cBhvr additive="base">
                                        <p:cTn id="31" dur="500" fill="hold"/>
                                        <p:tgtEl>
                                          <p:spTgt spid="18432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4322">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4322">
                                            <p:txEl>
                                              <p:pRg st="5" end="5"/>
                                            </p:txEl>
                                          </p:spTgt>
                                        </p:tgtEl>
                                        <p:attrNameLst>
                                          <p:attrName>style.visibility</p:attrName>
                                        </p:attrNameLst>
                                      </p:cBhvr>
                                      <p:to>
                                        <p:strVal val="visible"/>
                                      </p:to>
                                    </p:set>
                                    <p:anim calcmode="lin" valueType="num">
                                      <p:cBhvr additive="base">
                                        <p:cTn id="35" dur="500" fill="hold"/>
                                        <p:tgtEl>
                                          <p:spTgt spid="184322">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84322">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84322">
                                            <p:txEl>
                                              <p:pRg st="6" end="6"/>
                                            </p:txEl>
                                          </p:spTgt>
                                        </p:tgtEl>
                                        <p:attrNameLst>
                                          <p:attrName>style.visibility</p:attrName>
                                        </p:attrNameLst>
                                      </p:cBhvr>
                                      <p:to>
                                        <p:strVal val="visible"/>
                                      </p:to>
                                    </p:set>
                                    <p:anim calcmode="lin" valueType="num">
                                      <p:cBhvr additive="base">
                                        <p:cTn id="39" dur="500" fill="hold"/>
                                        <p:tgtEl>
                                          <p:spTgt spid="184322">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84322">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84322">
                                            <p:txEl>
                                              <p:pRg st="7" end="7"/>
                                            </p:txEl>
                                          </p:spTgt>
                                        </p:tgtEl>
                                        <p:attrNameLst>
                                          <p:attrName>style.visibility</p:attrName>
                                        </p:attrNameLst>
                                      </p:cBhvr>
                                      <p:to>
                                        <p:strVal val="visible"/>
                                      </p:to>
                                    </p:set>
                                    <p:anim calcmode="lin" valueType="num">
                                      <p:cBhvr additive="base">
                                        <p:cTn id="43" dur="500" fill="hold"/>
                                        <p:tgtEl>
                                          <p:spTgt spid="18432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432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84322">
                                            <p:txEl>
                                              <p:pRg st="8" end="8"/>
                                            </p:txEl>
                                          </p:spTgt>
                                        </p:tgtEl>
                                        <p:attrNameLst>
                                          <p:attrName>style.visibility</p:attrName>
                                        </p:attrNameLst>
                                      </p:cBhvr>
                                      <p:to>
                                        <p:strVal val="visible"/>
                                      </p:to>
                                    </p:set>
                                    <p:anim calcmode="lin" valueType="num">
                                      <p:cBhvr additive="base">
                                        <p:cTn id="49" dur="500" fill="hold"/>
                                        <p:tgtEl>
                                          <p:spTgt spid="18432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84322">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84322">
                                            <p:txEl>
                                              <p:pRg st="9" end="9"/>
                                            </p:txEl>
                                          </p:spTgt>
                                        </p:tgtEl>
                                        <p:attrNameLst>
                                          <p:attrName>style.visibility</p:attrName>
                                        </p:attrNameLst>
                                      </p:cBhvr>
                                      <p:to>
                                        <p:strVal val="visible"/>
                                      </p:to>
                                    </p:set>
                                    <p:anim calcmode="lin" valueType="num">
                                      <p:cBhvr additive="base">
                                        <p:cTn id="53" dur="500" fill="hold"/>
                                        <p:tgtEl>
                                          <p:spTgt spid="184322">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84322">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84322">
                                            <p:txEl>
                                              <p:pRg st="10" end="10"/>
                                            </p:txEl>
                                          </p:spTgt>
                                        </p:tgtEl>
                                        <p:attrNameLst>
                                          <p:attrName>style.visibility</p:attrName>
                                        </p:attrNameLst>
                                      </p:cBhvr>
                                      <p:to>
                                        <p:strVal val="visible"/>
                                      </p:to>
                                    </p:set>
                                    <p:anim calcmode="lin" valueType="num">
                                      <p:cBhvr additive="base">
                                        <p:cTn id="57" dur="500" fill="hold"/>
                                        <p:tgtEl>
                                          <p:spTgt spid="184322">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8432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84322">
                                            <p:txEl>
                                              <p:pRg st="11" end="11"/>
                                            </p:txEl>
                                          </p:spTgt>
                                        </p:tgtEl>
                                        <p:attrNameLst>
                                          <p:attrName>style.visibility</p:attrName>
                                        </p:attrNameLst>
                                      </p:cBhvr>
                                      <p:to>
                                        <p:strVal val="visible"/>
                                      </p:to>
                                    </p:set>
                                    <p:anim calcmode="lin" valueType="num">
                                      <p:cBhvr additive="base">
                                        <p:cTn id="63" dur="500" fill="hold"/>
                                        <p:tgtEl>
                                          <p:spTgt spid="184322">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84322">
                                            <p:txEl>
                                              <p:pRg st="11" end="11"/>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84322">
                                            <p:txEl>
                                              <p:pRg st="12" end="12"/>
                                            </p:txEl>
                                          </p:spTgt>
                                        </p:tgtEl>
                                        <p:attrNameLst>
                                          <p:attrName>style.visibility</p:attrName>
                                        </p:attrNameLst>
                                      </p:cBhvr>
                                      <p:to>
                                        <p:strVal val="visible"/>
                                      </p:to>
                                    </p:set>
                                    <p:anim calcmode="lin" valueType="num">
                                      <p:cBhvr additive="base">
                                        <p:cTn id="67" dur="500" fill="hold"/>
                                        <p:tgtEl>
                                          <p:spTgt spid="184322">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84322">
                                            <p:txEl>
                                              <p:pRg st="12" end="12"/>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84322">
                                            <p:txEl>
                                              <p:pRg st="13" end="13"/>
                                            </p:txEl>
                                          </p:spTgt>
                                        </p:tgtEl>
                                        <p:attrNameLst>
                                          <p:attrName>style.visibility</p:attrName>
                                        </p:attrNameLst>
                                      </p:cBhvr>
                                      <p:to>
                                        <p:strVal val="visible"/>
                                      </p:to>
                                    </p:set>
                                    <p:anim calcmode="lin" valueType="num">
                                      <p:cBhvr additive="base">
                                        <p:cTn id="71" dur="500" fill="hold"/>
                                        <p:tgtEl>
                                          <p:spTgt spid="184322">
                                            <p:txEl>
                                              <p:pRg st="13" end="13"/>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84322">
                                            <p:txEl>
                                              <p:pRg st="13" end="13"/>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84322">
                                            <p:txEl>
                                              <p:pRg st="14" end="14"/>
                                            </p:txEl>
                                          </p:spTgt>
                                        </p:tgtEl>
                                        <p:attrNameLst>
                                          <p:attrName>style.visibility</p:attrName>
                                        </p:attrNameLst>
                                      </p:cBhvr>
                                      <p:to>
                                        <p:strVal val="visible"/>
                                      </p:to>
                                    </p:set>
                                    <p:anim calcmode="lin" valueType="num">
                                      <p:cBhvr additive="base">
                                        <p:cTn id="75" dur="500" fill="hold"/>
                                        <p:tgtEl>
                                          <p:spTgt spid="184322">
                                            <p:txEl>
                                              <p:pRg st="14" end="14"/>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84322">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2"/>
          <p:cNvSpPr>
            <a:spLocks noGrp="1"/>
          </p:cNvSpPr>
          <p:nvPr>
            <p:ph type="title"/>
          </p:nvPr>
        </p:nvSpPr>
        <p:spPr>
          <a:xfrm>
            <a:off x="457200" y="274638"/>
            <a:ext cx="8229600" cy="490537"/>
          </a:xfrm>
        </p:spPr>
        <p:txBody>
          <a:bodyPr/>
          <a:lstStyle/>
          <a:p>
            <a:pPr algn="l"/>
            <a:r>
              <a:rPr lang="ru-RU" sz="2800" b="1" smtClean="0"/>
              <a:t>Продолжение схемы алгоритма</a:t>
            </a:r>
          </a:p>
        </p:txBody>
      </p:sp>
      <p:sp>
        <p:nvSpPr>
          <p:cNvPr id="186370" name="Rectangle 3"/>
          <p:cNvSpPr>
            <a:spLocks noGrp="1"/>
          </p:cNvSpPr>
          <p:nvPr>
            <p:ph type="body" idx="1"/>
          </p:nvPr>
        </p:nvSpPr>
        <p:spPr>
          <a:xfrm>
            <a:off x="179388" y="765175"/>
            <a:ext cx="8964612" cy="5472113"/>
          </a:xfrm>
        </p:spPr>
        <p:txBody>
          <a:bodyPr/>
          <a:lstStyle/>
          <a:p>
            <a:pPr>
              <a:lnSpc>
                <a:spcPct val="90000"/>
              </a:lnSpc>
              <a:buFont typeface="Arial" charset="0"/>
              <a:buNone/>
            </a:pPr>
            <a:r>
              <a:rPr lang="ru-RU" sz="2400" smtClean="0"/>
              <a:t>Поток по каждому ребру, выходящему из истока </a:t>
            </a:r>
            <a:r>
              <a:rPr lang="en-US" sz="2400" i="1" smtClean="0"/>
              <a:t>s</a:t>
            </a:r>
            <a:r>
              <a:rPr lang="ru-RU" sz="2400" i="1" smtClean="0"/>
              <a:t>, </a:t>
            </a:r>
            <a:r>
              <a:rPr lang="ru-RU" sz="2400" smtClean="0"/>
              <a:t>становится равным пропускной способности этого ребра. По остальным рёбрам поток равен 0. </a:t>
            </a:r>
          </a:p>
          <a:p>
            <a:pPr>
              <a:lnSpc>
                <a:spcPct val="90000"/>
              </a:lnSpc>
              <a:buFont typeface="Arial" charset="0"/>
              <a:buNone/>
            </a:pPr>
            <a:r>
              <a:rPr lang="ru-RU" sz="2400" smtClean="0"/>
              <a:t>	В каждой смежной с истоком вершине </a:t>
            </a:r>
            <a:r>
              <a:rPr lang="en-US" sz="2400" i="1" smtClean="0"/>
              <a:t>v </a:t>
            </a:r>
            <a:r>
              <a:rPr lang="ru-RU" sz="2400" smtClean="0"/>
              <a:t>появляется избыток </a:t>
            </a:r>
            <a:r>
              <a:rPr lang="en-US" sz="2400" i="1" smtClean="0"/>
              <a:t>e</a:t>
            </a:r>
            <a:r>
              <a:rPr lang="ru-RU" sz="2400" smtClean="0"/>
              <a:t>[</a:t>
            </a:r>
            <a:r>
              <a:rPr lang="en-US" sz="2400" i="1" smtClean="0"/>
              <a:t>v</a:t>
            </a:r>
            <a:r>
              <a:rPr lang="ru-RU" sz="2400" smtClean="0"/>
              <a:t>] = </a:t>
            </a:r>
            <a:r>
              <a:rPr lang="en-US" sz="2400" i="1" smtClean="0"/>
              <a:t>c</a:t>
            </a:r>
            <a:r>
              <a:rPr lang="ru-RU" sz="2400" smtClean="0"/>
              <a:t>(</a:t>
            </a:r>
            <a:r>
              <a:rPr lang="en-US" sz="2400" i="1" smtClean="0"/>
              <a:t>s</a:t>
            </a:r>
            <a:r>
              <a:rPr lang="ru-RU" sz="2400" i="1" smtClean="0"/>
              <a:t>, </a:t>
            </a:r>
            <a:r>
              <a:rPr lang="en-US" sz="2400" i="1" smtClean="0"/>
              <a:t>v</a:t>
            </a:r>
            <a:r>
              <a:rPr lang="ru-RU" sz="2400" smtClean="0"/>
              <a:t> </a:t>
            </a:r>
            <a:r>
              <a:rPr lang="en-US" sz="2400" smtClean="0"/>
              <a:t>)</a:t>
            </a:r>
            <a:r>
              <a:rPr lang="ru-RU" sz="2400" smtClean="0"/>
              <a:t>. </a:t>
            </a:r>
          </a:p>
          <a:p>
            <a:pPr>
              <a:lnSpc>
                <a:spcPct val="90000"/>
              </a:lnSpc>
              <a:buFont typeface="Arial" charset="0"/>
              <a:buNone/>
            </a:pPr>
            <a:r>
              <a:rPr lang="ru-RU" sz="2400" smtClean="0"/>
              <a:t>	</a:t>
            </a:r>
            <a:r>
              <a:rPr lang="en-US" sz="2400" i="1" smtClean="0"/>
              <a:t>h</a:t>
            </a:r>
            <a:r>
              <a:rPr lang="ru-RU" sz="2400" smtClean="0"/>
              <a:t> – высотная функция, так как рёбра (</a:t>
            </a:r>
            <a:r>
              <a:rPr lang="ru-RU" sz="2400" i="1" smtClean="0"/>
              <a:t>и, </a:t>
            </a:r>
            <a:r>
              <a:rPr lang="en-US" sz="2400" i="1" smtClean="0"/>
              <a:t>v</a:t>
            </a:r>
            <a:r>
              <a:rPr lang="ru-RU" sz="2400" smtClean="0"/>
              <a:t>)</a:t>
            </a:r>
            <a:r>
              <a:rPr lang="ru-RU" sz="2400" i="1" smtClean="0"/>
              <a:t>, </a:t>
            </a:r>
            <a:r>
              <a:rPr lang="ru-RU" sz="2400" smtClean="0"/>
              <a:t>для которых </a:t>
            </a:r>
          </a:p>
          <a:p>
            <a:pPr>
              <a:lnSpc>
                <a:spcPct val="90000"/>
              </a:lnSpc>
              <a:buFont typeface="Arial" charset="0"/>
              <a:buNone/>
            </a:pPr>
            <a:r>
              <a:rPr lang="ru-RU" sz="2400" smtClean="0"/>
              <a:t>	</a:t>
            </a:r>
            <a:r>
              <a:rPr lang="en-US" sz="2400" i="1" smtClean="0"/>
              <a:t>h</a:t>
            </a:r>
            <a:r>
              <a:rPr lang="ru-RU" sz="2400" smtClean="0"/>
              <a:t>[</a:t>
            </a:r>
            <a:r>
              <a:rPr lang="en-US" sz="2400" i="1" smtClean="0"/>
              <a:t>u</a:t>
            </a:r>
            <a:r>
              <a:rPr lang="ru-RU" sz="2400" smtClean="0"/>
              <a:t>]</a:t>
            </a:r>
            <a:r>
              <a:rPr lang="ru-RU" sz="2400" i="1" smtClean="0"/>
              <a:t> </a:t>
            </a:r>
            <a:r>
              <a:rPr lang="ru-RU" sz="2400" smtClean="0"/>
              <a:t>&gt; </a:t>
            </a:r>
            <a:r>
              <a:rPr lang="en-US" sz="2400" i="1" smtClean="0"/>
              <a:t>h</a:t>
            </a:r>
            <a:r>
              <a:rPr lang="ru-RU" sz="2400" smtClean="0"/>
              <a:t>[</a:t>
            </a:r>
            <a:r>
              <a:rPr lang="en-US" sz="2400" i="1" smtClean="0"/>
              <a:t>v</a:t>
            </a:r>
            <a:r>
              <a:rPr lang="ru-RU" sz="2400" smtClean="0"/>
              <a:t>]</a:t>
            </a:r>
            <a:r>
              <a:rPr lang="ru-RU" sz="2400" i="1" smtClean="0"/>
              <a:t> </a:t>
            </a:r>
            <a:r>
              <a:rPr lang="ru-RU" sz="2400" smtClean="0"/>
              <a:t>+ 1, выходят только из истока</a:t>
            </a:r>
            <a:r>
              <a:rPr lang="ru-RU" sz="2400" i="1" smtClean="0"/>
              <a:t>, </a:t>
            </a:r>
            <a:r>
              <a:rPr lang="ru-RU" sz="2400" smtClean="0"/>
              <a:t>но они насыщены и их нет в остаточной сети.</a:t>
            </a:r>
          </a:p>
          <a:p>
            <a:pPr>
              <a:lnSpc>
                <a:spcPct val="90000"/>
              </a:lnSpc>
              <a:buFont typeface="Arial" charset="0"/>
              <a:buNone/>
            </a:pPr>
            <a:r>
              <a:rPr lang="ru-RU" sz="2400" smtClean="0"/>
              <a:t>  </a:t>
            </a:r>
            <a:endParaRPr lang="en-US" sz="2400" smtClean="0"/>
          </a:p>
          <a:p>
            <a:pPr>
              <a:lnSpc>
                <a:spcPct val="90000"/>
              </a:lnSpc>
              <a:buFont typeface="Arial" charset="0"/>
              <a:buNone/>
            </a:pPr>
            <a:r>
              <a:rPr lang="en-US" sz="2400" smtClean="0"/>
              <a:t>Generic-Preflow-Push</a:t>
            </a:r>
            <a:r>
              <a:rPr lang="ru-RU" sz="2400" smtClean="0"/>
              <a:t> </a:t>
            </a:r>
            <a:r>
              <a:rPr lang="en-US" sz="2400" smtClean="0"/>
              <a:t>{</a:t>
            </a:r>
          </a:p>
          <a:p>
            <a:pPr>
              <a:lnSpc>
                <a:spcPct val="90000"/>
              </a:lnSpc>
              <a:buFont typeface="Arial" charset="0"/>
              <a:buNone/>
            </a:pPr>
            <a:r>
              <a:rPr lang="en-US" sz="2400" smtClean="0"/>
              <a:t>		Initialize(</a:t>
            </a:r>
            <a:r>
              <a:rPr lang="en-US" sz="2400" i="1" smtClean="0"/>
              <a:t>G,s</a:t>
            </a:r>
            <a:r>
              <a:rPr lang="en-US" sz="2400" smtClean="0"/>
              <a:t>);</a:t>
            </a:r>
            <a:endParaRPr lang="ru-RU" sz="2400" smtClean="0"/>
          </a:p>
          <a:p>
            <a:pPr>
              <a:lnSpc>
                <a:spcPct val="90000"/>
              </a:lnSpc>
              <a:buFont typeface="Arial" charset="0"/>
              <a:buNone/>
            </a:pPr>
            <a:r>
              <a:rPr lang="en-US" sz="2400" smtClean="0"/>
              <a:t>		while</a:t>
            </a:r>
            <a:r>
              <a:rPr lang="ru-RU" sz="2400" smtClean="0"/>
              <a:t> </a:t>
            </a:r>
            <a:r>
              <a:rPr lang="en-US" sz="2400" smtClean="0"/>
              <a:t>(</a:t>
            </a:r>
            <a:r>
              <a:rPr lang="ru-RU" sz="2400" smtClean="0"/>
              <a:t>возможны операции подъема или проталкивания)</a:t>
            </a:r>
          </a:p>
          <a:p>
            <a:pPr>
              <a:lnSpc>
                <a:spcPct val="90000"/>
              </a:lnSpc>
              <a:buFont typeface="Arial" charset="0"/>
              <a:buNone/>
            </a:pPr>
            <a:r>
              <a:rPr lang="ru-RU" sz="2400" smtClean="0"/>
              <a:t>	            </a:t>
            </a:r>
            <a:r>
              <a:rPr lang="en-US" sz="2400" smtClean="0"/>
              <a:t>    </a:t>
            </a:r>
            <a:r>
              <a:rPr lang="ru-RU" sz="2400" smtClean="0"/>
              <a:t> выполнить одну из этих операций</a:t>
            </a:r>
            <a:r>
              <a:rPr lang="en-US" sz="2400" smtClean="0"/>
              <a:t>;</a:t>
            </a:r>
          </a:p>
          <a:p>
            <a:pPr>
              <a:lnSpc>
                <a:spcPct val="90000"/>
              </a:lnSpc>
              <a:buFont typeface="Arial" charset="0"/>
              <a:buNone/>
            </a:pPr>
            <a:r>
              <a:rPr lang="en-US" sz="2400" smtClean="0"/>
              <a:t> }</a:t>
            </a: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6370">
                                            <p:txEl>
                                              <p:pRg st="0" end="0"/>
                                            </p:txEl>
                                          </p:spTgt>
                                        </p:tgtEl>
                                        <p:attrNameLst>
                                          <p:attrName>style.visibility</p:attrName>
                                        </p:attrNameLst>
                                      </p:cBhvr>
                                      <p:to>
                                        <p:strVal val="visible"/>
                                      </p:to>
                                    </p:set>
                                    <p:anim calcmode="lin" valueType="num">
                                      <p:cBhvr additive="base">
                                        <p:cTn id="7" dur="500" fill="hold"/>
                                        <p:tgtEl>
                                          <p:spTgt spid="18637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637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6370">
                                            <p:txEl>
                                              <p:pRg st="1" end="1"/>
                                            </p:txEl>
                                          </p:spTgt>
                                        </p:tgtEl>
                                        <p:attrNameLst>
                                          <p:attrName>style.visibility</p:attrName>
                                        </p:attrNameLst>
                                      </p:cBhvr>
                                      <p:to>
                                        <p:strVal val="visible"/>
                                      </p:to>
                                    </p:set>
                                    <p:anim calcmode="lin" valueType="num">
                                      <p:cBhvr additive="base">
                                        <p:cTn id="13" dur="500" fill="hold"/>
                                        <p:tgtEl>
                                          <p:spTgt spid="18637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637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6370">
                                            <p:txEl>
                                              <p:pRg st="2" end="2"/>
                                            </p:txEl>
                                          </p:spTgt>
                                        </p:tgtEl>
                                        <p:attrNameLst>
                                          <p:attrName>style.visibility</p:attrName>
                                        </p:attrNameLst>
                                      </p:cBhvr>
                                      <p:to>
                                        <p:strVal val="visible"/>
                                      </p:to>
                                    </p:set>
                                    <p:anim calcmode="lin" valueType="num">
                                      <p:cBhvr additive="base">
                                        <p:cTn id="19" dur="500" fill="hold"/>
                                        <p:tgtEl>
                                          <p:spTgt spid="18637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6370">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6370">
                                            <p:txEl>
                                              <p:pRg st="3" end="3"/>
                                            </p:txEl>
                                          </p:spTgt>
                                        </p:tgtEl>
                                        <p:attrNameLst>
                                          <p:attrName>style.visibility</p:attrName>
                                        </p:attrNameLst>
                                      </p:cBhvr>
                                      <p:to>
                                        <p:strVal val="visible"/>
                                      </p:to>
                                    </p:set>
                                    <p:anim calcmode="lin" valueType="num">
                                      <p:cBhvr additive="base">
                                        <p:cTn id="23" dur="500" fill="hold"/>
                                        <p:tgtEl>
                                          <p:spTgt spid="186370">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637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86370">
                                            <p:txEl>
                                              <p:pRg st="5" end="5"/>
                                            </p:txEl>
                                          </p:spTgt>
                                        </p:tgtEl>
                                        <p:attrNameLst>
                                          <p:attrName>style.visibility</p:attrName>
                                        </p:attrNameLst>
                                      </p:cBhvr>
                                      <p:to>
                                        <p:strVal val="visible"/>
                                      </p:to>
                                    </p:set>
                                    <p:anim calcmode="lin" valueType="num">
                                      <p:cBhvr additive="base">
                                        <p:cTn id="29" dur="500" fill="hold"/>
                                        <p:tgtEl>
                                          <p:spTgt spid="186370">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6370">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86370">
                                            <p:txEl>
                                              <p:pRg st="6" end="6"/>
                                            </p:txEl>
                                          </p:spTgt>
                                        </p:tgtEl>
                                        <p:attrNameLst>
                                          <p:attrName>style.visibility</p:attrName>
                                        </p:attrNameLst>
                                      </p:cBhvr>
                                      <p:to>
                                        <p:strVal val="visible"/>
                                      </p:to>
                                    </p:set>
                                    <p:anim calcmode="lin" valueType="num">
                                      <p:cBhvr additive="base">
                                        <p:cTn id="33" dur="500" fill="hold"/>
                                        <p:tgtEl>
                                          <p:spTgt spid="186370">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6370">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86370">
                                            <p:txEl>
                                              <p:pRg st="7" end="7"/>
                                            </p:txEl>
                                          </p:spTgt>
                                        </p:tgtEl>
                                        <p:attrNameLst>
                                          <p:attrName>style.visibility</p:attrName>
                                        </p:attrNameLst>
                                      </p:cBhvr>
                                      <p:to>
                                        <p:strVal val="visible"/>
                                      </p:to>
                                    </p:set>
                                    <p:anim calcmode="lin" valueType="num">
                                      <p:cBhvr additive="base">
                                        <p:cTn id="37" dur="500" fill="hold"/>
                                        <p:tgtEl>
                                          <p:spTgt spid="186370">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6370">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86370">
                                            <p:txEl>
                                              <p:pRg st="8" end="8"/>
                                            </p:txEl>
                                          </p:spTgt>
                                        </p:tgtEl>
                                        <p:attrNameLst>
                                          <p:attrName>style.visibility</p:attrName>
                                        </p:attrNameLst>
                                      </p:cBhvr>
                                      <p:to>
                                        <p:strVal val="visible"/>
                                      </p:to>
                                    </p:set>
                                    <p:anim calcmode="lin" valueType="num">
                                      <p:cBhvr additive="base">
                                        <p:cTn id="41" dur="500" fill="hold"/>
                                        <p:tgtEl>
                                          <p:spTgt spid="186370">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86370">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86370">
                                            <p:txEl>
                                              <p:pRg st="9" end="9"/>
                                            </p:txEl>
                                          </p:spTgt>
                                        </p:tgtEl>
                                        <p:attrNameLst>
                                          <p:attrName>style.visibility</p:attrName>
                                        </p:attrNameLst>
                                      </p:cBhvr>
                                      <p:to>
                                        <p:strVal val="visible"/>
                                      </p:to>
                                    </p:set>
                                    <p:anim calcmode="lin" valueType="num">
                                      <p:cBhvr additive="base">
                                        <p:cTn id="45" dur="500" fill="hold"/>
                                        <p:tgtEl>
                                          <p:spTgt spid="186370">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6370">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2814" name="Группа 110"/>
          <p:cNvGrpSpPr>
            <a:grpSpLocks/>
          </p:cNvGrpSpPr>
          <p:nvPr/>
        </p:nvGrpSpPr>
        <p:grpSpPr bwMode="auto">
          <a:xfrm>
            <a:off x="714375" y="214313"/>
            <a:ext cx="6175375" cy="3941762"/>
            <a:chOff x="714348" y="214290"/>
            <a:chExt cx="6176120" cy="3941232"/>
          </a:xfrm>
        </p:grpSpPr>
        <p:grpSp>
          <p:nvGrpSpPr>
            <p:cNvPr id="202848" name="Группа 95"/>
            <p:cNvGrpSpPr>
              <a:grpSpLocks/>
            </p:cNvGrpSpPr>
            <p:nvPr/>
          </p:nvGrpSpPr>
          <p:grpSpPr bwMode="auto">
            <a:xfrm>
              <a:off x="714348" y="214290"/>
              <a:ext cx="6143668" cy="3214710"/>
              <a:chOff x="714348" y="142852"/>
              <a:chExt cx="5143536" cy="3215504"/>
            </a:xfrm>
          </p:grpSpPr>
          <p:cxnSp>
            <p:nvCxnSpPr>
              <p:cNvPr id="3" name="Прямая соединительная линия 2"/>
              <p:cNvCxnSpPr/>
              <p:nvPr/>
            </p:nvCxnSpPr>
            <p:spPr>
              <a:xfrm rot="5400000">
                <a:off x="-500889" y="1642544"/>
                <a:ext cx="3000713" cy="1330"/>
              </a:xfrm>
              <a:prstGeom prst="line">
                <a:avLst/>
              </a:prstGeom>
            </p:spPr>
            <p:style>
              <a:lnRef idx="1">
                <a:schemeClr val="dk1"/>
              </a:lnRef>
              <a:fillRef idx="0">
                <a:schemeClr val="dk1"/>
              </a:fillRef>
              <a:effectRef idx="0">
                <a:schemeClr val="dk1"/>
              </a:effectRef>
              <a:fontRef idx="minor">
                <a:schemeClr val="tx1"/>
              </a:fontRef>
            </p:style>
          </p:cxnSp>
          <p:cxnSp>
            <p:nvCxnSpPr>
              <p:cNvPr id="5" name="Прямая соединительная линия 4"/>
              <p:cNvCxnSpPr/>
              <p:nvPr/>
            </p:nvCxnSpPr>
            <p:spPr>
              <a:xfrm>
                <a:off x="1000133" y="3143565"/>
                <a:ext cx="4786557" cy="1587"/>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единительная линия 7"/>
              <p:cNvCxnSpPr/>
              <p:nvPr/>
            </p:nvCxnSpPr>
            <p:spPr>
              <a:xfrm>
                <a:off x="1000133" y="2714892"/>
                <a:ext cx="4858336" cy="1587"/>
              </a:xfrm>
              <a:prstGeom prst="line">
                <a:avLst/>
              </a:prstGeom>
            </p:spPr>
            <p:style>
              <a:lnRef idx="1">
                <a:schemeClr val="dk1"/>
              </a:lnRef>
              <a:fillRef idx="0">
                <a:schemeClr val="dk1"/>
              </a:fillRef>
              <a:effectRef idx="0">
                <a:schemeClr val="dk1"/>
              </a:effectRef>
              <a:fontRef idx="minor">
                <a:schemeClr val="tx1"/>
              </a:fontRef>
            </p:style>
          </p:cxnSp>
          <p:cxnSp>
            <p:nvCxnSpPr>
              <p:cNvPr id="12" name="Прямая соединительная линия 11"/>
              <p:cNvCxnSpPr/>
              <p:nvPr/>
            </p:nvCxnSpPr>
            <p:spPr>
              <a:xfrm>
                <a:off x="1000133" y="2286218"/>
                <a:ext cx="4858336" cy="1587"/>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1000133" y="1857545"/>
                <a:ext cx="4858336" cy="1587"/>
              </a:xfrm>
              <a:prstGeom prst="line">
                <a:avLst/>
              </a:prstGeom>
            </p:spPr>
            <p:style>
              <a:lnRef idx="1">
                <a:schemeClr val="dk1"/>
              </a:lnRef>
              <a:fillRef idx="0">
                <a:schemeClr val="dk1"/>
              </a:fillRef>
              <a:effectRef idx="0">
                <a:schemeClr val="dk1"/>
              </a:effectRef>
              <a:fontRef idx="minor">
                <a:schemeClr val="tx1"/>
              </a:fontRef>
            </p:style>
          </p:cxnSp>
          <p:cxnSp>
            <p:nvCxnSpPr>
              <p:cNvPr id="17" name="Прямая соединительная линия 16"/>
              <p:cNvCxnSpPr/>
              <p:nvPr/>
            </p:nvCxnSpPr>
            <p:spPr>
              <a:xfrm>
                <a:off x="1000133" y="1428872"/>
                <a:ext cx="4858336" cy="1587"/>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1000133" y="1000199"/>
                <a:ext cx="4858336" cy="1587"/>
              </a:xfrm>
              <a:prstGeom prst="line">
                <a:avLst/>
              </a:prstGeom>
            </p:spPr>
            <p:style>
              <a:lnRef idx="1">
                <a:schemeClr val="dk1"/>
              </a:lnRef>
              <a:fillRef idx="0">
                <a:schemeClr val="dk1"/>
              </a:fillRef>
              <a:effectRef idx="0">
                <a:schemeClr val="dk1"/>
              </a:effectRef>
              <a:fontRef idx="minor">
                <a:schemeClr val="tx1"/>
              </a:fontRef>
            </p:style>
          </p:cxnSp>
          <p:sp>
            <p:nvSpPr>
              <p:cNvPr id="202863" name="TextBox 21"/>
              <p:cNvSpPr txBox="1">
                <a:spLocks noChangeArrowheads="1"/>
              </p:cNvSpPr>
              <p:nvPr/>
            </p:nvSpPr>
            <p:spPr bwMode="auto">
              <a:xfrm>
                <a:off x="714348" y="2928934"/>
                <a:ext cx="301686" cy="369332"/>
              </a:xfrm>
              <a:prstGeom prst="rect">
                <a:avLst/>
              </a:prstGeom>
              <a:noFill/>
              <a:ln w="9525">
                <a:noFill/>
                <a:miter lim="800000"/>
                <a:headEnd/>
                <a:tailEnd/>
              </a:ln>
            </p:spPr>
            <p:txBody>
              <a:bodyPr wrap="none">
                <a:spAutoFit/>
              </a:bodyPr>
              <a:lstStyle/>
              <a:p>
                <a:r>
                  <a:rPr lang="en-US" sz="1800" baseline="0"/>
                  <a:t>0</a:t>
                </a:r>
                <a:endParaRPr lang="ru-RU" sz="1800" baseline="0"/>
              </a:p>
            </p:txBody>
          </p:sp>
          <p:sp>
            <p:nvSpPr>
              <p:cNvPr id="202864" name="TextBox 22"/>
              <p:cNvSpPr txBox="1">
                <a:spLocks noChangeArrowheads="1"/>
              </p:cNvSpPr>
              <p:nvPr/>
            </p:nvSpPr>
            <p:spPr bwMode="auto">
              <a:xfrm>
                <a:off x="714348" y="2071678"/>
                <a:ext cx="301686" cy="369332"/>
              </a:xfrm>
              <a:prstGeom prst="rect">
                <a:avLst/>
              </a:prstGeom>
              <a:noFill/>
              <a:ln w="9525">
                <a:noFill/>
                <a:miter lim="800000"/>
                <a:headEnd/>
                <a:tailEnd/>
              </a:ln>
            </p:spPr>
            <p:txBody>
              <a:bodyPr wrap="none">
                <a:spAutoFit/>
              </a:bodyPr>
              <a:lstStyle/>
              <a:p>
                <a:r>
                  <a:rPr lang="en-US" sz="1800" baseline="0"/>
                  <a:t>2</a:t>
                </a:r>
                <a:endParaRPr lang="ru-RU" sz="1800" baseline="0"/>
              </a:p>
            </p:txBody>
          </p:sp>
          <p:sp>
            <p:nvSpPr>
              <p:cNvPr id="202865" name="TextBox 23"/>
              <p:cNvSpPr txBox="1">
                <a:spLocks noChangeArrowheads="1"/>
              </p:cNvSpPr>
              <p:nvPr/>
            </p:nvSpPr>
            <p:spPr bwMode="auto">
              <a:xfrm>
                <a:off x="714348" y="1643050"/>
                <a:ext cx="301686" cy="369332"/>
              </a:xfrm>
              <a:prstGeom prst="rect">
                <a:avLst/>
              </a:prstGeom>
              <a:noFill/>
              <a:ln w="9525">
                <a:noFill/>
                <a:miter lim="800000"/>
                <a:headEnd/>
                <a:tailEnd/>
              </a:ln>
            </p:spPr>
            <p:txBody>
              <a:bodyPr wrap="none">
                <a:spAutoFit/>
              </a:bodyPr>
              <a:lstStyle/>
              <a:p>
                <a:r>
                  <a:rPr lang="en-US" sz="1800" baseline="0"/>
                  <a:t>3</a:t>
                </a:r>
                <a:endParaRPr lang="ru-RU" sz="1800" baseline="0"/>
              </a:p>
            </p:txBody>
          </p:sp>
          <p:sp>
            <p:nvSpPr>
              <p:cNvPr id="202866" name="TextBox 24"/>
              <p:cNvSpPr txBox="1">
                <a:spLocks noChangeArrowheads="1"/>
              </p:cNvSpPr>
              <p:nvPr/>
            </p:nvSpPr>
            <p:spPr bwMode="auto">
              <a:xfrm>
                <a:off x="714348" y="785794"/>
                <a:ext cx="301686" cy="369332"/>
              </a:xfrm>
              <a:prstGeom prst="rect">
                <a:avLst/>
              </a:prstGeom>
              <a:noFill/>
              <a:ln w="9525">
                <a:noFill/>
                <a:miter lim="800000"/>
                <a:headEnd/>
                <a:tailEnd/>
              </a:ln>
            </p:spPr>
            <p:txBody>
              <a:bodyPr wrap="none">
                <a:spAutoFit/>
              </a:bodyPr>
              <a:lstStyle/>
              <a:p>
                <a:r>
                  <a:rPr lang="en-US" sz="1800" baseline="0"/>
                  <a:t>5</a:t>
                </a:r>
                <a:endParaRPr lang="ru-RU" sz="1800" baseline="0"/>
              </a:p>
            </p:txBody>
          </p:sp>
          <p:sp>
            <p:nvSpPr>
              <p:cNvPr id="202867" name="TextBox 25"/>
              <p:cNvSpPr txBox="1">
                <a:spLocks noChangeArrowheads="1"/>
              </p:cNvSpPr>
              <p:nvPr/>
            </p:nvSpPr>
            <p:spPr bwMode="auto">
              <a:xfrm>
                <a:off x="714348" y="1214422"/>
                <a:ext cx="301686" cy="369332"/>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02868" name="TextBox 26"/>
              <p:cNvSpPr txBox="1">
                <a:spLocks noChangeArrowheads="1"/>
              </p:cNvSpPr>
              <p:nvPr/>
            </p:nvSpPr>
            <p:spPr bwMode="auto">
              <a:xfrm>
                <a:off x="714348" y="2571744"/>
                <a:ext cx="301686" cy="369332"/>
              </a:xfrm>
              <a:prstGeom prst="rect">
                <a:avLst/>
              </a:prstGeom>
              <a:noFill/>
              <a:ln w="9525">
                <a:noFill/>
                <a:miter lim="800000"/>
                <a:headEnd/>
                <a:tailEnd/>
              </a:ln>
            </p:spPr>
            <p:txBody>
              <a:bodyPr wrap="none">
                <a:spAutoFit/>
              </a:bodyPr>
              <a:lstStyle/>
              <a:p>
                <a:r>
                  <a:rPr lang="en-US" sz="1800" baseline="0"/>
                  <a:t>1</a:t>
                </a:r>
                <a:endParaRPr lang="ru-RU" sz="1800" baseline="0"/>
              </a:p>
            </p:txBody>
          </p:sp>
          <p:cxnSp>
            <p:nvCxnSpPr>
              <p:cNvPr id="31" name="Прямая соединительная линия 30"/>
              <p:cNvCxnSpPr/>
              <p:nvPr/>
            </p:nvCxnSpPr>
            <p:spPr>
              <a:xfrm>
                <a:off x="1000133" y="500079"/>
                <a:ext cx="4858336" cy="1588"/>
              </a:xfrm>
              <a:prstGeom prst="line">
                <a:avLst/>
              </a:prstGeom>
            </p:spPr>
            <p:style>
              <a:lnRef idx="1">
                <a:schemeClr val="dk1"/>
              </a:lnRef>
              <a:fillRef idx="0">
                <a:schemeClr val="dk1"/>
              </a:fillRef>
              <a:effectRef idx="0">
                <a:schemeClr val="dk1"/>
              </a:effectRef>
              <a:fontRef idx="minor">
                <a:schemeClr val="tx1"/>
              </a:fontRef>
            </p:style>
          </p:cxnSp>
          <p:sp>
            <p:nvSpPr>
              <p:cNvPr id="202870" name="TextBox 31"/>
              <p:cNvSpPr txBox="1">
                <a:spLocks noChangeArrowheads="1"/>
              </p:cNvSpPr>
              <p:nvPr/>
            </p:nvSpPr>
            <p:spPr bwMode="auto">
              <a:xfrm>
                <a:off x="714348" y="357166"/>
                <a:ext cx="301686" cy="369332"/>
              </a:xfrm>
              <a:prstGeom prst="rect">
                <a:avLst/>
              </a:prstGeom>
              <a:noFill/>
              <a:ln w="9525">
                <a:noFill/>
                <a:miter lim="800000"/>
                <a:headEnd/>
                <a:tailEnd/>
              </a:ln>
            </p:spPr>
            <p:txBody>
              <a:bodyPr wrap="none">
                <a:spAutoFit/>
              </a:bodyPr>
              <a:lstStyle/>
              <a:p>
                <a:r>
                  <a:rPr lang="en-US" sz="1800" baseline="0"/>
                  <a:t>6</a:t>
                </a:r>
                <a:endParaRPr lang="ru-RU" sz="1800" baseline="0"/>
              </a:p>
            </p:txBody>
          </p:sp>
          <p:sp>
            <p:nvSpPr>
              <p:cNvPr id="35" name="Овал 34"/>
              <p:cNvSpPr/>
              <p:nvPr/>
            </p:nvSpPr>
            <p:spPr>
              <a:xfrm>
                <a:off x="1715259" y="3000674"/>
                <a:ext cx="356234" cy="35564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36" name="Овал 35"/>
              <p:cNvSpPr/>
              <p:nvPr/>
            </p:nvSpPr>
            <p:spPr>
              <a:xfrm>
                <a:off x="5215121" y="3000674"/>
                <a:ext cx="357563" cy="35564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37" name="Овал 36"/>
              <p:cNvSpPr/>
              <p:nvPr/>
            </p:nvSpPr>
            <p:spPr>
              <a:xfrm>
                <a:off x="4357768" y="3000674"/>
                <a:ext cx="357562" cy="35564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38" name="Овал 37"/>
              <p:cNvSpPr/>
              <p:nvPr/>
            </p:nvSpPr>
            <p:spPr>
              <a:xfrm>
                <a:off x="3500414" y="3000674"/>
                <a:ext cx="357563" cy="35564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39" name="Овал 38"/>
              <p:cNvSpPr/>
              <p:nvPr/>
            </p:nvSpPr>
            <p:spPr>
              <a:xfrm>
                <a:off x="2572612" y="3000674"/>
                <a:ext cx="356234" cy="35564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graphicFrame>
            <p:nvGraphicFramePr>
              <p:cNvPr id="202810" name="Object 58"/>
              <p:cNvGraphicFramePr>
                <a:graphicFrameLocks noChangeAspect="1"/>
              </p:cNvGraphicFramePr>
              <p:nvPr/>
            </p:nvGraphicFramePr>
            <p:xfrm>
              <a:off x="1928794" y="2643182"/>
              <a:ext cx="285752" cy="467594"/>
            </p:xfrm>
            <a:graphic>
              <a:graphicData uri="http://schemas.openxmlformats.org/presentationml/2006/ole">
                <p:oleObj spid="_x0000_s202810" name="Equation" r:id="rId4" imgW="139680" imgH="228600" progId="">
                  <p:embed/>
                </p:oleObj>
              </a:graphicData>
            </a:graphic>
          </p:graphicFrame>
          <p:graphicFrame>
            <p:nvGraphicFramePr>
              <p:cNvPr id="202811" name="Object 59"/>
              <p:cNvGraphicFramePr>
                <a:graphicFrameLocks noChangeAspect="1"/>
              </p:cNvGraphicFramePr>
              <p:nvPr/>
            </p:nvGraphicFramePr>
            <p:xfrm>
              <a:off x="3714744" y="2643182"/>
              <a:ext cx="311150" cy="467361"/>
            </p:xfrm>
            <a:graphic>
              <a:graphicData uri="http://schemas.openxmlformats.org/presentationml/2006/ole">
                <p:oleObj spid="_x0000_s202811" name="Equation" r:id="rId5" imgW="152280" imgH="228600" progId="">
                  <p:embed/>
                </p:oleObj>
              </a:graphicData>
            </a:graphic>
          </p:graphicFrame>
          <p:graphicFrame>
            <p:nvGraphicFramePr>
              <p:cNvPr id="202812" name="Object 60"/>
              <p:cNvGraphicFramePr>
                <a:graphicFrameLocks noChangeAspect="1"/>
              </p:cNvGraphicFramePr>
              <p:nvPr/>
            </p:nvGraphicFramePr>
            <p:xfrm>
              <a:off x="4643438" y="2643182"/>
              <a:ext cx="312420" cy="467360"/>
            </p:xfrm>
            <a:graphic>
              <a:graphicData uri="http://schemas.openxmlformats.org/presentationml/2006/ole">
                <p:oleObj spid="_x0000_s202812" name="Equation" r:id="rId6" imgW="152280" imgH="228600" progId="">
                  <p:embed/>
                </p:oleObj>
              </a:graphicData>
            </a:graphic>
          </p:graphicFrame>
          <p:graphicFrame>
            <p:nvGraphicFramePr>
              <p:cNvPr id="202813" name="Object 61"/>
              <p:cNvGraphicFramePr>
                <a:graphicFrameLocks noChangeAspect="1"/>
              </p:cNvGraphicFramePr>
              <p:nvPr/>
            </p:nvGraphicFramePr>
            <p:xfrm>
              <a:off x="2857488" y="2643182"/>
              <a:ext cx="311150" cy="467361"/>
            </p:xfrm>
            <a:graphic>
              <a:graphicData uri="http://schemas.openxmlformats.org/presentationml/2006/ole">
                <p:oleObj spid="_x0000_s202813" name="Equation" r:id="rId7" imgW="152280" imgH="228600" progId="">
                  <p:embed/>
                </p:oleObj>
              </a:graphicData>
            </a:graphic>
          </p:graphicFrame>
          <p:sp>
            <p:nvSpPr>
              <p:cNvPr id="202876" name="TextBox 43"/>
              <p:cNvSpPr txBox="1">
                <a:spLocks noChangeArrowheads="1"/>
              </p:cNvSpPr>
              <p:nvPr/>
            </p:nvSpPr>
            <p:spPr bwMode="auto">
              <a:xfrm>
                <a:off x="5500694" y="2714620"/>
                <a:ext cx="287258" cy="461665"/>
              </a:xfrm>
              <a:prstGeom prst="rect">
                <a:avLst/>
              </a:prstGeom>
              <a:noFill/>
              <a:ln w="9525">
                <a:noFill/>
                <a:miter lim="800000"/>
                <a:headEnd/>
                <a:tailEnd/>
              </a:ln>
            </p:spPr>
            <p:txBody>
              <a:bodyPr wrap="none">
                <a:spAutoFit/>
              </a:bodyPr>
              <a:lstStyle/>
              <a:p>
                <a:r>
                  <a:rPr lang="en-US" baseline="0"/>
                  <a:t>t</a:t>
                </a:r>
                <a:endParaRPr lang="ru-RU" baseline="0"/>
              </a:p>
            </p:txBody>
          </p:sp>
          <p:sp>
            <p:nvSpPr>
              <p:cNvPr id="47" name="Овал 46"/>
              <p:cNvSpPr/>
              <p:nvPr/>
            </p:nvSpPr>
            <p:spPr>
              <a:xfrm>
                <a:off x="1715259" y="357188"/>
                <a:ext cx="356234" cy="35722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cxnSp>
            <p:nvCxnSpPr>
              <p:cNvPr id="49" name="Скругленная соединительная линия 48"/>
              <p:cNvCxnSpPr>
                <a:stCxn id="47" idx="2"/>
                <a:endCxn id="35" idx="2"/>
              </p:cNvCxnSpPr>
              <p:nvPr/>
            </p:nvCxnSpPr>
            <p:spPr>
              <a:xfrm rot="10800000" flipV="1">
                <a:off x="1715259" y="535008"/>
                <a:ext cx="1329" cy="2643486"/>
              </a:xfrm>
              <a:prstGeom prst="curvedConnector3">
                <a:avLst>
                  <a:gd name="adj1" fmla="val 3103675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hape 50"/>
              <p:cNvCxnSpPr>
                <a:stCxn id="47" idx="6"/>
                <a:endCxn id="39" idx="0"/>
              </p:cNvCxnSpPr>
              <p:nvPr/>
            </p:nvCxnSpPr>
            <p:spPr>
              <a:xfrm>
                <a:off x="2071492" y="535008"/>
                <a:ext cx="679236" cy="2465666"/>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hape 52"/>
              <p:cNvCxnSpPr>
                <a:stCxn id="39" idx="6"/>
              </p:cNvCxnSpPr>
              <p:nvPr/>
            </p:nvCxnSpPr>
            <p:spPr>
              <a:xfrm flipV="1">
                <a:off x="2928845" y="2714892"/>
                <a:ext cx="357563" cy="463602"/>
              </a:xfrm>
              <a:prstGeom prst="curvedConnector2">
                <a:avLst/>
              </a:prstGeom>
              <a:ln>
                <a:prstDash val="sysDash"/>
                <a:tailEnd type="arrow"/>
              </a:ln>
            </p:spPr>
            <p:style>
              <a:lnRef idx="2">
                <a:schemeClr val="accent1"/>
              </a:lnRef>
              <a:fillRef idx="0">
                <a:schemeClr val="accent1"/>
              </a:fillRef>
              <a:effectRef idx="1">
                <a:schemeClr val="accent1"/>
              </a:effectRef>
              <a:fontRef idx="minor">
                <a:schemeClr val="tx1"/>
              </a:fontRef>
            </p:style>
          </p:cxnSp>
          <p:cxnSp>
            <p:nvCxnSpPr>
              <p:cNvPr id="54" name="Shape 53"/>
              <p:cNvCxnSpPr/>
              <p:nvPr/>
            </p:nvCxnSpPr>
            <p:spPr>
              <a:xfrm flipV="1">
                <a:off x="4715331" y="2714892"/>
                <a:ext cx="357563" cy="463602"/>
              </a:xfrm>
              <a:prstGeom prst="curvedConnector2">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56" name="Скругленная соединительная линия 55"/>
              <p:cNvCxnSpPr>
                <a:stCxn id="39" idx="4"/>
                <a:endCxn id="37" idx="3"/>
              </p:cNvCxnSpPr>
              <p:nvPr/>
            </p:nvCxnSpPr>
            <p:spPr>
              <a:xfrm rot="5400000" flipH="1" flipV="1">
                <a:off x="3555430" y="2500807"/>
                <a:ext cx="50806" cy="1660209"/>
              </a:xfrm>
              <a:prstGeom prst="curvedConnector3">
                <a:avLst>
                  <a:gd name="adj1" fmla="val -811812"/>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58" name="Скругленная соединительная линия 57"/>
              <p:cNvCxnSpPr>
                <a:stCxn id="37" idx="4"/>
                <a:endCxn id="36" idx="4"/>
              </p:cNvCxnSpPr>
              <p:nvPr/>
            </p:nvCxnSpPr>
            <p:spPr>
              <a:xfrm rot="16200000" flipH="1">
                <a:off x="4965097" y="2928431"/>
                <a:ext cx="1587" cy="857354"/>
              </a:xfrm>
              <a:prstGeom prst="curvedConnector3">
                <a:avLst>
                  <a:gd name="adj1" fmla="val 37017014"/>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202884" name="TextBox 58"/>
              <p:cNvSpPr txBox="1">
                <a:spLocks noChangeArrowheads="1"/>
              </p:cNvSpPr>
              <p:nvPr/>
            </p:nvSpPr>
            <p:spPr bwMode="auto">
              <a:xfrm>
                <a:off x="1428728" y="142852"/>
                <a:ext cx="325730" cy="461665"/>
              </a:xfrm>
              <a:prstGeom prst="rect">
                <a:avLst/>
              </a:prstGeom>
              <a:noFill/>
              <a:ln w="9525">
                <a:noFill/>
                <a:miter lim="800000"/>
                <a:headEnd/>
                <a:tailEnd/>
              </a:ln>
            </p:spPr>
            <p:txBody>
              <a:bodyPr wrap="none">
                <a:spAutoFit/>
              </a:bodyPr>
              <a:lstStyle/>
              <a:p>
                <a:r>
                  <a:rPr lang="en-US" baseline="0"/>
                  <a:t>S</a:t>
                </a:r>
                <a:endParaRPr lang="ru-RU" baseline="0"/>
              </a:p>
            </p:txBody>
          </p:sp>
        </p:grpSp>
        <p:sp>
          <p:nvSpPr>
            <p:cNvPr id="202849" name="TextBox 98"/>
            <p:cNvSpPr txBox="1">
              <a:spLocks noChangeArrowheads="1"/>
            </p:cNvSpPr>
            <p:nvPr/>
          </p:nvSpPr>
          <p:spPr bwMode="auto">
            <a:xfrm>
              <a:off x="1571604" y="3429000"/>
              <a:ext cx="649537" cy="369332"/>
            </a:xfrm>
            <a:prstGeom prst="rect">
              <a:avLst/>
            </a:prstGeom>
            <a:noFill/>
            <a:ln w="9525">
              <a:noFill/>
              <a:miter lim="800000"/>
              <a:headEnd/>
              <a:tailEnd/>
            </a:ln>
          </p:spPr>
          <p:txBody>
            <a:bodyPr wrap="none">
              <a:spAutoFit/>
            </a:bodyPr>
            <a:lstStyle/>
            <a:p>
              <a:r>
                <a:rPr lang="en-US" sz="1800" baseline="0"/>
                <a:t>e=16</a:t>
              </a:r>
              <a:endParaRPr lang="ru-RU" sz="1800" baseline="0"/>
            </a:p>
          </p:txBody>
        </p:sp>
        <p:sp>
          <p:nvSpPr>
            <p:cNvPr id="202850" name="TextBox 99"/>
            <p:cNvSpPr txBox="1">
              <a:spLocks noChangeArrowheads="1"/>
            </p:cNvSpPr>
            <p:nvPr/>
          </p:nvSpPr>
          <p:spPr bwMode="auto">
            <a:xfrm>
              <a:off x="2643393" y="3357117"/>
              <a:ext cx="946264" cy="366663"/>
            </a:xfrm>
            <a:prstGeom prst="rect">
              <a:avLst/>
            </a:prstGeom>
            <a:noFill/>
            <a:ln w="9525">
              <a:noFill/>
              <a:miter lim="800000"/>
              <a:headEnd/>
              <a:tailEnd/>
            </a:ln>
          </p:spPr>
          <p:txBody>
            <a:bodyPr wrap="none">
              <a:spAutoFit/>
            </a:bodyPr>
            <a:lstStyle/>
            <a:p>
              <a:r>
                <a:rPr lang="en-US" sz="1800" baseline="0"/>
                <a:t>e=13</a:t>
              </a:r>
              <a:r>
                <a:rPr lang="en-US" sz="1800" baseline="0">
                  <a:solidFill>
                    <a:srgbClr val="FF0000"/>
                  </a:solidFill>
                </a:rPr>
                <a:t>-13</a:t>
              </a:r>
              <a:endParaRPr lang="ru-RU" sz="1800" baseline="0">
                <a:solidFill>
                  <a:srgbClr val="FF0000"/>
                </a:solidFill>
              </a:endParaRPr>
            </a:p>
          </p:txBody>
        </p:sp>
        <p:sp>
          <p:nvSpPr>
            <p:cNvPr id="202851" name="TextBox 100"/>
            <p:cNvSpPr txBox="1">
              <a:spLocks noChangeArrowheads="1"/>
            </p:cNvSpPr>
            <p:nvPr/>
          </p:nvSpPr>
          <p:spPr bwMode="auto">
            <a:xfrm>
              <a:off x="3929058" y="3357562"/>
              <a:ext cx="532518" cy="369332"/>
            </a:xfrm>
            <a:prstGeom prst="rect">
              <a:avLst/>
            </a:prstGeom>
            <a:noFill/>
            <a:ln w="9525">
              <a:noFill/>
              <a:miter lim="800000"/>
              <a:headEnd/>
              <a:tailEnd/>
            </a:ln>
          </p:spPr>
          <p:txBody>
            <a:bodyPr wrap="none">
              <a:spAutoFit/>
            </a:bodyPr>
            <a:lstStyle/>
            <a:p>
              <a:r>
                <a:rPr lang="en-US" sz="1800" baseline="0"/>
                <a:t>e=0</a:t>
              </a:r>
              <a:endParaRPr lang="ru-RU" sz="1800" baseline="0"/>
            </a:p>
          </p:txBody>
        </p:sp>
        <p:sp>
          <p:nvSpPr>
            <p:cNvPr id="202852" name="TextBox 104"/>
            <p:cNvSpPr txBox="1">
              <a:spLocks noChangeArrowheads="1"/>
            </p:cNvSpPr>
            <p:nvPr/>
          </p:nvSpPr>
          <p:spPr bwMode="auto">
            <a:xfrm>
              <a:off x="5001115" y="3428545"/>
              <a:ext cx="1060578" cy="366663"/>
            </a:xfrm>
            <a:prstGeom prst="rect">
              <a:avLst/>
            </a:prstGeom>
            <a:noFill/>
            <a:ln w="9525">
              <a:noFill/>
              <a:miter lim="800000"/>
              <a:headEnd/>
              <a:tailEnd/>
            </a:ln>
          </p:spPr>
          <p:txBody>
            <a:bodyPr wrap="none">
              <a:spAutoFit/>
            </a:bodyPr>
            <a:lstStyle/>
            <a:p>
              <a:r>
                <a:rPr lang="en-US" sz="1800" baseline="0"/>
                <a:t>e=0</a:t>
              </a:r>
              <a:r>
                <a:rPr lang="en-US" sz="1800" baseline="0">
                  <a:solidFill>
                    <a:srgbClr val="FF0000"/>
                  </a:solidFill>
                </a:rPr>
                <a:t>+13</a:t>
              </a:r>
              <a:r>
                <a:rPr lang="en-US" sz="1800" baseline="0">
                  <a:solidFill>
                    <a:srgbClr val="669900"/>
                  </a:solidFill>
                </a:rPr>
                <a:t>-4</a:t>
              </a:r>
              <a:endParaRPr lang="ru-RU" sz="1800" baseline="0">
                <a:solidFill>
                  <a:srgbClr val="669900"/>
                </a:solidFill>
              </a:endParaRPr>
            </a:p>
          </p:txBody>
        </p:sp>
        <p:sp>
          <p:nvSpPr>
            <p:cNvPr id="202853" name="TextBox 107"/>
            <p:cNvSpPr txBox="1">
              <a:spLocks noChangeArrowheads="1"/>
            </p:cNvSpPr>
            <p:nvPr/>
          </p:nvSpPr>
          <p:spPr bwMode="auto">
            <a:xfrm>
              <a:off x="6357950" y="3286124"/>
              <a:ext cx="532518" cy="369332"/>
            </a:xfrm>
            <a:prstGeom prst="rect">
              <a:avLst/>
            </a:prstGeom>
            <a:noFill/>
            <a:ln w="9525">
              <a:noFill/>
              <a:miter lim="800000"/>
              <a:headEnd/>
              <a:tailEnd/>
            </a:ln>
          </p:spPr>
          <p:txBody>
            <a:bodyPr wrap="none">
              <a:spAutoFit/>
            </a:bodyPr>
            <a:lstStyle/>
            <a:p>
              <a:r>
                <a:rPr lang="en-US" sz="1800" baseline="0"/>
                <a:t>e=0</a:t>
              </a:r>
              <a:endParaRPr lang="ru-RU" sz="1800" baseline="0"/>
            </a:p>
          </p:txBody>
        </p:sp>
        <p:sp>
          <p:nvSpPr>
            <p:cNvPr id="202854" name="TextBox 108"/>
            <p:cNvSpPr txBox="1">
              <a:spLocks noChangeArrowheads="1"/>
            </p:cNvSpPr>
            <p:nvPr/>
          </p:nvSpPr>
          <p:spPr bwMode="auto">
            <a:xfrm>
              <a:off x="4357686" y="3714752"/>
              <a:ext cx="418704" cy="369332"/>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02855" name="TextBox 109"/>
            <p:cNvSpPr txBox="1">
              <a:spLocks noChangeArrowheads="1"/>
            </p:cNvSpPr>
            <p:nvPr/>
          </p:nvSpPr>
          <p:spPr bwMode="auto">
            <a:xfrm>
              <a:off x="6072198" y="3786190"/>
              <a:ext cx="301686" cy="369332"/>
            </a:xfrm>
            <a:prstGeom prst="rect">
              <a:avLst/>
            </a:prstGeom>
            <a:noFill/>
            <a:ln w="9525">
              <a:noFill/>
              <a:miter lim="800000"/>
              <a:headEnd/>
              <a:tailEnd/>
            </a:ln>
          </p:spPr>
          <p:txBody>
            <a:bodyPr wrap="none">
              <a:spAutoFit/>
            </a:bodyPr>
            <a:lstStyle/>
            <a:p>
              <a:r>
                <a:rPr lang="en-US" sz="1800" baseline="0"/>
                <a:t>4</a:t>
              </a:r>
              <a:endParaRPr lang="ru-RU" sz="1800" baseline="0"/>
            </a:p>
          </p:txBody>
        </p:sp>
      </p:grpSp>
      <p:grpSp>
        <p:nvGrpSpPr>
          <p:cNvPr id="202815" name="Group 82"/>
          <p:cNvGrpSpPr>
            <a:grpSpLocks/>
          </p:cNvGrpSpPr>
          <p:nvPr/>
        </p:nvGrpSpPr>
        <p:grpSpPr bwMode="auto">
          <a:xfrm>
            <a:off x="1785938" y="4214813"/>
            <a:ext cx="5500687" cy="2293937"/>
            <a:chOff x="1125" y="2655"/>
            <a:chExt cx="3465" cy="1445"/>
          </a:xfrm>
        </p:grpSpPr>
        <p:sp>
          <p:nvSpPr>
            <p:cNvPr id="61" name="Овал 60"/>
            <p:cNvSpPr/>
            <p:nvPr/>
          </p:nvSpPr>
          <p:spPr>
            <a:xfrm>
              <a:off x="1125" y="3206"/>
              <a:ext cx="352"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62" name="Овал 61"/>
            <p:cNvSpPr/>
            <p:nvPr/>
          </p:nvSpPr>
          <p:spPr>
            <a:xfrm>
              <a:off x="4238" y="3206"/>
              <a:ext cx="352"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63" name="Овал 62"/>
            <p:cNvSpPr/>
            <p:nvPr/>
          </p:nvSpPr>
          <p:spPr>
            <a:xfrm>
              <a:off x="3134" y="2730"/>
              <a:ext cx="351"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64" name="Овал 63"/>
            <p:cNvSpPr/>
            <p:nvPr/>
          </p:nvSpPr>
          <p:spPr>
            <a:xfrm>
              <a:off x="2180" y="2730"/>
              <a:ext cx="351"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65" name="Прямая со стрелкой 64"/>
            <p:cNvCxnSpPr>
              <a:stCxn id="64" idx="6"/>
              <a:endCxn id="63" idx="2"/>
            </p:cNvCxnSpPr>
            <p:nvPr/>
          </p:nvCxnSpPr>
          <p:spPr>
            <a:xfrm>
              <a:off x="2531" y="2897"/>
              <a:ext cx="603"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Прямая со стрелкой 65"/>
            <p:cNvCxnSpPr/>
            <p:nvPr/>
          </p:nvCxnSpPr>
          <p:spPr>
            <a:xfrm rot="16200000" flipH="1">
              <a:off x="2044" y="3348"/>
              <a:ext cx="57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7" name="Овал 66"/>
            <p:cNvSpPr/>
            <p:nvPr/>
          </p:nvSpPr>
          <p:spPr>
            <a:xfrm>
              <a:off x="3134" y="3610"/>
              <a:ext cx="351"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68" name="Овал 67"/>
            <p:cNvSpPr/>
            <p:nvPr/>
          </p:nvSpPr>
          <p:spPr>
            <a:xfrm>
              <a:off x="2180" y="3610"/>
              <a:ext cx="351" cy="33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69" name="Прямая со стрелкой 68"/>
            <p:cNvCxnSpPr/>
            <p:nvPr/>
          </p:nvCxnSpPr>
          <p:spPr>
            <a:xfrm>
              <a:off x="2511" y="3869"/>
              <a:ext cx="6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Прямая со стрелкой 69"/>
            <p:cNvCxnSpPr>
              <a:stCxn id="67" idx="0"/>
              <a:endCxn id="63" idx="4"/>
            </p:cNvCxnSpPr>
            <p:nvPr/>
          </p:nvCxnSpPr>
          <p:spPr>
            <a:xfrm rot="5400000" flipH="1" flipV="1">
              <a:off x="3036" y="3337"/>
              <a:ext cx="547"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1" name="Прямая со стрелкой 70"/>
            <p:cNvCxnSpPr>
              <a:stCxn id="61" idx="7"/>
              <a:endCxn id="64" idx="2"/>
            </p:cNvCxnSpPr>
            <p:nvPr/>
          </p:nvCxnSpPr>
          <p:spPr>
            <a:xfrm rot="5400000" flipH="1" flipV="1">
              <a:off x="1618" y="2701"/>
              <a:ext cx="358" cy="7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2" name="Прямая со стрелкой 71"/>
            <p:cNvCxnSpPr>
              <a:stCxn id="67" idx="6"/>
              <a:endCxn id="62" idx="3"/>
            </p:cNvCxnSpPr>
            <p:nvPr/>
          </p:nvCxnSpPr>
          <p:spPr>
            <a:xfrm flipV="1">
              <a:off x="3485" y="3490"/>
              <a:ext cx="805" cy="2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3" name="Прямая со стрелкой 72"/>
            <p:cNvCxnSpPr>
              <a:stCxn id="63" idx="6"/>
              <a:endCxn id="62" idx="1"/>
            </p:cNvCxnSpPr>
            <p:nvPr/>
          </p:nvCxnSpPr>
          <p:spPr>
            <a:xfrm>
              <a:off x="3485" y="2897"/>
              <a:ext cx="805" cy="35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Прямая со стрелкой 73"/>
            <p:cNvCxnSpPr>
              <a:stCxn id="63" idx="3"/>
              <a:endCxn id="68" idx="7"/>
            </p:cNvCxnSpPr>
            <p:nvPr/>
          </p:nvCxnSpPr>
          <p:spPr>
            <a:xfrm rot="5400000">
              <a:off x="2510" y="2984"/>
              <a:ext cx="644" cy="70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202770" name="Object 18"/>
            <p:cNvGraphicFramePr>
              <a:graphicFrameLocks noChangeAspect="1"/>
            </p:cNvGraphicFramePr>
            <p:nvPr/>
          </p:nvGraphicFramePr>
          <p:xfrm>
            <a:off x="2230" y="2683"/>
            <a:ext cx="251" cy="389"/>
          </p:xfrm>
          <a:graphic>
            <a:graphicData uri="http://schemas.openxmlformats.org/presentationml/2006/ole">
              <p:oleObj spid="_x0000_s202770" name="Equation" r:id="rId8" imgW="139680" imgH="228600" progId="">
                <p:embed/>
              </p:oleObj>
            </a:graphicData>
          </a:graphic>
        </p:graphicFrame>
        <p:graphicFrame>
          <p:nvGraphicFramePr>
            <p:cNvPr id="202772" name="Object 20"/>
            <p:cNvGraphicFramePr>
              <a:graphicFrameLocks noChangeAspect="1"/>
            </p:cNvGraphicFramePr>
            <p:nvPr/>
          </p:nvGraphicFramePr>
          <p:xfrm>
            <a:off x="3151" y="3554"/>
            <a:ext cx="274" cy="389"/>
          </p:xfrm>
          <a:graphic>
            <a:graphicData uri="http://schemas.openxmlformats.org/presentationml/2006/ole">
              <p:oleObj spid="_x0000_s202772" name="Equation" r:id="rId9" imgW="152280" imgH="228600" progId="">
                <p:embed/>
              </p:oleObj>
            </a:graphicData>
          </a:graphic>
        </p:graphicFrame>
        <p:graphicFrame>
          <p:nvGraphicFramePr>
            <p:cNvPr id="202773" name="Object 21"/>
            <p:cNvGraphicFramePr>
              <a:graphicFrameLocks noChangeAspect="1"/>
            </p:cNvGraphicFramePr>
            <p:nvPr/>
          </p:nvGraphicFramePr>
          <p:xfrm>
            <a:off x="3173" y="2683"/>
            <a:ext cx="273" cy="389"/>
          </p:xfrm>
          <a:graphic>
            <a:graphicData uri="http://schemas.openxmlformats.org/presentationml/2006/ole">
              <p:oleObj spid="_x0000_s202773" name="Equation" r:id="rId10" imgW="152280" imgH="228600" progId="">
                <p:embed/>
              </p:oleObj>
            </a:graphicData>
          </a:graphic>
        </p:graphicFrame>
        <p:cxnSp>
          <p:nvCxnSpPr>
            <p:cNvPr id="79" name="Прямая со стрелкой 78"/>
            <p:cNvCxnSpPr>
              <a:stCxn id="61" idx="5"/>
              <a:endCxn id="68" idx="2"/>
            </p:cNvCxnSpPr>
            <p:nvPr/>
          </p:nvCxnSpPr>
          <p:spPr>
            <a:xfrm rot="16200000" flipH="1">
              <a:off x="1659" y="3256"/>
              <a:ext cx="287" cy="7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0" name="Прямая со стрелкой 79"/>
            <p:cNvCxnSpPr/>
            <p:nvPr/>
          </p:nvCxnSpPr>
          <p:spPr>
            <a:xfrm rot="5400000" flipH="1" flipV="1">
              <a:off x="2145" y="3349"/>
              <a:ext cx="57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2832" name="TextBox 80"/>
            <p:cNvSpPr txBox="1">
              <a:spLocks noChangeArrowheads="1"/>
            </p:cNvSpPr>
            <p:nvPr/>
          </p:nvSpPr>
          <p:spPr bwMode="auto">
            <a:xfrm rot="-1625620">
              <a:off x="1558" y="2858"/>
              <a:ext cx="262" cy="231"/>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202833" name="TextBox 81"/>
            <p:cNvSpPr txBox="1">
              <a:spLocks noChangeArrowheads="1"/>
            </p:cNvSpPr>
            <p:nvPr/>
          </p:nvSpPr>
          <p:spPr bwMode="auto">
            <a:xfrm>
              <a:off x="2655" y="2655"/>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202834" name="TextBox 82"/>
            <p:cNvSpPr txBox="1">
              <a:spLocks noChangeArrowheads="1"/>
            </p:cNvSpPr>
            <p:nvPr/>
          </p:nvSpPr>
          <p:spPr bwMode="auto">
            <a:xfrm rot="1393266">
              <a:off x="3842" y="2860"/>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202835" name="TextBox 83"/>
            <p:cNvSpPr txBox="1">
              <a:spLocks noChangeArrowheads="1"/>
            </p:cNvSpPr>
            <p:nvPr/>
          </p:nvSpPr>
          <p:spPr bwMode="auto">
            <a:xfrm>
              <a:off x="1605" y="3659"/>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02836" name="TextBox 84"/>
            <p:cNvSpPr txBox="1">
              <a:spLocks noChangeArrowheads="1"/>
            </p:cNvSpPr>
            <p:nvPr/>
          </p:nvSpPr>
          <p:spPr bwMode="auto">
            <a:xfrm>
              <a:off x="2671" y="3869"/>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02837" name="TextBox 85"/>
            <p:cNvSpPr txBox="1">
              <a:spLocks noChangeArrowheads="1"/>
            </p:cNvSpPr>
            <p:nvPr/>
          </p:nvSpPr>
          <p:spPr bwMode="auto">
            <a:xfrm rot="-1094602">
              <a:off x="3856" y="3630"/>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02838" name="TextBox 86"/>
            <p:cNvSpPr txBox="1">
              <a:spLocks noChangeArrowheads="1"/>
            </p:cNvSpPr>
            <p:nvPr/>
          </p:nvSpPr>
          <p:spPr bwMode="auto">
            <a:xfrm rot="-5144725">
              <a:off x="3339" y="3258"/>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202839" name="TextBox 87"/>
            <p:cNvSpPr txBox="1">
              <a:spLocks noChangeArrowheads="1"/>
            </p:cNvSpPr>
            <p:nvPr/>
          </p:nvSpPr>
          <p:spPr bwMode="auto">
            <a:xfrm>
              <a:off x="2029" y="3254"/>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202840" name="TextBox 88"/>
            <p:cNvSpPr txBox="1">
              <a:spLocks noChangeArrowheads="1"/>
            </p:cNvSpPr>
            <p:nvPr/>
          </p:nvSpPr>
          <p:spPr bwMode="auto">
            <a:xfrm rot="-5400000">
              <a:off x="2425" y="3197"/>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02841" name="TextBox 89"/>
            <p:cNvSpPr txBox="1">
              <a:spLocks noChangeArrowheads="1"/>
            </p:cNvSpPr>
            <p:nvPr/>
          </p:nvSpPr>
          <p:spPr bwMode="auto">
            <a:xfrm rot="-2617701">
              <a:off x="2779" y="3243"/>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cxnSp>
          <p:nvCxnSpPr>
            <p:cNvPr id="94" name="Прямая со стрелкой 93"/>
            <p:cNvCxnSpPr>
              <a:cxnSpLocks noChangeShapeType="1"/>
              <a:stCxn id="67" idx="2"/>
              <a:endCxn id="68" idx="6"/>
            </p:cNvCxnSpPr>
            <p:nvPr/>
          </p:nvCxnSpPr>
          <p:spPr bwMode="auto">
            <a:xfrm flipH="1">
              <a:off x="2539" y="3777"/>
              <a:ext cx="587" cy="0"/>
            </a:xfrm>
            <a:prstGeom prst="straightConnector1">
              <a:avLst/>
            </a:prstGeom>
            <a:noFill/>
            <a:ln w="25400" algn="ctr">
              <a:solidFill>
                <a:schemeClr val="tx1"/>
              </a:solidFill>
              <a:round/>
              <a:headEnd/>
              <a:tailEnd type="arrow" w="med" len="med"/>
            </a:ln>
            <a:effectLst>
              <a:outerShdw dist="20000" dir="5400000" rotWithShape="0">
                <a:srgbClr val="000000">
                  <a:alpha val="37999"/>
                </a:srgbClr>
              </a:outerShdw>
            </a:effectLst>
          </p:spPr>
        </p:cxnSp>
        <p:sp>
          <p:nvSpPr>
            <p:cNvPr id="202843" name="TextBox 94"/>
            <p:cNvSpPr txBox="1">
              <a:spLocks noChangeArrowheads="1"/>
            </p:cNvSpPr>
            <p:nvPr/>
          </p:nvSpPr>
          <p:spPr bwMode="auto">
            <a:xfrm>
              <a:off x="2724" y="3554"/>
              <a:ext cx="189" cy="231"/>
            </a:xfrm>
            <a:prstGeom prst="rect">
              <a:avLst/>
            </a:prstGeom>
            <a:noFill/>
            <a:ln w="9525">
              <a:noFill/>
              <a:miter lim="800000"/>
              <a:headEnd/>
              <a:tailEnd/>
            </a:ln>
          </p:spPr>
          <p:txBody>
            <a:bodyPr wrap="none">
              <a:spAutoFit/>
            </a:bodyPr>
            <a:lstStyle/>
            <a:p>
              <a:r>
                <a:rPr lang="en-US" sz="1800" baseline="0"/>
                <a:t>1</a:t>
              </a:r>
              <a:endParaRPr lang="ru-RU" sz="1800" baseline="0"/>
            </a:p>
          </p:txBody>
        </p:sp>
        <p:grpSp>
          <p:nvGrpSpPr>
            <p:cNvPr id="202844" name="Group 79"/>
            <p:cNvGrpSpPr>
              <a:grpSpLocks noChangeAspect="1"/>
            </p:cNvGrpSpPr>
            <p:nvPr/>
          </p:nvGrpSpPr>
          <p:grpSpPr bwMode="auto">
            <a:xfrm>
              <a:off x="2200" y="3566"/>
              <a:ext cx="274" cy="389"/>
              <a:chOff x="1247" y="3657"/>
              <a:chExt cx="274" cy="389"/>
            </a:xfrm>
          </p:grpSpPr>
          <p:sp>
            <p:nvSpPr>
              <p:cNvPr id="202845" name="AutoShape 78"/>
              <p:cNvSpPr>
                <a:spLocks noChangeAspect="1" noChangeArrowheads="1" noTextEdit="1"/>
              </p:cNvSpPr>
              <p:nvPr/>
            </p:nvSpPr>
            <p:spPr bwMode="auto">
              <a:xfrm>
                <a:off x="1247" y="3657"/>
                <a:ext cx="274" cy="389"/>
              </a:xfrm>
              <a:prstGeom prst="rect">
                <a:avLst/>
              </a:prstGeom>
              <a:noFill/>
              <a:ln w="9525">
                <a:noFill/>
                <a:miter lim="800000"/>
                <a:headEnd/>
                <a:tailEnd/>
              </a:ln>
            </p:spPr>
            <p:txBody>
              <a:bodyPr/>
              <a:lstStyle/>
              <a:p>
                <a:endParaRPr lang="ru-RU"/>
              </a:p>
            </p:txBody>
          </p:sp>
          <p:sp>
            <p:nvSpPr>
              <p:cNvPr id="202846" name="Rectangle 80"/>
              <p:cNvSpPr>
                <a:spLocks noChangeArrowheads="1"/>
              </p:cNvSpPr>
              <p:nvPr/>
            </p:nvSpPr>
            <p:spPr bwMode="auto">
              <a:xfrm>
                <a:off x="1398" y="3849"/>
                <a:ext cx="76" cy="182"/>
              </a:xfrm>
              <a:prstGeom prst="rect">
                <a:avLst/>
              </a:prstGeom>
              <a:noFill/>
              <a:ln w="9525">
                <a:noFill/>
                <a:miter lim="800000"/>
                <a:headEnd/>
                <a:tailEnd/>
              </a:ln>
            </p:spPr>
            <p:txBody>
              <a:bodyPr wrap="none" lIns="0" tIns="0" rIns="0" bIns="0">
                <a:spAutoFit/>
              </a:bodyPr>
              <a:lstStyle/>
              <a:p>
                <a:r>
                  <a:rPr lang="ru-RU" sz="1900" baseline="0">
                    <a:solidFill>
                      <a:srgbClr val="000000"/>
                    </a:solidFill>
                    <a:latin typeface="Times New Roman" pitchFamily="18" charset="0"/>
                  </a:rPr>
                  <a:t>2</a:t>
                </a:r>
                <a:endParaRPr lang="ru-RU" sz="1800" baseline="0">
                  <a:latin typeface="Arial" charset="0"/>
                </a:endParaRPr>
              </a:p>
            </p:txBody>
          </p:sp>
          <p:sp>
            <p:nvSpPr>
              <p:cNvPr id="202847" name="Rectangle 81"/>
              <p:cNvSpPr>
                <a:spLocks noChangeArrowheads="1"/>
              </p:cNvSpPr>
              <p:nvPr/>
            </p:nvSpPr>
            <p:spPr bwMode="auto">
              <a:xfrm>
                <a:off x="1284" y="3685"/>
                <a:ext cx="114" cy="307"/>
              </a:xfrm>
              <a:prstGeom prst="rect">
                <a:avLst/>
              </a:prstGeom>
              <a:noFill/>
              <a:ln w="9525">
                <a:noFill/>
                <a:miter lim="800000"/>
                <a:headEnd/>
                <a:tailEnd/>
              </a:ln>
            </p:spPr>
            <p:txBody>
              <a:bodyPr wrap="none" lIns="0" tIns="0" rIns="0" bIns="0">
                <a:spAutoFit/>
              </a:bodyPr>
              <a:lstStyle/>
              <a:p>
                <a:r>
                  <a:rPr lang="ru-RU" sz="3200" i="1" baseline="0">
                    <a:solidFill>
                      <a:srgbClr val="000000"/>
                    </a:solidFill>
                    <a:latin typeface="Times New Roman" pitchFamily="18" charset="0"/>
                  </a:rPr>
                  <a:t>v</a:t>
                </a:r>
                <a:endParaRPr lang="ru-RU" sz="1800" baseline="0">
                  <a:latin typeface="Arial" charset="0"/>
                </a:endParaRPr>
              </a:p>
            </p:txBody>
          </p:sp>
        </p:grpSp>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6900" name="Группа 69"/>
          <p:cNvGrpSpPr>
            <a:grpSpLocks/>
          </p:cNvGrpSpPr>
          <p:nvPr/>
        </p:nvGrpSpPr>
        <p:grpSpPr bwMode="auto">
          <a:xfrm>
            <a:off x="1428750" y="3357563"/>
            <a:ext cx="5500688" cy="2216150"/>
            <a:chOff x="4071934" y="3347414"/>
            <a:chExt cx="4643473" cy="1901571"/>
          </a:xfrm>
        </p:grpSpPr>
        <p:grpSp>
          <p:nvGrpSpPr>
            <p:cNvPr id="206922" name="Группа 59"/>
            <p:cNvGrpSpPr>
              <a:grpSpLocks/>
            </p:cNvGrpSpPr>
            <p:nvPr/>
          </p:nvGrpSpPr>
          <p:grpSpPr bwMode="auto">
            <a:xfrm>
              <a:off x="4071934" y="3347414"/>
              <a:ext cx="4643473" cy="1901571"/>
              <a:chOff x="142844" y="2601258"/>
              <a:chExt cx="4929222" cy="2097230"/>
            </a:xfrm>
          </p:grpSpPr>
          <p:sp>
            <p:nvSpPr>
              <p:cNvPr id="74" name="Овал 73"/>
              <p:cNvSpPr/>
              <p:nvPr/>
            </p:nvSpPr>
            <p:spPr>
              <a:xfrm>
                <a:off x="142844" y="3429032"/>
                <a:ext cx="500746"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75" name="Овал 74"/>
              <p:cNvSpPr/>
              <p:nvPr/>
            </p:nvSpPr>
            <p:spPr>
              <a:xfrm>
                <a:off x="4571320" y="3429032"/>
                <a:ext cx="500746"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6" name="Овал 75"/>
              <p:cNvSpPr/>
              <p:nvPr/>
            </p:nvSpPr>
            <p:spPr>
              <a:xfrm>
                <a:off x="3000797" y="2713931"/>
                <a:ext cx="499323"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77" name="Овал 76"/>
              <p:cNvSpPr/>
              <p:nvPr/>
            </p:nvSpPr>
            <p:spPr>
              <a:xfrm>
                <a:off x="1643661" y="2713931"/>
                <a:ext cx="499323"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78" name="Прямая со стрелкой 77"/>
              <p:cNvCxnSpPr>
                <a:stCxn id="77" idx="6"/>
                <a:endCxn id="76" idx="2"/>
              </p:cNvCxnSpPr>
              <p:nvPr/>
            </p:nvCxnSpPr>
            <p:spPr>
              <a:xfrm>
                <a:off x="2142984" y="2964818"/>
                <a:ext cx="857813" cy="150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9" name="Прямая со стрелкой 78"/>
              <p:cNvCxnSpPr/>
              <p:nvPr/>
            </p:nvCxnSpPr>
            <p:spPr>
              <a:xfrm rot="16200000" flipH="1">
                <a:off x="1506377" y="3638606"/>
                <a:ext cx="85782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0" name="Овал 79"/>
              <p:cNvSpPr/>
              <p:nvPr/>
            </p:nvSpPr>
            <p:spPr>
              <a:xfrm>
                <a:off x="3000797" y="4035967"/>
                <a:ext cx="499323"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1" name="Овал 80"/>
              <p:cNvSpPr/>
              <p:nvPr/>
            </p:nvSpPr>
            <p:spPr>
              <a:xfrm>
                <a:off x="1643661" y="4035967"/>
                <a:ext cx="499323" cy="50027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82" name="Прямая со стрелкой 81"/>
              <p:cNvCxnSpPr/>
              <p:nvPr/>
            </p:nvCxnSpPr>
            <p:spPr>
              <a:xfrm>
                <a:off x="2127336" y="4223757"/>
                <a:ext cx="910448" cy="150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3" name="Прямая со стрелкой 82"/>
              <p:cNvCxnSpPr>
                <a:stCxn id="76" idx="4"/>
              </p:cNvCxnSpPr>
              <p:nvPr/>
            </p:nvCxnSpPr>
            <p:spPr>
              <a:xfrm rot="16200000" flipH="1">
                <a:off x="2861313" y="3602636"/>
                <a:ext cx="806742" cy="29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4" name="Прямая со стрелкой 83"/>
              <p:cNvCxnSpPr>
                <a:stCxn id="74" idx="7"/>
                <a:endCxn id="77" idx="2"/>
              </p:cNvCxnSpPr>
              <p:nvPr/>
            </p:nvCxnSpPr>
            <p:spPr>
              <a:xfrm rot="5400000" flipH="1" flipV="1">
                <a:off x="837724" y="2696710"/>
                <a:ext cx="537828" cy="107404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5" name="Прямая со стрелкой 84"/>
              <p:cNvCxnSpPr>
                <a:endCxn id="80" idx="6"/>
              </p:cNvCxnSpPr>
              <p:nvPr/>
            </p:nvCxnSpPr>
            <p:spPr>
              <a:xfrm rot="10800000" flipV="1">
                <a:off x="3500120" y="3842169"/>
                <a:ext cx="1123834" cy="44468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6" name="Прямая со стрелкой 85"/>
              <p:cNvCxnSpPr>
                <a:stCxn id="76" idx="6"/>
                <a:endCxn id="75" idx="1"/>
              </p:cNvCxnSpPr>
              <p:nvPr/>
            </p:nvCxnSpPr>
            <p:spPr>
              <a:xfrm>
                <a:off x="3500120" y="2964818"/>
                <a:ext cx="1145173" cy="5378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7" name="Прямая со стрелкой 86"/>
              <p:cNvCxnSpPr>
                <a:stCxn id="76" idx="3"/>
                <a:endCxn id="81" idx="7"/>
              </p:cNvCxnSpPr>
              <p:nvPr/>
            </p:nvCxnSpPr>
            <p:spPr>
              <a:xfrm rot="5400000">
                <a:off x="2088146" y="3124378"/>
                <a:ext cx="967490" cy="10029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206866" name="Object 18"/>
              <p:cNvGraphicFramePr>
                <a:graphicFrameLocks noChangeAspect="1"/>
              </p:cNvGraphicFramePr>
              <p:nvPr/>
            </p:nvGraphicFramePr>
            <p:xfrm>
              <a:off x="1714480" y="2643182"/>
              <a:ext cx="357190" cy="584493"/>
            </p:xfrm>
            <a:graphic>
              <a:graphicData uri="http://schemas.openxmlformats.org/presentationml/2006/ole">
                <p:oleObj spid="_x0000_s206866" name="Equation" r:id="rId4" imgW="139680" imgH="228600" progId="">
                  <p:embed/>
                </p:oleObj>
              </a:graphicData>
            </a:graphic>
          </p:graphicFrame>
          <p:graphicFrame>
            <p:nvGraphicFramePr>
              <p:cNvPr id="206867" name="Object 19"/>
              <p:cNvGraphicFramePr>
                <a:graphicFrameLocks noChangeAspect="1"/>
              </p:cNvGraphicFramePr>
              <p:nvPr/>
            </p:nvGraphicFramePr>
            <p:xfrm>
              <a:off x="1659528" y="3951850"/>
              <a:ext cx="388937" cy="584200"/>
            </p:xfrm>
            <a:graphic>
              <a:graphicData uri="http://schemas.openxmlformats.org/presentationml/2006/ole">
                <p:oleObj spid="_x0000_s206867" name="Equation" r:id="rId5" imgW="152280" imgH="228600" progId="">
                  <p:embed/>
                </p:oleObj>
              </a:graphicData>
            </a:graphic>
          </p:graphicFrame>
          <p:graphicFrame>
            <p:nvGraphicFramePr>
              <p:cNvPr id="206868" name="Object 20"/>
              <p:cNvGraphicFramePr>
                <a:graphicFrameLocks noChangeAspect="1"/>
              </p:cNvGraphicFramePr>
              <p:nvPr/>
            </p:nvGraphicFramePr>
            <p:xfrm>
              <a:off x="3024543" y="3951850"/>
              <a:ext cx="390525" cy="584200"/>
            </p:xfrm>
            <a:graphic>
              <a:graphicData uri="http://schemas.openxmlformats.org/presentationml/2006/ole">
                <p:oleObj spid="_x0000_s206868" name="Equation" r:id="rId6" imgW="152280" imgH="228600" progId="">
                  <p:embed/>
                </p:oleObj>
              </a:graphicData>
            </a:graphic>
          </p:graphicFrame>
          <p:graphicFrame>
            <p:nvGraphicFramePr>
              <p:cNvPr id="206869" name="Object 21"/>
              <p:cNvGraphicFramePr>
                <a:graphicFrameLocks noChangeAspect="1"/>
              </p:cNvGraphicFramePr>
              <p:nvPr/>
            </p:nvGraphicFramePr>
            <p:xfrm>
              <a:off x="3055938" y="2643188"/>
              <a:ext cx="388937" cy="584200"/>
            </p:xfrm>
            <a:graphic>
              <a:graphicData uri="http://schemas.openxmlformats.org/presentationml/2006/ole">
                <p:oleObj spid="_x0000_s206869" name="Equation" r:id="rId7" imgW="152280" imgH="228600" progId="">
                  <p:embed/>
                </p:oleObj>
              </a:graphicData>
            </a:graphic>
          </p:graphicFrame>
          <p:cxnSp>
            <p:nvCxnSpPr>
              <p:cNvPr id="92" name="Прямая со стрелкой 91"/>
              <p:cNvCxnSpPr>
                <a:stCxn id="81" idx="2"/>
                <a:endCxn id="74" idx="5"/>
              </p:cNvCxnSpPr>
              <p:nvPr/>
            </p:nvCxnSpPr>
            <p:spPr>
              <a:xfrm rot="10800000">
                <a:off x="569616" y="3855690"/>
                <a:ext cx="1074044" cy="4311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3" name="Прямая со стрелкой 92"/>
              <p:cNvCxnSpPr/>
              <p:nvPr/>
            </p:nvCxnSpPr>
            <p:spPr>
              <a:xfrm rot="5400000" flipH="1" flipV="1">
                <a:off x="1379057" y="3637894"/>
                <a:ext cx="857822" cy="142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6941" name="TextBox 93"/>
              <p:cNvSpPr txBox="1">
                <a:spLocks noChangeArrowheads="1"/>
              </p:cNvSpPr>
              <p:nvPr/>
            </p:nvSpPr>
            <p:spPr bwMode="auto">
              <a:xfrm rot="-1625620">
                <a:off x="768535" y="2886425"/>
                <a:ext cx="444470" cy="407334"/>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206942" name="TextBox 94"/>
              <p:cNvSpPr txBox="1">
                <a:spLocks noChangeArrowheads="1"/>
              </p:cNvSpPr>
              <p:nvPr/>
            </p:nvSpPr>
            <p:spPr bwMode="auto">
              <a:xfrm>
                <a:off x="2319382" y="2601258"/>
                <a:ext cx="375202" cy="349468"/>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206943" name="TextBox 95"/>
              <p:cNvSpPr txBox="1">
                <a:spLocks noChangeArrowheads="1"/>
              </p:cNvSpPr>
              <p:nvPr/>
            </p:nvSpPr>
            <p:spPr bwMode="auto">
              <a:xfrm rot="1393266">
                <a:off x="3993840" y="2923349"/>
                <a:ext cx="444470" cy="407334"/>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206944" name="TextBox 96"/>
              <p:cNvSpPr txBox="1">
                <a:spLocks noChangeArrowheads="1"/>
              </p:cNvSpPr>
              <p:nvPr/>
            </p:nvSpPr>
            <p:spPr bwMode="auto">
              <a:xfrm>
                <a:off x="825352" y="4109427"/>
                <a:ext cx="444470" cy="407334"/>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06945" name="TextBox 97"/>
              <p:cNvSpPr txBox="1">
                <a:spLocks noChangeArrowheads="1"/>
              </p:cNvSpPr>
              <p:nvPr/>
            </p:nvSpPr>
            <p:spPr bwMode="auto">
              <a:xfrm>
                <a:off x="2383398" y="4291154"/>
                <a:ext cx="444470" cy="407334"/>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06946" name="TextBox 98"/>
              <p:cNvSpPr txBox="1">
                <a:spLocks noChangeArrowheads="1"/>
              </p:cNvSpPr>
              <p:nvPr/>
            </p:nvSpPr>
            <p:spPr bwMode="auto">
              <a:xfrm rot="-1094602">
                <a:off x="4036728" y="4056800"/>
                <a:ext cx="320251" cy="407334"/>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06947" name="TextBox 99"/>
              <p:cNvSpPr txBox="1">
                <a:spLocks noChangeArrowheads="1"/>
              </p:cNvSpPr>
              <p:nvPr/>
            </p:nvSpPr>
            <p:spPr bwMode="auto">
              <a:xfrm rot="-5144725">
                <a:off x="3293051" y="3464105"/>
                <a:ext cx="332728" cy="392060"/>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206948" name="TextBox 100"/>
              <p:cNvSpPr txBox="1">
                <a:spLocks noChangeArrowheads="1"/>
              </p:cNvSpPr>
              <p:nvPr/>
            </p:nvSpPr>
            <p:spPr bwMode="auto">
              <a:xfrm>
                <a:off x="1423160" y="3480003"/>
                <a:ext cx="418704" cy="3693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206949" name="TextBox 101"/>
              <p:cNvSpPr txBox="1">
                <a:spLocks noChangeArrowheads="1"/>
              </p:cNvSpPr>
              <p:nvPr/>
            </p:nvSpPr>
            <p:spPr bwMode="auto">
              <a:xfrm rot="-5400000">
                <a:off x="1900938" y="3450336"/>
                <a:ext cx="332728" cy="392060"/>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06950" name="TextBox 102"/>
              <p:cNvSpPr txBox="1">
                <a:spLocks noChangeArrowheads="1"/>
              </p:cNvSpPr>
              <p:nvPr/>
            </p:nvSpPr>
            <p:spPr bwMode="auto">
              <a:xfrm rot="-2617701">
                <a:off x="2508904" y="3458872"/>
                <a:ext cx="320251" cy="407334"/>
              </a:xfrm>
              <a:prstGeom prst="rect">
                <a:avLst/>
              </a:prstGeom>
              <a:noFill/>
              <a:ln w="9525">
                <a:noFill/>
                <a:miter lim="800000"/>
                <a:headEnd/>
                <a:tailEnd/>
              </a:ln>
            </p:spPr>
            <p:txBody>
              <a:bodyPr wrap="none">
                <a:spAutoFit/>
              </a:bodyPr>
              <a:lstStyle/>
              <a:p>
                <a:r>
                  <a:rPr lang="en-US" sz="1800" baseline="0"/>
                  <a:t>9</a:t>
                </a:r>
                <a:endParaRPr lang="ru-RU" sz="1800" baseline="0"/>
              </a:p>
            </p:txBody>
          </p:sp>
        </p:grpSp>
        <p:cxnSp>
          <p:nvCxnSpPr>
            <p:cNvPr id="72" name="Прямая со стрелкой 71"/>
            <p:cNvCxnSpPr/>
            <p:nvPr/>
          </p:nvCxnSpPr>
          <p:spPr>
            <a:xfrm rot="10800000">
              <a:off x="5941384" y="4941138"/>
              <a:ext cx="808084" cy="1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6924" name="TextBox 72"/>
            <p:cNvSpPr txBox="1">
              <a:spLocks noChangeArrowheads="1"/>
            </p:cNvSpPr>
            <p:nvPr/>
          </p:nvSpPr>
          <p:spPr bwMode="auto">
            <a:xfrm>
              <a:off x="6215074" y="4572008"/>
              <a:ext cx="301686" cy="369332"/>
            </a:xfrm>
            <a:prstGeom prst="rect">
              <a:avLst/>
            </a:prstGeom>
            <a:noFill/>
            <a:ln w="9525">
              <a:noFill/>
              <a:miter lim="800000"/>
              <a:headEnd/>
              <a:tailEnd/>
            </a:ln>
          </p:spPr>
          <p:txBody>
            <a:bodyPr wrap="none">
              <a:spAutoFit/>
            </a:bodyPr>
            <a:lstStyle/>
            <a:p>
              <a:r>
                <a:rPr lang="en-US" sz="1800" baseline="0"/>
                <a:t>1</a:t>
              </a:r>
              <a:endParaRPr lang="ru-RU" sz="1800" baseline="0"/>
            </a:p>
          </p:txBody>
        </p:sp>
      </p:grpSp>
      <p:grpSp>
        <p:nvGrpSpPr>
          <p:cNvPr id="206901" name="Группа 156"/>
          <p:cNvGrpSpPr>
            <a:grpSpLocks/>
          </p:cNvGrpSpPr>
          <p:nvPr/>
        </p:nvGrpSpPr>
        <p:grpSpPr bwMode="auto">
          <a:xfrm>
            <a:off x="714375" y="642938"/>
            <a:ext cx="7358063" cy="2214562"/>
            <a:chOff x="714348" y="643449"/>
            <a:chExt cx="6470626" cy="1869528"/>
          </a:xfrm>
        </p:grpSpPr>
        <p:cxnSp>
          <p:nvCxnSpPr>
            <p:cNvPr id="113" name="Прямая соединительная линия 2"/>
            <p:cNvCxnSpPr/>
            <p:nvPr/>
          </p:nvCxnSpPr>
          <p:spPr>
            <a:xfrm rot="5400000">
              <a:off x="436133" y="1277653"/>
              <a:ext cx="1286557" cy="18148"/>
            </a:xfrm>
            <a:prstGeom prst="line">
              <a:avLst/>
            </a:prstGeom>
          </p:spPr>
          <p:style>
            <a:lnRef idx="1">
              <a:schemeClr val="dk1"/>
            </a:lnRef>
            <a:fillRef idx="0">
              <a:schemeClr val="dk1"/>
            </a:fillRef>
            <a:effectRef idx="0">
              <a:schemeClr val="dk1"/>
            </a:effectRef>
            <a:fontRef idx="minor">
              <a:schemeClr val="tx1"/>
            </a:fontRef>
          </p:style>
        </p:cxnSp>
        <p:cxnSp>
          <p:nvCxnSpPr>
            <p:cNvPr id="114" name="Прямая соединительная линия 113"/>
            <p:cNvCxnSpPr/>
            <p:nvPr/>
          </p:nvCxnSpPr>
          <p:spPr>
            <a:xfrm>
              <a:off x="1071733" y="1928666"/>
              <a:ext cx="6071360" cy="0"/>
            </a:xfrm>
            <a:prstGeom prst="line">
              <a:avLst/>
            </a:prstGeom>
          </p:spPr>
          <p:style>
            <a:lnRef idx="1">
              <a:schemeClr val="dk1"/>
            </a:lnRef>
            <a:fillRef idx="0">
              <a:schemeClr val="dk1"/>
            </a:fillRef>
            <a:effectRef idx="0">
              <a:schemeClr val="dk1"/>
            </a:effectRef>
            <a:fontRef idx="minor">
              <a:schemeClr val="tx1"/>
            </a:fontRef>
          </p:style>
        </p:cxnSp>
        <p:cxnSp>
          <p:nvCxnSpPr>
            <p:cNvPr id="115" name="Прямая соединительная линия 114"/>
            <p:cNvCxnSpPr/>
            <p:nvPr/>
          </p:nvCxnSpPr>
          <p:spPr>
            <a:xfrm>
              <a:off x="1071733" y="1499813"/>
              <a:ext cx="6071360" cy="0"/>
            </a:xfrm>
            <a:prstGeom prst="line">
              <a:avLst/>
            </a:prstGeom>
          </p:spPr>
          <p:style>
            <a:lnRef idx="1">
              <a:schemeClr val="dk1"/>
            </a:lnRef>
            <a:fillRef idx="0">
              <a:schemeClr val="dk1"/>
            </a:fillRef>
            <a:effectRef idx="0">
              <a:schemeClr val="dk1"/>
            </a:effectRef>
            <a:fontRef idx="minor">
              <a:schemeClr val="tx1"/>
            </a:fontRef>
          </p:style>
        </p:cxnSp>
        <p:cxnSp>
          <p:nvCxnSpPr>
            <p:cNvPr id="116" name="Прямая соединительная линия 115"/>
            <p:cNvCxnSpPr/>
            <p:nvPr/>
          </p:nvCxnSpPr>
          <p:spPr>
            <a:xfrm>
              <a:off x="1071733" y="1070961"/>
              <a:ext cx="6071360" cy="2680"/>
            </a:xfrm>
            <a:prstGeom prst="line">
              <a:avLst/>
            </a:prstGeom>
          </p:spPr>
          <p:style>
            <a:lnRef idx="1">
              <a:schemeClr val="dk1"/>
            </a:lnRef>
            <a:fillRef idx="0">
              <a:schemeClr val="dk1"/>
            </a:fillRef>
            <a:effectRef idx="0">
              <a:schemeClr val="dk1"/>
            </a:effectRef>
            <a:fontRef idx="minor">
              <a:schemeClr val="tx1"/>
            </a:fontRef>
          </p:style>
        </p:cxnSp>
        <p:sp>
          <p:nvSpPr>
            <p:cNvPr id="206906" name="TextBox 119"/>
            <p:cNvSpPr txBox="1">
              <a:spLocks noChangeArrowheads="1"/>
            </p:cNvSpPr>
            <p:nvPr/>
          </p:nvSpPr>
          <p:spPr bwMode="auto">
            <a:xfrm>
              <a:off x="730363" y="1714329"/>
              <a:ext cx="360199" cy="369241"/>
            </a:xfrm>
            <a:prstGeom prst="rect">
              <a:avLst/>
            </a:prstGeom>
            <a:noFill/>
            <a:ln w="9525">
              <a:noFill/>
              <a:miter lim="800000"/>
              <a:headEnd/>
              <a:tailEnd/>
            </a:ln>
          </p:spPr>
          <p:txBody>
            <a:bodyPr wrap="none">
              <a:spAutoFit/>
            </a:bodyPr>
            <a:lstStyle/>
            <a:p>
              <a:r>
                <a:rPr lang="en-US" sz="1800" baseline="0"/>
                <a:t>0</a:t>
              </a:r>
              <a:endParaRPr lang="ru-RU" sz="1800" baseline="0"/>
            </a:p>
          </p:txBody>
        </p:sp>
        <p:sp>
          <p:nvSpPr>
            <p:cNvPr id="206907" name="TextBox 124"/>
            <p:cNvSpPr txBox="1">
              <a:spLocks noChangeArrowheads="1"/>
            </p:cNvSpPr>
            <p:nvPr/>
          </p:nvSpPr>
          <p:spPr bwMode="auto">
            <a:xfrm>
              <a:off x="730363" y="1357227"/>
              <a:ext cx="360199" cy="369241"/>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128" name="Овал 127"/>
            <p:cNvSpPr/>
            <p:nvPr/>
          </p:nvSpPr>
          <p:spPr>
            <a:xfrm>
              <a:off x="1924711" y="1785269"/>
              <a:ext cx="425790" cy="35782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129" name="Овал 128"/>
            <p:cNvSpPr/>
            <p:nvPr/>
          </p:nvSpPr>
          <p:spPr>
            <a:xfrm>
              <a:off x="6500916" y="1714239"/>
              <a:ext cx="425790" cy="35782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130" name="Овал 36"/>
            <p:cNvSpPr/>
            <p:nvPr/>
          </p:nvSpPr>
          <p:spPr>
            <a:xfrm>
              <a:off x="5071376" y="1285387"/>
              <a:ext cx="427187" cy="35782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131" name="Овал 130"/>
            <p:cNvSpPr/>
            <p:nvPr/>
          </p:nvSpPr>
          <p:spPr>
            <a:xfrm>
              <a:off x="4056458" y="1785269"/>
              <a:ext cx="427187" cy="35782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sp>
          <p:nvSpPr>
            <p:cNvPr id="132" name="Овал 131"/>
            <p:cNvSpPr/>
            <p:nvPr/>
          </p:nvSpPr>
          <p:spPr>
            <a:xfrm>
              <a:off x="3001055" y="1285387"/>
              <a:ext cx="425791" cy="35782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800" baseline="0"/>
            </a:p>
          </p:txBody>
        </p:sp>
        <p:graphicFrame>
          <p:nvGraphicFramePr>
            <p:cNvPr id="206896" name="Object 48"/>
            <p:cNvGraphicFramePr>
              <a:graphicFrameLocks noChangeAspect="1"/>
            </p:cNvGraphicFramePr>
            <p:nvPr/>
          </p:nvGraphicFramePr>
          <p:xfrm>
            <a:off x="2180357" y="1428648"/>
            <a:ext cx="341175" cy="467479"/>
          </p:xfrm>
          <a:graphic>
            <a:graphicData uri="http://schemas.openxmlformats.org/presentationml/2006/ole">
              <p:oleObj spid="_x0000_s206896" name="Equation" r:id="rId8" imgW="139680" imgH="228600" progId="">
                <p:embed/>
              </p:oleObj>
            </a:graphicData>
          </a:graphic>
        </p:graphicFrame>
        <p:graphicFrame>
          <p:nvGraphicFramePr>
            <p:cNvPr id="206897" name="Object 49"/>
            <p:cNvGraphicFramePr>
              <a:graphicFrameLocks noChangeAspect="1"/>
            </p:cNvGraphicFramePr>
            <p:nvPr/>
          </p:nvGraphicFramePr>
          <p:xfrm>
            <a:off x="4312700" y="1428648"/>
            <a:ext cx="371499" cy="467246"/>
          </p:xfrm>
          <a:graphic>
            <a:graphicData uri="http://schemas.openxmlformats.org/presentationml/2006/ole">
              <p:oleObj spid="_x0000_s206897" name="Equation" r:id="rId9" imgW="152280" imgH="228600" progId="">
                <p:embed/>
              </p:oleObj>
            </a:graphicData>
          </a:graphic>
        </p:graphicFrame>
        <p:graphicFrame>
          <p:nvGraphicFramePr>
            <p:cNvPr id="206898" name="Object 50"/>
            <p:cNvGraphicFramePr>
              <a:graphicFrameLocks noChangeAspect="1"/>
            </p:cNvGraphicFramePr>
            <p:nvPr/>
          </p:nvGraphicFramePr>
          <p:xfrm>
            <a:off x="5413240" y="928759"/>
            <a:ext cx="373015" cy="467245"/>
          </p:xfrm>
          <a:graphic>
            <a:graphicData uri="http://schemas.openxmlformats.org/presentationml/2006/ole">
              <p:oleObj spid="_x0000_s206898" name="Equation" r:id="rId10" imgW="152280" imgH="228600" progId="">
                <p:embed/>
              </p:oleObj>
            </a:graphicData>
          </a:graphic>
        </p:graphicFrame>
        <p:graphicFrame>
          <p:nvGraphicFramePr>
            <p:cNvPr id="206899" name="Object 51"/>
            <p:cNvGraphicFramePr>
              <a:graphicFrameLocks noChangeAspect="1"/>
            </p:cNvGraphicFramePr>
            <p:nvPr/>
          </p:nvGraphicFramePr>
          <p:xfrm>
            <a:off x="3341539" y="928759"/>
            <a:ext cx="371499" cy="467246"/>
          </p:xfrm>
          <a:graphic>
            <a:graphicData uri="http://schemas.openxmlformats.org/presentationml/2006/ole">
              <p:oleObj spid="_x0000_s206899" name="Equation" r:id="rId11" imgW="152280" imgH="228600" progId="">
                <p:embed/>
              </p:oleObj>
            </a:graphicData>
          </a:graphic>
        </p:graphicFrame>
        <p:sp>
          <p:nvSpPr>
            <p:cNvPr id="206913" name="TextBox 136"/>
            <p:cNvSpPr txBox="1">
              <a:spLocks noChangeArrowheads="1"/>
            </p:cNvSpPr>
            <p:nvPr/>
          </p:nvSpPr>
          <p:spPr bwMode="auto">
            <a:xfrm>
              <a:off x="6842001" y="1428807"/>
              <a:ext cx="342973" cy="461551"/>
            </a:xfrm>
            <a:prstGeom prst="rect">
              <a:avLst/>
            </a:prstGeom>
            <a:noFill/>
            <a:ln w="9525">
              <a:noFill/>
              <a:miter lim="800000"/>
              <a:headEnd/>
              <a:tailEnd/>
            </a:ln>
          </p:spPr>
          <p:txBody>
            <a:bodyPr wrap="none">
              <a:spAutoFit/>
            </a:bodyPr>
            <a:lstStyle/>
            <a:p>
              <a:r>
                <a:rPr lang="en-US" baseline="0"/>
                <a:t>t</a:t>
              </a:r>
              <a:endParaRPr lang="ru-RU" baseline="0"/>
            </a:p>
          </p:txBody>
        </p:sp>
        <p:sp>
          <p:nvSpPr>
            <p:cNvPr id="206914" name="TextBox 105"/>
            <p:cNvSpPr txBox="1">
              <a:spLocks noChangeArrowheads="1"/>
            </p:cNvSpPr>
            <p:nvPr/>
          </p:nvSpPr>
          <p:spPr bwMode="auto">
            <a:xfrm>
              <a:off x="1587969" y="2143645"/>
              <a:ext cx="649537" cy="369332"/>
            </a:xfrm>
            <a:prstGeom prst="rect">
              <a:avLst/>
            </a:prstGeom>
            <a:noFill/>
            <a:ln w="9525">
              <a:noFill/>
              <a:miter lim="800000"/>
              <a:headEnd/>
              <a:tailEnd/>
            </a:ln>
          </p:spPr>
          <p:txBody>
            <a:bodyPr wrap="none">
              <a:spAutoFit/>
            </a:bodyPr>
            <a:lstStyle/>
            <a:p>
              <a:r>
                <a:rPr lang="en-US" sz="1800" baseline="0"/>
                <a:t>e=16</a:t>
              </a:r>
              <a:endParaRPr lang="ru-RU" sz="1800" baseline="0"/>
            </a:p>
          </p:txBody>
        </p:sp>
        <p:sp>
          <p:nvSpPr>
            <p:cNvPr id="206915" name="TextBox 106"/>
            <p:cNvSpPr txBox="1">
              <a:spLocks noChangeArrowheads="1"/>
            </p:cNvSpPr>
            <p:nvPr/>
          </p:nvSpPr>
          <p:spPr bwMode="auto">
            <a:xfrm>
              <a:off x="2711903" y="1572318"/>
              <a:ext cx="532518" cy="369332"/>
            </a:xfrm>
            <a:prstGeom prst="rect">
              <a:avLst/>
            </a:prstGeom>
            <a:noFill/>
            <a:ln w="9525">
              <a:noFill/>
              <a:miter lim="800000"/>
              <a:headEnd/>
              <a:tailEnd/>
            </a:ln>
          </p:spPr>
          <p:txBody>
            <a:bodyPr wrap="none">
              <a:spAutoFit/>
            </a:bodyPr>
            <a:lstStyle/>
            <a:p>
              <a:r>
                <a:rPr lang="en-US" sz="1800" baseline="0"/>
                <a:t>e=0</a:t>
              </a:r>
              <a:endParaRPr lang="ru-RU" sz="1800" baseline="0"/>
            </a:p>
          </p:txBody>
        </p:sp>
        <p:sp>
          <p:nvSpPr>
            <p:cNvPr id="206916" name="TextBox 107"/>
            <p:cNvSpPr txBox="1">
              <a:spLocks noChangeArrowheads="1"/>
            </p:cNvSpPr>
            <p:nvPr/>
          </p:nvSpPr>
          <p:spPr bwMode="auto">
            <a:xfrm>
              <a:off x="3944775" y="2072063"/>
              <a:ext cx="667305" cy="309578"/>
            </a:xfrm>
            <a:prstGeom prst="rect">
              <a:avLst/>
            </a:prstGeom>
            <a:noFill/>
            <a:ln w="9525">
              <a:noFill/>
              <a:miter lim="800000"/>
              <a:headEnd/>
              <a:tailEnd/>
            </a:ln>
          </p:spPr>
          <p:txBody>
            <a:bodyPr wrap="none">
              <a:spAutoFit/>
            </a:bodyPr>
            <a:lstStyle/>
            <a:p>
              <a:r>
                <a:rPr lang="en-US" sz="1800" baseline="0"/>
                <a:t>e=0</a:t>
              </a:r>
              <a:r>
                <a:rPr lang="en-US" sz="1800" baseline="0">
                  <a:solidFill>
                    <a:srgbClr val="FF0000"/>
                  </a:solidFill>
                </a:rPr>
                <a:t>+7</a:t>
              </a:r>
              <a:endParaRPr lang="ru-RU" sz="1800" baseline="0">
                <a:solidFill>
                  <a:srgbClr val="FF0000"/>
                </a:solidFill>
              </a:endParaRPr>
            </a:p>
          </p:txBody>
        </p:sp>
        <p:sp>
          <p:nvSpPr>
            <p:cNvPr id="206917" name="TextBox 108"/>
            <p:cNvSpPr txBox="1">
              <a:spLocks noChangeArrowheads="1"/>
            </p:cNvSpPr>
            <p:nvPr/>
          </p:nvSpPr>
          <p:spPr bwMode="auto">
            <a:xfrm>
              <a:off x="5008554" y="1643211"/>
              <a:ext cx="628216" cy="309578"/>
            </a:xfrm>
            <a:prstGeom prst="rect">
              <a:avLst/>
            </a:prstGeom>
            <a:noFill/>
            <a:ln w="9525">
              <a:noFill/>
              <a:miter lim="800000"/>
              <a:headEnd/>
              <a:tailEnd/>
            </a:ln>
          </p:spPr>
          <p:txBody>
            <a:bodyPr wrap="none">
              <a:spAutoFit/>
            </a:bodyPr>
            <a:lstStyle/>
            <a:p>
              <a:r>
                <a:rPr lang="en-US" sz="1800" baseline="0"/>
                <a:t>e=9</a:t>
              </a:r>
              <a:r>
                <a:rPr lang="en-US" sz="1800" baseline="0">
                  <a:solidFill>
                    <a:srgbClr val="FF0000"/>
                  </a:solidFill>
                </a:rPr>
                <a:t>-7</a:t>
              </a:r>
              <a:endParaRPr lang="ru-RU" sz="1800" baseline="0">
                <a:solidFill>
                  <a:srgbClr val="FF0000"/>
                </a:solidFill>
              </a:endParaRPr>
            </a:p>
          </p:txBody>
        </p:sp>
        <p:sp>
          <p:nvSpPr>
            <p:cNvPr id="206918" name="TextBox 109"/>
            <p:cNvSpPr txBox="1">
              <a:spLocks noChangeArrowheads="1"/>
            </p:cNvSpPr>
            <p:nvPr/>
          </p:nvSpPr>
          <p:spPr bwMode="auto">
            <a:xfrm>
              <a:off x="6517191" y="2000769"/>
              <a:ext cx="532518" cy="369332"/>
            </a:xfrm>
            <a:prstGeom prst="rect">
              <a:avLst/>
            </a:prstGeom>
            <a:noFill/>
            <a:ln w="9525">
              <a:noFill/>
              <a:miter lim="800000"/>
              <a:headEnd/>
              <a:tailEnd/>
            </a:ln>
          </p:spPr>
          <p:txBody>
            <a:bodyPr wrap="none">
              <a:spAutoFit/>
            </a:bodyPr>
            <a:lstStyle/>
            <a:p>
              <a:r>
                <a:rPr lang="en-US" sz="1800" baseline="0"/>
                <a:t>e=4</a:t>
              </a:r>
              <a:endParaRPr lang="ru-RU" sz="1800" baseline="0"/>
            </a:p>
          </p:txBody>
        </p:sp>
        <p:sp>
          <p:nvSpPr>
            <p:cNvPr id="206919" name="TextBox 111"/>
            <p:cNvSpPr txBox="1">
              <a:spLocks noChangeArrowheads="1"/>
            </p:cNvSpPr>
            <p:nvPr/>
          </p:nvSpPr>
          <p:spPr bwMode="auto">
            <a:xfrm>
              <a:off x="4286248" y="1000108"/>
              <a:ext cx="301686" cy="369332"/>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206920" name="TextBox 146"/>
            <p:cNvSpPr txBox="1">
              <a:spLocks noChangeArrowheads="1"/>
            </p:cNvSpPr>
            <p:nvPr/>
          </p:nvSpPr>
          <p:spPr bwMode="auto">
            <a:xfrm>
              <a:off x="714348" y="857232"/>
              <a:ext cx="301686" cy="369332"/>
            </a:xfrm>
            <a:prstGeom prst="rect">
              <a:avLst/>
            </a:prstGeom>
            <a:noFill/>
            <a:ln w="9525">
              <a:noFill/>
              <a:miter lim="800000"/>
              <a:headEnd/>
              <a:tailEnd/>
            </a:ln>
          </p:spPr>
          <p:txBody>
            <a:bodyPr wrap="none">
              <a:spAutoFit/>
            </a:bodyPr>
            <a:lstStyle/>
            <a:p>
              <a:r>
                <a:rPr lang="en-US" sz="1800" baseline="0"/>
                <a:t>2</a:t>
              </a:r>
              <a:endParaRPr lang="ru-RU" sz="1800" baseline="0"/>
            </a:p>
          </p:txBody>
        </p:sp>
        <p:cxnSp>
          <p:nvCxnSpPr>
            <p:cNvPr id="155" name="Скругленная соединительная линия 154"/>
            <p:cNvCxnSpPr>
              <a:stCxn id="130" idx="0"/>
              <a:endCxn id="131" idx="0"/>
            </p:cNvCxnSpPr>
            <p:nvPr/>
          </p:nvCxnSpPr>
          <p:spPr>
            <a:xfrm rot="16200000" flipH="1" flipV="1">
              <a:off x="4527569" y="1027869"/>
              <a:ext cx="499881" cy="1014918"/>
            </a:xfrm>
            <a:prstGeom prst="curvedConnector3">
              <a:avLst>
                <a:gd name="adj1" fmla="val -26131"/>
              </a:avLst>
            </a:prstGeom>
            <a:ln>
              <a:prstDash val="lgDash"/>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2"/>
          <p:cNvSpPr>
            <a:spLocks noGrp="1"/>
          </p:cNvSpPr>
          <p:nvPr>
            <p:ph type="title"/>
          </p:nvPr>
        </p:nvSpPr>
        <p:spPr>
          <a:xfrm>
            <a:off x="250825" y="0"/>
            <a:ext cx="8229600" cy="346075"/>
          </a:xfrm>
        </p:spPr>
        <p:txBody>
          <a:bodyPr/>
          <a:lstStyle/>
          <a:p>
            <a:pPr algn="l"/>
            <a:r>
              <a:rPr lang="ru-RU" sz="2400" b="1" smtClean="0"/>
              <a:t>Анализ</a:t>
            </a:r>
          </a:p>
        </p:txBody>
      </p:sp>
      <p:sp>
        <p:nvSpPr>
          <p:cNvPr id="208898" name="Rectangle 3"/>
          <p:cNvSpPr>
            <a:spLocks noGrp="1"/>
          </p:cNvSpPr>
          <p:nvPr>
            <p:ph type="body" idx="1"/>
          </p:nvPr>
        </p:nvSpPr>
        <p:spPr>
          <a:xfrm>
            <a:off x="250825" y="333375"/>
            <a:ext cx="8229600" cy="5903913"/>
          </a:xfrm>
        </p:spPr>
        <p:txBody>
          <a:bodyPr/>
          <a:lstStyle/>
          <a:p>
            <a:pPr>
              <a:lnSpc>
                <a:spcPct val="80000"/>
              </a:lnSpc>
              <a:buFont typeface="Arial" charset="0"/>
              <a:buNone/>
            </a:pPr>
            <a:r>
              <a:rPr lang="ru-RU" sz="2200" b="1" smtClean="0"/>
              <a:t>Лемма</a:t>
            </a:r>
            <a:r>
              <a:rPr lang="ru-RU" sz="2200" smtClean="0"/>
              <a:t> </a:t>
            </a:r>
            <a:r>
              <a:rPr lang="ru-RU" sz="2200" b="1" smtClean="0"/>
              <a:t>12</a:t>
            </a:r>
            <a:r>
              <a:rPr lang="ru-RU" sz="2200" smtClean="0"/>
              <a:t> Пусть </a:t>
            </a:r>
            <a:r>
              <a:rPr lang="en-US" sz="2200" i="1" smtClean="0"/>
              <a:t>f</a:t>
            </a:r>
            <a:r>
              <a:rPr lang="ru-RU" sz="2200" smtClean="0"/>
              <a:t> — предпоток в сети </a:t>
            </a:r>
            <a:r>
              <a:rPr lang="en-US" sz="2200" i="1" smtClean="0"/>
              <a:t>G</a:t>
            </a:r>
            <a:r>
              <a:rPr lang="ru-RU" sz="2200" i="1" smtClean="0"/>
              <a:t> = </a:t>
            </a:r>
            <a:r>
              <a:rPr lang="ru-RU" sz="2200" smtClean="0"/>
              <a:t>(</a:t>
            </a:r>
            <a:r>
              <a:rPr lang="en-US" sz="2200" i="1" smtClean="0"/>
              <a:t>V</a:t>
            </a:r>
            <a:r>
              <a:rPr lang="ru-RU" sz="2200" i="1" smtClean="0"/>
              <a:t>,</a:t>
            </a:r>
            <a:r>
              <a:rPr lang="en-US" sz="2200" i="1" smtClean="0"/>
              <a:t>E</a:t>
            </a:r>
            <a:r>
              <a:rPr lang="ru-RU" sz="2200" smtClean="0"/>
              <a:t>)</a:t>
            </a:r>
            <a:r>
              <a:rPr lang="ru-RU" sz="2200" i="1" smtClean="0"/>
              <a:t>. </a:t>
            </a:r>
            <a:r>
              <a:rPr lang="ru-RU" sz="2200" smtClean="0"/>
              <a:t>Пусть </a:t>
            </a:r>
            <a:r>
              <a:rPr lang="en-US" sz="2200" i="1" smtClean="0"/>
              <a:t>h </a:t>
            </a:r>
            <a:r>
              <a:rPr lang="ru-RU" sz="2200" smtClean="0"/>
              <a:t>— высотная функция для </a:t>
            </a:r>
            <a:r>
              <a:rPr lang="en-US" sz="2200" i="1" smtClean="0"/>
              <a:t>f</a:t>
            </a:r>
            <a:r>
              <a:rPr lang="ru-RU" sz="2200" smtClean="0"/>
              <a:t> и вершина </a:t>
            </a:r>
            <a:r>
              <a:rPr lang="ru-RU" sz="2200" i="1" smtClean="0"/>
              <a:t>и </a:t>
            </a:r>
            <a:r>
              <a:rPr lang="ru-RU" sz="2200" smtClean="0"/>
              <a:t>переполнена. Тогда в </a:t>
            </a:r>
            <a:r>
              <a:rPr lang="ru-RU" sz="2200" i="1" smtClean="0"/>
              <a:t>и </a:t>
            </a:r>
            <a:r>
              <a:rPr lang="ru-RU" sz="2200" smtClean="0"/>
              <a:t>возможно либо проталкивание, либо подъём.</a:t>
            </a:r>
          </a:p>
          <a:p>
            <a:pPr>
              <a:lnSpc>
                <a:spcPct val="80000"/>
              </a:lnSpc>
              <a:buFont typeface="Arial" charset="0"/>
              <a:buNone/>
            </a:pPr>
            <a:r>
              <a:rPr lang="ru-RU" sz="2200" smtClean="0"/>
              <a:t>Доказательство</a:t>
            </a:r>
          </a:p>
          <a:p>
            <a:pPr>
              <a:lnSpc>
                <a:spcPct val="80000"/>
              </a:lnSpc>
              <a:buFont typeface="Arial" charset="0"/>
              <a:buNone/>
            </a:pPr>
            <a:r>
              <a:rPr lang="ru-RU" sz="2200" smtClean="0"/>
              <a:t>Поскольку </a:t>
            </a:r>
            <a:r>
              <a:rPr lang="en-US" sz="2200" i="1" smtClean="0"/>
              <a:t>h </a:t>
            </a:r>
            <a:r>
              <a:rPr lang="ru-RU" sz="2200" smtClean="0"/>
              <a:t>— высотная функция, то </a:t>
            </a:r>
            <a:r>
              <a:rPr lang="en-US" sz="2200" i="1" smtClean="0"/>
              <a:t>h</a:t>
            </a:r>
            <a:r>
              <a:rPr lang="en-US" sz="2200" smtClean="0"/>
              <a:t>(</a:t>
            </a:r>
            <a:r>
              <a:rPr lang="en-US" sz="2200" i="1" smtClean="0"/>
              <a:t>u</a:t>
            </a:r>
            <a:r>
              <a:rPr lang="ru-RU" sz="2200" smtClean="0"/>
              <a:t>)</a:t>
            </a:r>
            <a:r>
              <a:rPr lang="ru-RU" sz="2200" i="1" smtClean="0"/>
              <a:t> ≤</a:t>
            </a:r>
            <a:r>
              <a:rPr lang="ru-RU" sz="2200" smtClean="0"/>
              <a:t> </a:t>
            </a:r>
            <a:r>
              <a:rPr lang="en-US" sz="2200" i="1" smtClean="0"/>
              <a:t>h</a:t>
            </a:r>
            <a:r>
              <a:rPr lang="en-US" sz="2200" smtClean="0"/>
              <a:t>(</a:t>
            </a:r>
            <a:r>
              <a:rPr lang="en-US" sz="2200" i="1" smtClean="0"/>
              <a:t>y</a:t>
            </a:r>
            <a:r>
              <a:rPr lang="ru-RU" sz="2200" smtClean="0"/>
              <a:t>)</a:t>
            </a:r>
            <a:r>
              <a:rPr lang="ru-RU" sz="2200" i="1" smtClean="0"/>
              <a:t> </a:t>
            </a:r>
            <a:r>
              <a:rPr lang="ru-RU" sz="2200" smtClean="0"/>
              <a:t>+1 для любого остаточного ребра (</a:t>
            </a:r>
            <a:r>
              <a:rPr lang="en-US" sz="2200" i="1" smtClean="0"/>
              <a:t>u</a:t>
            </a:r>
            <a:r>
              <a:rPr lang="ru-RU" sz="2200" i="1" smtClean="0"/>
              <a:t>,</a:t>
            </a:r>
            <a:r>
              <a:rPr lang="en-US" sz="2200" i="1" smtClean="0"/>
              <a:t>v</a:t>
            </a:r>
            <a:r>
              <a:rPr lang="ru-RU" sz="2200" smtClean="0"/>
              <a:t>)</a:t>
            </a:r>
            <a:r>
              <a:rPr lang="ru-RU" sz="2200" i="1" smtClean="0"/>
              <a:t>. </a:t>
            </a:r>
            <a:r>
              <a:rPr lang="ru-RU" sz="2200" smtClean="0"/>
              <a:t>Если в </a:t>
            </a:r>
            <a:r>
              <a:rPr lang="ru-RU" sz="2200" i="1" smtClean="0"/>
              <a:t>и </a:t>
            </a:r>
            <a:r>
              <a:rPr lang="ru-RU" sz="2200" smtClean="0"/>
              <a:t>невозможно проталкивание, то для всех остаточных рёбер (</a:t>
            </a:r>
            <a:r>
              <a:rPr lang="ru-RU" sz="2200" i="1" smtClean="0"/>
              <a:t>и, </a:t>
            </a:r>
            <a:r>
              <a:rPr lang="en-US" sz="2200" i="1" smtClean="0"/>
              <a:t>v</a:t>
            </a:r>
            <a:r>
              <a:rPr lang="ru-RU" sz="2200" smtClean="0"/>
              <a:t>)</a:t>
            </a:r>
            <a:r>
              <a:rPr lang="ru-RU" sz="2200" i="1" smtClean="0"/>
              <a:t> </a:t>
            </a:r>
            <a:r>
              <a:rPr lang="ru-RU" sz="2200" smtClean="0"/>
              <a:t>выполнено неравенство </a:t>
            </a:r>
            <a:endParaRPr lang="en-US" sz="2200" smtClean="0"/>
          </a:p>
          <a:p>
            <a:pPr>
              <a:lnSpc>
                <a:spcPct val="80000"/>
              </a:lnSpc>
              <a:buFont typeface="Arial" charset="0"/>
              <a:buNone/>
            </a:pPr>
            <a:r>
              <a:rPr lang="en-US" sz="2200" smtClean="0"/>
              <a:t>     </a:t>
            </a:r>
            <a:r>
              <a:rPr lang="en-US" sz="2200" i="1" smtClean="0"/>
              <a:t>h</a:t>
            </a:r>
            <a:r>
              <a:rPr lang="ru-RU" sz="2200" i="1" smtClean="0"/>
              <a:t>(</a:t>
            </a:r>
            <a:r>
              <a:rPr lang="en-US" sz="2200" i="1" smtClean="0"/>
              <a:t>u</a:t>
            </a:r>
            <a:r>
              <a:rPr lang="ru-RU" sz="2200" i="1" smtClean="0"/>
              <a:t>) </a:t>
            </a:r>
            <a:r>
              <a:rPr lang="ru-RU" sz="2200" smtClean="0"/>
              <a:t>&lt; </a:t>
            </a:r>
            <a:r>
              <a:rPr lang="en-US" sz="2200" i="1" smtClean="0"/>
              <a:t>h</a:t>
            </a:r>
            <a:r>
              <a:rPr lang="ru-RU" sz="2200" i="1" smtClean="0"/>
              <a:t>(</a:t>
            </a:r>
            <a:r>
              <a:rPr lang="en-US" sz="2200" i="1" smtClean="0"/>
              <a:t>v</a:t>
            </a:r>
            <a:r>
              <a:rPr lang="ru-RU" sz="2200" i="1" smtClean="0"/>
              <a:t>) </a:t>
            </a:r>
            <a:r>
              <a:rPr lang="ru-RU" sz="2200" smtClean="0"/>
              <a:t>+ 1, из чего следует, что </a:t>
            </a:r>
            <a:r>
              <a:rPr lang="en-US" sz="2200" i="1" smtClean="0"/>
              <a:t>h</a:t>
            </a:r>
            <a:r>
              <a:rPr lang="ru-RU" sz="2200" i="1" smtClean="0"/>
              <a:t>(</a:t>
            </a:r>
            <a:r>
              <a:rPr lang="en-US" sz="2200" i="1" smtClean="0"/>
              <a:t>u</a:t>
            </a:r>
            <a:r>
              <a:rPr lang="ru-RU" sz="2200" i="1" smtClean="0"/>
              <a:t>) ≤</a:t>
            </a:r>
            <a:r>
              <a:rPr lang="ru-RU" sz="2200" smtClean="0"/>
              <a:t> </a:t>
            </a:r>
            <a:r>
              <a:rPr lang="en-US" sz="2200" i="1" smtClean="0"/>
              <a:t>h</a:t>
            </a:r>
            <a:r>
              <a:rPr lang="ru-RU" sz="2200" i="1" smtClean="0"/>
              <a:t>(</a:t>
            </a:r>
            <a:r>
              <a:rPr lang="en-US" sz="2200" i="1" smtClean="0"/>
              <a:t>v</a:t>
            </a:r>
            <a:r>
              <a:rPr lang="ru-RU" sz="2200" i="1" smtClean="0"/>
              <a:t>), </a:t>
            </a:r>
            <a:r>
              <a:rPr lang="ru-RU" sz="2200" smtClean="0"/>
              <a:t>и в вершине </a:t>
            </a:r>
            <a:r>
              <a:rPr lang="ru-RU" sz="2200" i="1" smtClean="0"/>
              <a:t>и </a:t>
            </a:r>
            <a:r>
              <a:rPr lang="ru-RU" sz="2200" smtClean="0"/>
              <a:t>возможен подъём.</a:t>
            </a:r>
            <a:endParaRPr lang="en-US" sz="2200" smtClean="0"/>
          </a:p>
          <a:p>
            <a:pPr>
              <a:lnSpc>
                <a:spcPct val="80000"/>
              </a:lnSpc>
              <a:buFont typeface="Arial" charset="0"/>
              <a:buNone/>
            </a:pPr>
            <a:endParaRPr lang="en-US" sz="2200" smtClean="0"/>
          </a:p>
          <a:p>
            <a:pPr>
              <a:lnSpc>
                <a:spcPct val="80000"/>
              </a:lnSpc>
              <a:buFont typeface="Arial" charset="0"/>
              <a:buNone/>
            </a:pPr>
            <a:r>
              <a:rPr lang="ru-RU" sz="2200" smtClean="0">
                <a:solidFill>
                  <a:schemeClr val="hlink"/>
                </a:solidFill>
              </a:rPr>
              <a:t>Корректность метода.</a:t>
            </a:r>
            <a:r>
              <a:rPr lang="ru-RU" sz="2200" smtClean="0"/>
              <a:t>  1) Если алгоритм остановится, то предпоток </a:t>
            </a:r>
            <a:r>
              <a:rPr lang="en-US" sz="2200" i="1" smtClean="0"/>
              <a:t>f</a:t>
            </a:r>
            <a:r>
              <a:rPr lang="ru-RU" sz="2200" smtClean="0"/>
              <a:t> в этот момент будет максимальным потоком. </a:t>
            </a:r>
            <a:r>
              <a:rPr lang="en-US" sz="2200" smtClean="0"/>
              <a:t>2) </a:t>
            </a:r>
            <a:r>
              <a:rPr lang="ru-RU" sz="2200" smtClean="0"/>
              <a:t>Алгоритм действительно остановится. </a:t>
            </a:r>
          </a:p>
          <a:p>
            <a:pPr>
              <a:lnSpc>
                <a:spcPct val="80000"/>
              </a:lnSpc>
              <a:buFont typeface="Arial" charset="0"/>
              <a:buNone/>
            </a:pPr>
            <a:r>
              <a:rPr lang="ru-RU" sz="2200" b="1" smtClean="0"/>
              <a:t>Лемма</a:t>
            </a:r>
            <a:r>
              <a:rPr lang="ru-RU" sz="2200" smtClean="0"/>
              <a:t> </a:t>
            </a:r>
            <a:r>
              <a:rPr lang="ru-RU" sz="2200" b="1" smtClean="0"/>
              <a:t>13</a:t>
            </a:r>
            <a:r>
              <a:rPr lang="ru-RU" sz="2200" smtClean="0"/>
              <a:t> ри исполнении программы </a:t>
            </a:r>
            <a:r>
              <a:rPr lang="en-US" sz="2200" smtClean="0"/>
              <a:t>Generic</a:t>
            </a:r>
            <a:r>
              <a:rPr lang="ru-RU" sz="2200" smtClean="0"/>
              <a:t>-</a:t>
            </a:r>
            <a:r>
              <a:rPr lang="en-US" sz="2200" smtClean="0"/>
              <a:t>Preflow</a:t>
            </a:r>
            <a:r>
              <a:rPr lang="ru-RU" sz="2200" smtClean="0"/>
              <a:t>-</a:t>
            </a:r>
            <a:r>
              <a:rPr lang="en-US" sz="2200" smtClean="0"/>
              <a:t>Push </a:t>
            </a:r>
            <a:r>
              <a:rPr lang="ru-RU" sz="2200" smtClean="0"/>
              <a:t>высота </a:t>
            </a:r>
            <a:r>
              <a:rPr lang="en-US" sz="2200" i="1" smtClean="0"/>
              <a:t>h</a:t>
            </a:r>
            <a:r>
              <a:rPr lang="ru-RU" sz="2200" smtClean="0"/>
              <a:t>[</a:t>
            </a:r>
            <a:r>
              <a:rPr lang="en-US" sz="2200" i="1" smtClean="0"/>
              <a:t>u</a:t>
            </a:r>
            <a:r>
              <a:rPr lang="ru-RU" sz="2200" smtClean="0"/>
              <a:t>]</a:t>
            </a:r>
            <a:r>
              <a:rPr lang="ru-RU" sz="2200" i="1" smtClean="0"/>
              <a:t> </a:t>
            </a:r>
            <a:r>
              <a:rPr lang="ru-RU" sz="2200" smtClean="0"/>
              <a:t>любой вершины </a:t>
            </a:r>
            <a:r>
              <a:rPr lang="ru-RU" sz="2200" i="1" smtClean="0"/>
              <a:t>и </a:t>
            </a:r>
            <a:r>
              <a:rPr lang="en-US" sz="2200" smtClean="0">
                <a:sym typeface="Symbol" pitchFamily="18" charset="2"/>
              </a:rPr>
              <a:t></a:t>
            </a:r>
            <a:r>
              <a:rPr lang="ru-RU" sz="2200" i="1" smtClean="0"/>
              <a:t> </a:t>
            </a:r>
            <a:r>
              <a:rPr lang="en-US" sz="2200" i="1" smtClean="0"/>
              <a:t>V </a:t>
            </a:r>
            <a:r>
              <a:rPr lang="ru-RU" sz="2200" smtClean="0"/>
              <a:t>может только возрастать.</a:t>
            </a:r>
          </a:p>
          <a:p>
            <a:pPr>
              <a:lnSpc>
                <a:spcPct val="80000"/>
              </a:lnSpc>
              <a:buFont typeface="Arial" charset="0"/>
              <a:buNone/>
            </a:pPr>
            <a:r>
              <a:rPr lang="ru-RU" sz="2200" b="1" smtClean="0"/>
              <a:t>Лемма</a:t>
            </a:r>
            <a:r>
              <a:rPr lang="ru-RU" sz="2200" smtClean="0"/>
              <a:t> </a:t>
            </a:r>
            <a:r>
              <a:rPr lang="ru-RU" sz="2200" b="1" smtClean="0"/>
              <a:t>14</a:t>
            </a:r>
            <a:r>
              <a:rPr lang="ru-RU" sz="2200" smtClean="0"/>
              <a:t> Во время выполнения программы </a:t>
            </a:r>
            <a:r>
              <a:rPr lang="en-US" sz="2200" smtClean="0"/>
              <a:t>Generic</a:t>
            </a:r>
            <a:r>
              <a:rPr lang="ru-RU" sz="2200" smtClean="0"/>
              <a:t>-</a:t>
            </a:r>
            <a:r>
              <a:rPr lang="en-US" sz="2200" smtClean="0"/>
              <a:t>Preflow</a:t>
            </a:r>
            <a:r>
              <a:rPr lang="ru-RU" sz="2200" smtClean="0"/>
              <a:t>-</a:t>
            </a:r>
            <a:r>
              <a:rPr lang="en-US" sz="2200" smtClean="0"/>
              <a:t>Push </a:t>
            </a:r>
            <a:r>
              <a:rPr lang="ru-RU" sz="2200" smtClean="0"/>
              <a:t>функция </a:t>
            </a:r>
            <a:r>
              <a:rPr lang="en-US" sz="2200" i="1" smtClean="0"/>
              <a:t>h </a:t>
            </a:r>
            <a:r>
              <a:rPr lang="ru-RU" sz="2200" smtClean="0"/>
              <a:t>остаётся высотной функцией.</a:t>
            </a:r>
          </a:p>
          <a:p>
            <a:pPr>
              <a:lnSpc>
                <a:spcPct val="80000"/>
              </a:lnSpc>
              <a:buFont typeface="Arial" charset="0"/>
              <a:buNone/>
            </a:pPr>
            <a:r>
              <a:rPr lang="ru-RU" sz="2200" b="1" smtClean="0"/>
              <a:t>Лемма</a:t>
            </a:r>
            <a:r>
              <a:rPr lang="ru-RU" sz="2200" smtClean="0"/>
              <a:t> </a:t>
            </a:r>
            <a:r>
              <a:rPr lang="ru-RU" sz="2200" b="1" smtClean="0"/>
              <a:t>15 </a:t>
            </a:r>
            <a:r>
              <a:rPr lang="ru-RU" sz="2200" smtClean="0"/>
              <a:t>Пусть </a:t>
            </a:r>
            <a:r>
              <a:rPr lang="en-US" sz="2200" i="1" smtClean="0"/>
              <a:t>G</a:t>
            </a:r>
            <a:r>
              <a:rPr lang="ru-RU" sz="2200" i="1" smtClean="0"/>
              <a:t> = </a:t>
            </a:r>
            <a:r>
              <a:rPr lang="ru-RU" sz="2200" smtClean="0"/>
              <a:t>(</a:t>
            </a:r>
            <a:r>
              <a:rPr lang="en-US" sz="2200" i="1" smtClean="0"/>
              <a:t>V</a:t>
            </a:r>
            <a:r>
              <a:rPr lang="ru-RU" sz="2200" i="1" smtClean="0"/>
              <a:t>, Е</a:t>
            </a:r>
            <a:r>
              <a:rPr lang="ru-RU" sz="2200" smtClean="0"/>
              <a:t>)</a:t>
            </a:r>
            <a:r>
              <a:rPr lang="ru-RU" sz="2200" i="1" smtClean="0"/>
              <a:t> </a:t>
            </a:r>
            <a:r>
              <a:rPr lang="ru-RU" sz="2200" smtClean="0"/>
              <a:t>— сеть с истоком </a:t>
            </a:r>
            <a:r>
              <a:rPr lang="en-US" sz="2200" i="1" smtClean="0"/>
              <a:t>s </a:t>
            </a:r>
            <a:r>
              <a:rPr lang="ru-RU" sz="2200" smtClean="0"/>
              <a:t>и стоком </a:t>
            </a:r>
            <a:r>
              <a:rPr lang="en-US" sz="2200" i="1" smtClean="0"/>
              <a:t>t</a:t>
            </a:r>
            <a:r>
              <a:rPr lang="ru-RU" sz="2200" i="1" smtClean="0"/>
              <a:t>. </a:t>
            </a:r>
            <a:r>
              <a:rPr lang="ru-RU" sz="2200" smtClean="0"/>
              <a:t>Пусть </a:t>
            </a:r>
            <a:r>
              <a:rPr lang="en-US" sz="2200" i="1" smtClean="0"/>
              <a:t>f</a:t>
            </a:r>
            <a:r>
              <a:rPr lang="ru-RU" sz="2200" smtClean="0"/>
              <a:t>— предпоток в </a:t>
            </a:r>
            <a:r>
              <a:rPr lang="en-US" sz="2200" i="1" smtClean="0"/>
              <a:t>G</a:t>
            </a:r>
            <a:r>
              <a:rPr lang="ru-RU" sz="2200" i="1" smtClean="0"/>
              <a:t>, </a:t>
            </a:r>
            <a:r>
              <a:rPr lang="en-US" sz="2200" smtClean="0"/>
              <a:t>a </a:t>
            </a:r>
            <a:r>
              <a:rPr lang="en-US" sz="2200" i="1" smtClean="0"/>
              <a:t>h </a:t>
            </a:r>
            <a:r>
              <a:rPr lang="ru-RU" sz="2200" smtClean="0"/>
              <a:t>— высотная для </a:t>
            </a:r>
            <a:r>
              <a:rPr lang="en-US" sz="2200" i="1" smtClean="0"/>
              <a:t>f</a:t>
            </a:r>
            <a:r>
              <a:rPr lang="ru-RU" sz="2200" smtClean="0"/>
              <a:t>. Тогда в остаточной сети </a:t>
            </a:r>
            <a:r>
              <a:rPr lang="en-US" sz="2200" i="1" smtClean="0"/>
              <a:t>G</a:t>
            </a:r>
            <a:r>
              <a:rPr lang="en-US" sz="2200" i="1" baseline="-25000" smtClean="0"/>
              <a:t>f</a:t>
            </a:r>
            <a:r>
              <a:rPr lang="en-US" sz="2200" i="1" smtClean="0"/>
              <a:t> </a:t>
            </a:r>
            <a:r>
              <a:rPr lang="ru-RU" sz="2200" smtClean="0"/>
              <a:t>не существует пути из истока в сток.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8898">
                                            <p:txEl>
                                              <p:pRg st="0" end="0"/>
                                            </p:txEl>
                                          </p:spTgt>
                                        </p:tgtEl>
                                        <p:attrNameLst>
                                          <p:attrName>style.visibility</p:attrName>
                                        </p:attrNameLst>
                                      </p:cBhvr>
                                      <p:to>
                                        <p:strVal val="visible"/>
                                      </p:to>
                                    </p:set>
                                    <p:anim calcmode="lin" valueType="num">
                                      <p:cBhvr additive="base">
                                        <p:cTn id="7" dur="500" fill="hold"/>
                                        <p:tgtEl>
                                          <p:spTgt spid="2088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88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8898">
                                            <p:txEl>
                                              <p:pRg st="1" end="1"/>
                                            </p:txEl>
                                          </p:spTgt>
                                        </p:tgtEl>
                                        <p:attrNameLst>
                                          <p:attrName>style.visibility</p:attrName>
                                        </p:attrNameLst>
                                      </p:cBhvr>
                                      <p:to>
                                        <p:strVal val="visible"/>
                                      </p:to>
                                    </p:set>
                                    <p:anim calcmode="lin" valueType="num">
                                      <p:cBhvr additive="base">
                                        <p:cTn id="13" dur="500" fill="hold"/>
                                        <p:tgtEl>
                                          <p:spTgt spid="20889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889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08898">
                                            <p:txEl>
                                              <p:pRg st="2" end="2"/>
                                            </p:txEl>
                                          </p:spTgt>
                                        </p:tgtEl>
                                        <p:attrNameLst>
                                          <p:attrName>style.visibility</p:attrName>
                                        </p:attrNameLst>
                                      </p:cBhvr>
                                      <p:to>
                                        <p:strVal val="visible"/>
                                      </p:to>
                                    </p:set>
                                    <p:anim calcmode="lin" valueType="num">
                                      <p:cBhvr additive="base">
                                        <p:cTn id="17" dur="500" fill="hold"/>
                                        <p:tgtEl>
                                          <p:spTgt spid="20889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8898">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8898">
                                            <p:txEl>
                                              <p:pRg st="3" end="3"/>
                                            </p:txEl>
                                          </p:spTgt>
                                        </p:tgtEl>
                                        <p:attrNameLst>
                                          <p:attrName>style.visibility</p:attrName>
                                        </p:attrNameLst>
                                      </p:cBhvr>
                                      <p:to>
                                        <p:strVal val="visible"/>
                                      </p:to>
                                    </p:set>
                                    <p:anim calcmode="lin" valueType="num">
                                      <p:cBhvr additive="base">
                                        <p:cTn id="21" dur="500" fill="hold"/>
                                        <p:tgtEl>
                                          <p:spTgt spid="208898">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889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8898">
                                            <p:txEl>
                                              <p:pRg st="5" end="5"/>
                                            </p:txEl>
                                          </p:spTgt>
                                        </p:tgtEl>
                                        <p:attrNameLst>
                                          <p:attrName>style.visibility</p:attrName>
                                        </p:attrNameLst>
                                      </p:cBhvr>
                                      <p:to>
                                        <p:strVal val="visible"/>
                                      </p:to>
                                    </p:set>
                                    <p:anim calcmode="lin" valueType="num">
                                      <p:cBhvr additive="base">
                                        <p:cTn id="27" dur="500" fill="hold"/>
                                        <p:tgtEl>
                                          <p:spTgt spid="208898">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889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08898">
                                            <p:txEl>
                                              <p:pRg st="6" end="6"/>
                                            </p:txEl>
                                          </p:spTgt>
                                        </p:tgtEl>
                                        <p:attrNameLst>
                                          <p:attrName>style.visibility</p:attrName>
                                        </p:attrNameLst>
                                      </p:cBhvr>
                                      <p:to>
                                        <p:strVal val="visible"/>
                                      </p:to>
                                    </p:set>
                                    <p:anim calcmode="lin" valueType="num">
                                      <p:cBhvr additive="base">
                                        <p:cTn id="33" dur="500" fill="hold"/>
                                        <p:tgtEl>
                                          <p:spTgt spid="208898">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889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08898">
                                            <p:txEl>
                                              <p:pRg st="7" end="7"/>
                                            </p:txEl>
                                          </p:spTgt>
                                        </p:tgtEl>
                                        <p:attrNameLst>
                                          <p:attrName>style.visibility</p:attrName>
                                        </p:attrNameLst>
                                      </p:cBhvr>
                                      <p:to>
                                        <p:strVal val="visible"/>
                                      </p:to>
                                    </p:set>
                                    <p:anim calcmode="lin" valueType="num">
                                      <p:cBhvr additive="base">
                                        <p:cTn id="39" dur="500" fill="hold"/>
                                        <p:tgtEl>
                                          <p:spTgt spid="208898">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0889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8898">
                                            <p:txEl>
                                              <p:pRg st="8" end="8"/>
                                            </p:txEl>
                                          </p:spTgt>
                                        </p:tgtEl>
                                        <p:attrNameLst>
                                          <p:attrName>style.visibility</p:attrName>
                                        </p:attrNameLst>
                                      </p:cBhvr>
                                      <p:to>
                                        <p:strVal val="visible"/>
                                      </p:to>
                                    </p:set>
                                    <p:anim calcmode="lin" valueType="num">
                                      <p:cBhvr additive="base">
                                        <p:cTn id="45" dur="500" fill="hold"/>
                                        <p:tgtEl>
                                          <p:spTgt spid="208898">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0889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3"/>
          <p:cNvSpPr>
            <a:spLocks noGrp="1"/>
          </p:cNvSpPr>
          <p:nvPr>
            <p:ph type="body" idx="1"/>
          </p:nvPr>
        </p:nvSpPr>
        <p:spPr>
          <a:xfrm>
            <a:off x="395288" y="404813"/>
            <a:ext cx="8569325" cy="5903912"/>
          </a:xfrm>
        </p:spPr>
        <p:txBody>
          <a:bodyPr/>
          <a:lstStyle/>
          <a:p>
            <a:pPr>
              <a:buFont typeface="Arial" charset="0"/>
              <a:buNone/>
            </a:pPr>
            <a:r>
              <a:rPr lang="ru-RU" sz="2400" b="1" smtClean="0"/>
              <a:t>Теорема</a:t>
            </a:r>
            <a:r>
              <a:rPr lang="ru-RU" sz="2400" smtClean="0"/>
              <a:t> Если программа </a:t>
            </a:r>
            <a:r>
              <a:rPr lang="en-US" sz="2400" smtClean="0"/>
              <a:t>Generic</a:t>
            </a:r>
            <a:r>
              <a:rPr lang="ru-RU" sz="2400" smtClean="0"/>
              <a:t>-</a:t>
            </a:r>
            <a:r>
              <a:rPr lang="en-US" sz="2400" smtClean="0"/>
              <a:t>Preflow</a:t>
            </a:r>
            <a:r>
              <a:rPr lang="ru-RU" sz="2400" smtClean="0"/>
              <a:t>-</a:t>
            </a:r>
            <a:r>
              <a:rPr lang="en-US" sz="2400" smtClean="0"/>
              <a:t>Push</a:t>
            </a:r>
            <a:r>
              <a:rPr lang="ru-RU" sz="2400" smtClean="0"/>
              <a:t>, применённая к сети </a:t>
            </a:r>
            <a:r>
              <a:rPr lang="en-US" sz="2400" i="1" smtClean="0"/>
              <a:t>G</a:t>
            </a:r>
            <a:r>
              <a:rPr lang="ru-RU" sz="2400" i="1" smtClean="0"/>
              <a:t> = </a:t>
            </a:r>
            <a:r>
              <a:rPr lang="ru-RU" sz="2400" smtClean="0"/>
              <a:t>(</a:t>
            </a:r>
            <a:r>
              <a:rPr lang="en-US" sz="2400" i="1" smtClean="0"/>
              <a:t>V</a:t>
            </a:r>
            <a:r>
              <a:rPr lang="ru-RU" sz="2400" i="1" smtClean="0"/>
              <a:t>, Е</a:t>
            </a:r>
            <a:r>
              <a:rPr lang="ru-RU" sz="2400" smtClean="0"/>
              <a:t>)</a:t>
            </a:r>
            <a:r>
              <a:rPr lang="ru-RU" sz="2400" i="1" smtClean="0"/>
              <a:t> </a:t>
            </a:r>
            <a:r>
              <a:rPr lang="ru-RU" sz="2400" smtClean="0"/>
              <a:t>с истоком </a:t>
            </a:r>
            <a:r>
              <a:rPr lang="en-US" sz="2400" i="1" smtClean="0"/>
              <a:t>s </a:t>
            </a:r>
            <a:r>
              <a:rPr lang="ru-RU" sz="2400" smtClean="0"/>
              <a:t>и стоком </a:t>
            </a:r>
            <a:r>
              <a:rPr lang="en-US" sz="2400" i="1" smtClean="0"/>
              <a:t>t </a:t>
            </a:r>
            <a:r>
              <a:rPr lang="ru-RU" sz="2400" smtClean="0"/>
              <a:t>останавливается, то получающийся предпоток </a:t>
            </a:r>
            <a:r>
              <a:rPr lang="en-US" sz="2400" i="1" smtClean="0"/>
              <a:t>f</a:t>
            </a:r>
            <a:r>
              <a:rPr lang="ru-RU" sz="2400" smtClean="0"/>
              <a:t>, будет максимальным потоком для </a:t>
            </a:r>
            <a:r>
              <a:rPr lang="en-US" sz="2400" i="1" smtClean="0"/>
              <a:t>G</a:t>
            </a:r>
            <a:r>
              <a:rPr lang="ru-RU" sz="2400" i="1" smtClean="0"/>
              <a:t>.</a:t>
            </a:r>
            <a:endParaRPr lang="en-US" sz="2400" i="1" smtClean="0"/>
          </a:p>
          <a:p>
            <a:pPr>
              <a:buFont typeface="Arial" charset="0"/>
              <a:buNone/>
            </a:pPr>
            <a:r>
              <a:rPr lang="ru-RU" sz="2400" smtClean="0"/>
              <a:t>Пояснение. В момент остановки переполненных вершин в сети нет. Значит, в этот момент предпоток является потоком. Функция </a:t>
            </a:r>
            <a:r>
              <a:rPr lang="en-US" sz="2400" i="1" smtClean="0"/>
              <a:t>h</a:t>
            </a:r>
            <a:r>
              <a:rPr lang="en-US" sz="2400" smtClean="0"/>
              <a:t> </a:t>
            </a:r>
            <a:r>
              <a:rPr lang="ru-RU" sz="2400" smtClean="0"/>
              <a:t>будет высотной функцией, и потому в остаточной сети </a:t>
            </a:r>
            <a:r>
              <a:rPr lang="en-US" sz="2400" i="1" smtClean="0"/>
              <a:t>G</a:t>
            </a:r>
            <a:r>
              <a:rPr lang="en-US" sz="2400" i="1" baseline="-25000" smtClean="0"/>
              <a:t>f</a:t>
            </a:r>
            <a:r>
              <a:rPr lang="en-US" sz="2400" baseline="-25000" smtClean="0"/>
              <a:t> </a:t>
            </a:r>
            <a:r>
              <a:rPr lang="en-US" sz="2400" smtClean="0"/>
              <a:t> </a:t>
            </a:r>
            <a:r>
              <a:rPr lang="ru-RU" sz="2400" smtClean="0"/>
              <a:t>нет пути из</a:t>
            </a:r>
            <a:r>
              <a:rPr lang="ru-RU" sz="2400" i="1" smtClean="0"/>
              <a:t> </a:t>
            </a:r>
            <a:r>
              <a:rPr lang="en-US" sz="2400" i="1" smtClean="0"/>
              <a:t>s </a:t>
            </a:r>
            <a:r>
              <a:rPr lang="ru-RU" sz="2400" smtClean="0"/>
              <a:t>в </a:t>
            </a:r>
            <a:r>
              <a:rPr lang="en-US" sz="2400" i="1" smtClean="0"/>
              <a:t>t</a:t>
            </a:r>
            <a:r>
              <a:rPr lang="ru-RU" sz="2400" smtClean="0"/>
              <a:t>. По теореме о максимальном потоке и минимальном разрезе поток </a:t>
            </a:r>
            <a:r>
              <a:rPr lang="en-US" sz="2400" i="1" smtClean="0"/>
              <a:t>f</a:t>
            </a:r>
            <a:r>
              <a:rPr lang="ru-RU" sz="2400" smtClean="0"/>
              <a:t> максимален.</a:t>
            </a:r>
            <a:endParaRPr lang="en-US" sz="2400" smtClean="0"/>
          </a:p>
          <a:p>
            <a:pPr>
              <a:buFont typeface="Arial" charset="0"/>
              <a:buNone/>
            </a:pPr>
            <a:r>
              <a:rPr lang="ru-RU" sz="2400" b="1" smtClean="0"/>
              <a:t>Лемма</a:t>
            </a:r>
            <a:r>
              <a:rPr lang="ru-RU" sz="2400" smtClean="0"/>
              <a:t> </a:t>
            </a:r>
            <a:r>
              <a:rPr lang="ru-RU" sz="2400" b="1" smtClean="0"/>
              <a:t>1</a:t>
            </a:r>
            <a:r>
              <a:rPr lang="en-US" sz="2400" b="1" smtClean="0"/>
              <a:t>6 </a:t>
            </a:r>
            <a:r>
              <a:rPr lang="ru-RU" sz="2400" smtClean="0"/>
              <a:t>Пусть </a:t>
            </a:r>
            <a:r>
              <a:rPr lang="en-US" sz="2400" i="1" smtClean="0"/>
              <a:t>G</a:t>
            </a:r>
            <a:r>
              <a:rPr lang="ru-RU" sz="2400" i="1" smtClean="0"/>
              <a:t> </a:t>
            </a:r>
            <a:r>
              <a:rPr lang="ru-RU" sz="2400" smtClean="0"/>
              <a:t>= (</a:t>
            </a:r>
            <a:r>
              <a:rPr lang="en-US" sz="2400" i="1" smtClean="0"/>
              <a:t>V</a:t>
            </a:r>
            <a:r>
              <a:rPr lang="ru-RU" sz="2400" i="1" smtClean="0"/>
              <a:t>, Е</a:t>
            </a:r>
            <a:r>
              <a:rPr lang="ru-RU" sz="2400" smtClean="0"/>
              <a:t>)</a:t>
            </a:r>
            <a:r>
              <a:rPr lang="ru-RU" sz="2400" i="1" smtClean="0"/>
              <a:t> </a:t>
            </a:r>
            <a:r>
              <a:rPr lang="ru-RU" sz="2400" smtClean="0"/>
              <a:t>— сеть с истоком </a:t>
            </a:r>
            <a:r>
              <a:rPr lang="en-US" sz="2400" i="1" smtClean="0"/>
              <a:t>s </a:t>
            </a:r>
            <a:r>
              <a:rPr lang="ru-RU" sz="2400" smtClean="0"/>
              <a:t>и стоком </a:t>
            </a:r>
            <a:r>
              <a:rPr lang="en-US" sz="2400" i="1" smtClean="0"/>
              <a:t>t</a:t>
            </a:r>
            <a:r>
              <a:rPr lang="ru-RU" sz="2400" i="1" smtClean="0"/>
              <a:t>, </a:t>
            </a:r>
            <a:r>
              <a:rPr lang="ru-RU" sz="2400" smtClean="0"/>
              <a:t>а </a:t>
            </a:r>
            <a:r>
              <a:rPr lang="en-US" sz="2400" i="1" smtClean="0"/>
              <a:t>f</a:t>
            </a:r>
            <a:r>
              <a:rPr lang="ru-RU" sz="2400" smtClean="0"/>
              <a:t> — предпоток в </a:t>
            </a:r>
            <a:r>
              <a:rPr lang="en-US" sz="2400" i="1" smtClean="0"/>
              <a:t>G</a:t>
            </a:r>
            <a:r>
              <a:rPr lang="ru-RU" sz="2400" i="1" smtClean="0"/>
              <a:t>. </a:t>
            </a:r>
            <a:r>
              <a:rPr lang="ru-RU" sz="2400" smtClean="0"/>
              <a:t>Тогда для любой переполненной вершины </a:t>
            </a:r>
            <a:r>
              <a:rPr lang="ru-RU" sz="2400" i="1" smtClean="0"/>
              <a:t>и </a:t>
            </a:r>
            <a:r>
              <a:rPr lang="ru-RU" sz="2400" smtClean="0"/>
              <a:t>найдется простой путь из </a:t>
            </a:r>
            <a:r>
              <a:rPr lang="ru-RU" sz="2400" i="1" smtClean="0"/>
              <a:t>и </a:t>
            </a:r>
            <a:r>
              <a:rPr lang="ru-RU" sz="2400" smtClean="0"/>
              <a:t>в </a:t>
            </a:r>
            <a:r>
              <a:rPr lang="en-US" sz="2400" i="1" smtClean="0"/>
              <a:t>s </a:t>
            </a:r>
            <a:r>
              <a:rPr lang="ru-RU" sz="2400" smtClean="0"/>
              <a:t>в остаточной сети </a:t>
            </a:r>
            <a:r>
              <a:rPr lang="en-US" sz="2400" i="1" smtClean="0"/>
              <a:t>G</a:t>
            </a:r>
            <a:r>
              <a:rPr lang="en-US" sz="2400" i="1" baseline="-25000" smtClean="0"/>
              <a:t>f</a:t>
            </a:r>
            <a:r>
              <a:rPr lang="ru-RU" sz="2400" i="1" smtClean="0"/>
              <a:t>.</a:t>
            </a:r>
            <a:endParaRPr lang="en-US" sz="2400" i="1" smtClean="0"/>
          </a:p>
          <a:p>
            <a:pPr>
              <a:buFont typeface="Arial" charset="0"/>
              <a:buNone/>
            </a:pPr>
            <a:r>
              <a:rPr lang="ru-RU" sz="2400" b="1" smtClean="0"/>
              <a:t>Лемма</a:t>
            </a:r>
            <a:r>
              <a:rPr lang="ru-RU" sz="2400" smtClean="0"/>
              <a:t> </a:t>
            </a:r>
            <a:r>
              <a:rPr lang="ru-RU" sz="2400" b="1" smtClean="0"/>
              <a:t>1</a:t>
            </a:r>
            <a:r>
              <a:rPr lang="en-US" sz="2400" b="1" smtClean="0"/>
              <a:t>7 </a:t>
            </a:r>
            <a:r>
              <a:rPr lang="ru-RU" sz="2400" smtClean="0"/>
              <a:t>При исполнении программы </a:t>
            </a:r>
            <a:r>
              <a:rPr lang="en-US" sz="2400" smtClean="0"/>
              <a:t>Generic</a:t>
            </a:r>
            <a:r>
              <a:rPr lang="ru-RU" sz="2400" smtClean="0"/>
              <a:t>-</a:t>
            </a:r>
            <a:r>
              <a:rPr lang="en-US" sz="2400" smtClean="0"/>
              <a:t>Preflow</a:t>
            </a:r>
            <a:r>
              <a:rPr lang="ru-RU" sz="2400" smtClean="0"/>
              <a:t>-</a:t>
            </a:r>
            <a:r>
              <a:rPr lang="en-US" sz="2400" smtClean="0"/>
              <a:t>Push </a:t>
            </a:r>
            <a:r>
              <a:rPr lang="ru-RU" sz="2400" smtClean="0"/>
              <a:t>высота любой вершины </a:t>
            </a:r>
            <a:r>
              <a:rPr lang="en-US" sz="2400" i="1" smtClean="0"/>
              <a:t>v</a:t>
            </a:r>
            <a:r>
              <a:rPr lang="en-US" sz="2400" smtClean="0"/>
              <a:t> </a:t>
            </a:r>
            <a:r>
              <a:rPr lang="en-US" sz="3100" smtClean="0">
                <a:sym typeface="Symbol" pitchFamily="18" charset="2"/>
              </a:rPr>
              <a:t></a:t>
            </a:r>
            <a:r>
              <a:rPr lang="en-US" sz="2400" smtClean="0"/>
              <a:t> V </a:t>
            </a:r>
            <a:r>
              <a:rPr lang="ru-RU" sz="2400" smtClean="0"/>
              <a:t>не превосходит 2</a:t>
            </a:r>
            <a:r>
              <a:rPr lang="en-US" sz="2400" smtClean="0"/>
              <a:t>|V|−</a:t>
            </a:r>
            <a:r>
              <a:rPr lang="ru-RU" sz="2400" smtClean="0"/>
              <a:t>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0945">
                                            <p:txEl>
                                              <p:pRg st="0" end="0"/>
                                            </p:txEl>
                                          </p:spTgt>
                                        </p:tgtEl>
                                        <p:attrNameLst>
                                          <p:attrName>style.visibility</p:attrName>
                                        </p:attrNameLst>
                                      </p:cBhvr>
                                      <p:to>
                                        <p:strVal val="visible"/>
                                      </p:to>
                                    </p:set>
                                    <p:anim calcmode="lin" valueType="num">
                                      <p:cBhvr additive="base">
                                        <p:cTn id="7" dur="500" fill="hold"/>
                                        <p:tgtEl>
                                          <p:spTgt spid="21094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094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0945">
                                            <p:txEl>
                                              <p:pRg st="1" end="1"/>
                                            </p:txEl>
                                          </p:spTgt>
                                        </p:tgtEl>
                                        <p:attrNameLst>
                                          <p:attrName>style.visibility</p:attrName>
                                        </p:attrNameLst>
                                      </p:cBhvr>
                                      <p:to>
                                        <p:strVal val="visible"/>
                                      </p:to>
                                    </p:set>
                                    <p:anim calcmode="lin" valueType="num">
                                      <p:cBhvr additive="base">
                                        <p:cTn id="11" dur="500" fill="hold"/>
                                        <p:tgtEl>
                                          <p:spTgt spid="21094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094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10945">
                                            <p:txEl>
                                              <p:pRg st="2" end="2"/>
                                            </p:txEl>
                                          </p:spTgt>
                                        </p:tgtEl>
                                        <p:attrNameLst>
                                          <p:attrName>style.visibility</p:attrName>
                                        </p:attrNameLst>
                                      </p:cBhvr>
                                      <p:to>
                                        <p:strVal val="visible"/>
                                      </p:to>
                                    </p:set>
                                    <p:anim calcmode="lin" valueType="num">
                                      <p:cBhvr additive="base">
                                        <p:cTn id="17" dur="500" fill="hold"/>
                                        <p:tgtEl>
                                          <p:spTgt spid="21094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1094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10945">
                                            <p:txEl>
                                              <p:pRg st="3" end="3"/>
                                            </p:txEl>
                                          </p:spTgt>
                                        </p:tgtEl>
                                        <p:attrNameLst>
                                          <p:attrName>style.visibility</p:attrName>
                                        </p:attrNameLst>
                                      </p:cBhvr>
                                      <p:to>
                                        <p:strVal val="visible"/>
                                      </p:to>
                                    </p:set>
                                    <p:anim calcmode="lin" valueType="num">
                                      <p:cBhvr additive="base">
                                        <p:cTn id="23" dur="500" fill="hold"/>
                                        <p:tgtEl>
                                          <p:spTgt spid="21094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094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3"/>
          <p:cNvSpPr>
            <a:spLocks noGrp="1"/>
          </p:cNvSpPr>
          <p:nvPr>
            <p:ph type="body" idx="1"/>
          </p:nvPr>
        </p:nvSpPr>
        <p:spPr>
          <a:xfrm>
            <a:off x="250825" y="476250"/>
            <a:ext cx="8642350" cy="5545138"/>
          </a:xfrm>
        </p:spPr>
        <p:txBody>
          <a:bodyPr/>
          <a:lstStyle/>
          <a:p>
            <a:pPr>
              <a:buFont typeface="Arial" charset="0"/>
              <a:buNone/>
            </a:pPr>
            <a:r>
              <a:rPr lang="ru-RU" sz="2400" b="1" smtClean="0"/>
              <a:t>Следствие</a:t>
            </a:r>
            <a:r>
              <a:rPr lang="ru-RU" sz="2400" smtClean="0"/>
              <a:t> При исполнении программы </a:t>
            </a:r>
            <a:r>
              <a:rPr lang="en-US" sz="2400" smtClean="0"/>
              <a:t>Generic</a:t>
            </a:r>
            <a:r>
              <a:rPr lang="ru-RU" sz="2400" smtClean="0"/>
              <a:t>-</a:t>
            </a:r>
            <a:r>
              <a:rPr lang="en-US" sz="2400" smtClean="0"/>
              <a:t>Preflow</a:t>
            </a:r>
            <a:r>
              <a:rPr lang="ru-RU" sz="2400" smtClean="0"/>
              <a:t>-</a:t>
            </a:r>
            <a:r>
              <a:rPr lang="en-US" sz="2400" smtClean="0"/>
              <a:t>Push </a:t>
            </a:r>
            <a:r>
              <a:rPr lang="ru-RU" sz="2400" smtClean="0"/>
              <a:t>общее число операций подъёма не превосходит 2|</a:t>
            </a:r>
            <a:r>
              <a:rPr lang="en-US" sz="2400" i="1" smtClean="0"/>
              <a:t>V</a:t>
            </a:r>
            <a:r>
              <a:rPr lang="ru-RU" sz="2400" smtClean="0"/>
              <a:t>|</a:t>
            </a:r>
            <a:r>
              <a:rPr lang="ru-RU" sz="2400" baseline="30000" smtClean="0"/>
              <a:t>2</a:t>
            </a:r>
            <a:r>
              <a:rPr lang="ru-RU" sz="2400" smtClean="0"/>
              <a:t>.</a:t>
            </a:r>
            <a:endParaRPr lang="en-US" sz="2400" smtClean="0"/>
          </a:p>
          <a:p>
            <a:pPr>
              <a:buFont typeface="Arial" charset="0"/>
              <a:buNone/>
            </a:pPr>
            <a:endParaRPr lang="en-US" sz="2400" smtClean="0"/>
          </a:p>
          <a:p>
            <a:pPr>
              <a:buFont typeface="Arial" charset="0"/>
              <a:buNone/>
            </a:pPr>
            <a:r>
              <a:rPr lang="ru-RU" sz="2400" b="1" smtClean="0"/>
              <a:t>Лемма</a:t>
            </a:r>
            <a:r>
              <a:rPr lang="ru-RU" sz="2400" smtClean="0"/>
              <a:t> </a:t>
            </a:r>
            <a:r>
              <a:rPr lang="ru-RU" sz="2400" b="1" smtClean="0"/>
              <a:t>1</a:t>
            </a:r>
            <a:r>
              <a:rPr lang="en-US" sz="2400" b="1" smtClean="0"/>
              <a:t>8 </a:t>
            </a:r>
            <a:r>
              <a:rPr lang="ru-RU" sz="2400" smtClean="0"/>
              <a:t>При исполнении программы </a:t>
            </a:r>
            <a:r>
              <a:rPr lang="en-US" sz="2400" smtClean="0"/>
              <a:t>Generic</a:t>
            </a:r>
            <a:r>
              <a:rPr lang="ru-RU" sz="2400" smtClean="0"/>
              <a:t>-</a:t>
            </a:r>
            <a:r>
              <a:rPr lang="en-US" sz="2400" smtClean="0"/>
              <a:t>Preflow</a:t>
            </a:r>
            <a:r>
              <a:rPr lang="ru-RU" sz="2400" smtClean="0"/>
              <a:t>-</a:t>
            </a:r>
            <a:r>
              <a:rPr lang="en-US" sz="2400" smtClean="0"/>
              <a:t>Push </a:t>
            </a:r>
            <a:r>
              <a:rPr lang="ru-RU" sz="2400" smtClean="0"/>
              <a:t>количество насыщающих проталкиваний не превосходит 2|</a:t>
            </a:r>
            <a:r>
              <a:rPr lang="en-US" sz="2400" i="1" smtClean="0"/>
              <a:t>V</a:t>
            </a:r>
            <a:r>
              <a:rPr lang="ru-RU" sz="2400" smtClean="0"/>
              <a:t>||</a:t>
            </a:r>
            <a:r>
              <a:rPr lang="en-US" sz="2400" i="1" smtClean="0"/>
              <a:t>E</a:t>
            </a:r>
            <a:r>
              <a:rPr lang="ru-RU" sz="2400" smtClean="0"/>
              <a:t>|.</a:t>
            </a:r>
            <a:endParaRPr lang="en-US" sz="2400" smtClean="0"/>
          </a:p>
          <a:p>
            <a:pPr>
              <a:buFont typeface="Arial" charset="0"/>
              <a:buNone/>
            </a:pPr>
            <a:endParaRPr lang="en-US" sz="2400" smtClean="0"/>
          </a:p>
          <a:p>
            <a:pPr>
              <a:buFont typeface="Arial" charset="0"/>
              <a:buNone/>
            </a:pPr>
            <a:r>
              <a:rPr lang="ru-RU" sz="2400" b="1" smtClean="0"/>
              <a:t>Теорема</a:t>
            </a:r>
            <a:r>
              <a:rPr lang="ru-RU" sz="2400" smtClean="0"/>
              <a:t> </a:t>
            </a:r>
            <a:endParaRPr lang="en-US" sz="2400" smtClean="0"/>
          </a:p>
          <a:p>
            <a:pPr>
              <a:buFont typeface="Arial" charset="0"/>
              <a:buNone/>
            </a:pPr>
            <a:r>
              <a:rPr lang="en-US" sz="2400" smtClean="0"/>
              <a:t>	</a:t>
            </a:r>
            <a:r>
              <a:rPr lang="ru-RU" sz="2400" smtClean="0"/>
              <a:t>Общее число операций подъёма и проталкивания при исполнении программы </a:t>
            </a:r>
            <a:r>
              <a:rPr lang="en-US" sz="2400" smtClean="0"/>
              <a:t>Generic</a:t>
            </a:r>
            <a:r>
              <a:rPr lang="ru-RU" sz="2400" smtClean="0"/>
              <a:t>-</a:t>
            </a:r>
            <a:r>
              <a:rPr lang="en-US" sz="2400" smtClean="0"/>
              <a:t>Preflow</a:t>
            </a:r>
            <a:r>
              <a:rPr lang="ru-RU" sz="2400" smtClean="0"/>
              <a:t>-</a:t>
            </a:r>
            <a:r>
              <a:rPr lang="en-US" sz="2400" smtClean="0"/>
              <a:t>Push </a:t>
            </a:r>
            <a:r>
              <a:rPr lang="ru-RU" sz="2400" smtClean="0"/>
              <a:t>на сети </a:t>
            </a:r>
          </a:p>
          <a:p>
            <a:pPr>
              <a:buFont typeface="Arial" charset="0"/>
              <a:buNone/>
            </a:pPr>
            <a:r>
              <a:rPr lang="ru-RU" sz="2400" smtClean="0"/>
              <a:t>	</a:t>
            </a:r>
            <a:r>
              <a:rPr lang="en-US" sz="2400" i="1" smtClean="0"/>
              <a:t>G</a:t>
            </a:r>
            <a:r>
              <a:rPr lang="ru-RU" sz="2400" i="1" smtClean="0"/>
              <a:t> = </a:t>
            </a:r>
            <a:r>
              <a:rPr lang="ru-RU" sz="2400" smtClean="0"/>
              <a:t>(</a:t>
            </a:r>
            <a:r>
              <a:rPr lang="en-US" sz="2400" i="1" smtClean="0"/>
              <a:t>V</a:t>
            </a:r>
            <a:r>
              <a:rPr lang="ru-RU" sz="2400" i="1" smtClean="0"/>
              <a:t>, Е</a:t>
            </a:r>
            <a:r>
              <a:rPr lang="ru-RU" sz="2400" smtClean="0"/>
              <a:t>)</a:t>
            </a:r>
            <a:r>
              <a:rPr lang="ru-RU" sz="2400" i="1" smtClean="0"/>
              <a:t> </a:t>
            </a:r>
            <a:r>
              <a:rPr lang="ru-RU" sz="2400" smtClean="0"/>
              <a:t>равно </a:t>
            </a:r>
            <a:r>
              <a:rPr lang="en-US" sz="2400" i="1" smtClean="0"/>
              <a:t>O</a:t>
            </a:r>
            <a:r>
              <a:rPr lang="ru-RU" sz="2400" smtClean="0"/>
              <a:t>(</a:t>
            </a:r>
            <a:r>
              <a:rPr lang="en-US" sz="2400" i="1" smtClean="0"/>
              <a:t>V</a:t>
            </a:r>
            <a:r>
              <a:rPr lang="ru-RU" sz="2400" baseline="30000" smtClean="0"/>
              <a:t>2</a:t>
            </a:r>
            <a:r>
              <a:rPr lang="en-US" sz="2400" i="1" smtClean="0"/>
              <a:t>E</a:t>
            </a:r>
            <a:r>
              <a:rPr lang="ru-RU" sz="2400" smtClean="0"/>
              <a:t>)</a:t>
            </a:r>
            <a:r>
              <a:rPr lang="ru-RU" sz="2400" i="1" smtClean="0"/>
              <a:t>.</a:t>
            </a: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2993">
                                            <p:txEl>
                                              <p:pRg st="0" end="0"/>
                                            </p:txEl>
                                          </p:spTgt>
                                        </p:tgtEl>
                                        <p:attrNameLst>
                                          <p:attrName>style.visibility</p:attrName>
                                        </p:attrNameLst>
                                      </p:cBhvr>
                                      <p:to>
                                        <p:strVal val="visible"/>
                                      </p:to>
                                    </p:set>
                                    <p:anim calcmode="lin" valueType="num">
                                      <p:cBhvr additive="base">
                                        <p:cTn id="7" dur="500" fill="hold"/>
                                        <p:tgtEl>
                                          <p:spTgt spid="2129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29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2993">
                                            <p:txEl>
                                              <p:pRg st="2" end="2"/>
                                            </p:txEl>
                                          </p:spTgt>
                                        </p:tgtEl>
                                        <p:attrNameLst>
                                          <p:attrName>style.visibility</p:attrName>
                                        </p:attrNameLst>
                                      </p:cBhvr>
                                      <p:to>
                                        <p:strVal val="visible"/>
                                      </p:to>
                                    </p:set>
                                    <p:anim calcmode="lin" valueType="num">
                                      <p:cBhvr additive="base">
                                        <p:cTn id="13" dur="500" fill="hold"/>
                                        <p:tgtEl>
                                          <p:spTgt spid="21299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299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2993">
                                            <p:txEl>
                                              <p:pRg st="4" end="4"/>
                                            </p:txEl>
                                          </p:spTgt>
                                        </p:tgtEl>
                                        <p:attrNameLst>
                                          <p:attrName>style.visibility</p:attrName>
                                        </p:attrNameLst>
                                      </p:cBhvr>
                                      <p:to>
                                        <p:strVal val="visible"/>
                                      </p:to>
                                    </p:set>
                                    <p:anim calcmode="lin" valueType="num">
                                      <p:cBhvr additive="base">
                                        <p:cTn id="19" dur="500" fill="hold"/>
                                        <p:tgtEl>
                                          <p:spTgt spid="21299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299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12993">
                                            <p:txEl>
                                              <p:pRg st="5" end="5"/>
                                            </p:txEl>
                                          </p:spTgt>
                                        </p:tgtEl>
                                        <p:attrNameLst>
                                          <p:attrName>style.visibility</p:attrName>
                                        </p:attrNameLst>
                                      </p:cBhvr>
                                      <p:to>
                                        <p:strVal val="visible"/>
                                      </p:to>
                                    </p:set>
                                    <p:anim calcmode="lin" valueType="num">
                                      <p:cBhvr additive="base">
                                        <p:cTn id="23" dur="500" fill="hold"/>
                                        <p:tgtEl>
                                          <p:spTgt spid="21299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299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2993">
                                            <p:txEl>
                                              <p:pRg st="6" end="6"/>
                                            </p:txEl>
                                          </p:spTgt>
                                        </p:tgtEl>
                                        <p:attrNameLst>
                                          <p:attrName>style.visibility</p:attrName>
                                        </p:attrNameLst>
                                      </p:cBhvr>
                                      <p:to>
                                        <p:strVal val="visible"/>
                                      </p:to>
                                    </p:set>
                                    <p:anim calcmode="lin" valueType="num">
                                      <p:cBhvr additive="base">
                                        <p:cTn id="27" dur="500" fill="hold"/>
                                        <p:tgtEl>
                                          <p:spTgt spid="21299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1299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Rectangle 2"/>
          <p:cNvSpPr>
            <a:spLocks noGrp="1"/>
          </p:cNvSpPr>
          <p:nvPr>
            <p:ph type="title"/>
          </p:nvPr>
        </p:nvSpPr>
        <p:spPr>
          <a:xfrm>
            <a:off x="457200" y="274638"/>
            <a:ext cx="8229600" cy="490537"/>
          </a:xfrm>
        </p:spPr>
        <p:txBody>
          <a:bodyPr/>
          <a:lstStyle/>
          <a:p>
            <a:pPr algn="l"/>
            <a:r>
              <a:rPr lang="ru-RU" sz="3200" b="1" smtClean="0"/>
              <a:t>Задача о выходе</a:t>
            </a:r>
            <a:r>
              <a:rPr lang="ru-RU" sz="4000" smtClean="0"/>
              <a:t> </a:t>
            </a:r>
          </a:p>
        </p:txBody>
      </p:sp>
      <p:sp>
        <p:nvSpPr>
          <p:cNvPr id="215042" name="Rectangle 3"/>
          <p:cNvSpPr>
            <a:spLocks noGrp="1"/>
          </p:cNvSpPr>
          <p:nvPr>
            <p:ph type="body" idx="1"/>
          </p:nvPr>
        </p:nvSpPr>
        <p:spPr>
          <a:xfrm>
            <a:off x="250825" y="1196975"/>
            <a:ext cx="8229600" cy="4525963"/>
          </a:xfrm>
        </p:spPr>
        <p:txBody>
          <a:bodyPr/>
          <a:lstStyle/>
          <a:p>
            <a:pPr>
              <a:buFont typeface="Arial" charset="0"/>
              <a:buNone/>
            </a:pPr>
            <a:r>
              <a:rPr lang="ru-RU" sz="2800" smtClean="0"/>
              <a:t>Имеется, граф вершины которого образуют решётку из </a:t>
            </a:r>
            <a:r>
              <a:rPr lang="en-US" sz="2800" i="1" smtClean="0"/>
              <a:t>n</a:t>
            </a:r>
            <a:r>
              <a:rPr lang="ru-RU" sz="2800" smtClean="0"/>
              <a:t> строк и </a:t>
            </a:r>
            <a:r>
              <a:rPr lang="en-US" sz="2800" i="1" smtClean="0"/>
              <a:t>n</a:t>
            </a:r>
            <a:r>
              <a:rPr lang="ru-RU" sz="2800" smtClean="0"/>
              <a:t> столбцов. Обозначим через (</a:t>
            </a:r>
            <a:r>
              <a:rPr lang="en-US" sz="2800" i="1" smtClean="0"/>
              <a:t>i</a:t>
            </a:r>
            <a:r>
              <a:rPr lang="ru-RU" sz="2800" i="1" smtClean="0"/>
              <a:t>,</a:t>
            </a:r>
            <a:r>
              <a:rPr lang="en-US" sz="2800" i="1" smtClean="0"/>
              <a:t> j</a:t>
            </a:r>
            <a:r>
              <a:rPr lang="ru-RU" sz="2800" smtClean="0"/>
              <a:t>)</a:t>
            </a:r>
            <a:r>
              <a:rPr lang="ru-RU" sz="2800" i="1" smtClean="0"/>
              <a:t> </a:t>
            </a:r>
            <a:r>
              <a:rPr lang="ru-RU" sz="2800" smtClean="0"/>
              <a:t>вершину на пересечении </a:t>
            </a:r>
            <a:r>
              <a:rPr lang="en-US" sz="2800" i="1" smtClean="0"/>
              <a:t>i</a:t>
            </a:r>
            <a:r>
              <a:rPr lang="ru-RU" sz="2800" smtClean="0"/>
              <a:t>-го столбца и </a:t>
            </a:r>
            <a:r>
              <a:rPr lang="en-US" sz="2800" i="1" smtClean="0"/>
              <a:t>j</a:t>
            </a:r>
            <a:r>
              <a:rPr lang="ru-RU" sz="2800" smtClean="0"/>
              <a:t>-ой строки. Все вершины такой решётки, не считая граничных имеют четырёх соседей. </a:t>
            </a:r>
          </a:p>
          <a:p>
            <a:pPr>
              <a:buFont typeface="Arial" charset="0"/>
              <a:buNone/>
            </a:pPr>
            <a:r>
              <a:rPr lang="ru-RU" sz="2800" smtClean="0"/>
              <a:t>Требуется выяснить, существуют ли </a:t>
            </a:r>
            <a:r>
              <a:rPr lang="ru-RU" sz="2800" i="1" smtClean="0"/>
              <a:t>т </a:t>
            </a:r>
            <a:r>
              <a:rPr lang="ru-RU" sz="2800" smtClean="0"/>
              <a:t>попарно непересекающихся (не имеющих общих вершин) путей от данных </a:t>
            </a:r>
            <a:r>
              <a:rPr lang="ru-RU" sz="2800" i="1" smtClean="0"/>
              <a:t>т ≤</a:t>
            </a:r>
            <a:r>
              <a:rPr lang="ru-RU" sz="2800" smtClean="0"/>
              <a:t> </a:t>
            </a:r>
            <a:r>
              <a:rPr lang="en-US" sz="2800" i="1" smtClean="0"/>
              <a:t>n</a:t>
            </a:r>
            <a:r>
              <a:rPr lang="ru-RU" sz="2800" baseline="30000" smtClean="0"/>
              <a:t>2 </a:t>
            </a:r>
            <a:r>
              <a:rPr lang="ru-RU" sz="2800" smtClean="0"/>
              <a:t>начальных точек решётки (</a:t>
            </a:r>
            <a:r>
              <a:rPr lang="en-US" sz="2800" i="1" smtClean="0"/>
              <a:t>x</a:t>
            </a:r>
            <a:r>
              <a:rPr lang="ru-RU" sz="2800" baseline="-25000" smtClean="0"/>
              <a:t>1</a:t>
            </a:r>
            <a:r>
              <a:rPr lang="ru-RU" sz="2800" i="1" smtClean="0"/>
              <a:t>,</a:t>
            </a:r>
            <a:r>
              <a:rPr lang="en-US" sz="2800" i="1" smtClean="0"/>
              <a:t>y</a:t>
            </a:r>
            <a:r>
              <a:rPr lang="ru-RU" sz="2800" baseline="-25000" smtClean="0"/>
              <a:t>1</a:t>
            </a:r>
            <a:r>
              <a:rPr lang="ru-RU" sz="2800" smtClean="0"/>
              <a:t>), (</a:t>
            </a:r>
            <a:r>
              <a:rPr lang="ru-RU" sz="2800" i="1" smtClean="0"/>
              <a:t>х</a:t>
            </a:r>
            <a:r>
              <a:rPr lang="ru-RU" sz="2800" baseline="-25000" smtClean="0"/>
              <a:t>2</a:t>
            </a:r>
            <a:r>
              <a:rPr lang="ru-RU" sz="2800" smtClean="0"/>
              <a:t>,</a:t>
            </a:r>
            <a:r>
              <a:rPr lang="en-US" sz="2800" i="1" smtClean="0"/>
              <a:t>y</a:t>
            </a:r>
            <a:r>
              <a:rPr lang="ru-RU" sz="2800" baseline="-25000" smtClean="0"/>
              <a:t>2</a:t>
            </a:r>
            <a:r>
              <a:rPr lang="ru-RU" sz="2800" i="1" smtClean="0"/>
              <a:t>),</a:t>
            </a:r>
            <a:r>
              <a:rPr lang="en-US" sz="2800" i="1" smtClean="0"/>
              <a:t> … </a:t>
            </a:r>
            <a:r>
              <a:rPr lang="ru-RU" sz="2800" i="1" smtClean="0"/>
              <a:t>, </a:t>
            </a:r>
            <a:r>
              <a:rPr lang="ru-RU" sz="2800" smtClean="0"/>
              <a:t>(</a:t>
            </a:r>
            <a:r>
              <a:rPr lang="ru-RU" sz="2800" i="1" smtClean="0"/>
              <a:t>х</a:t>
            </a:r>
            <a:r>
              <a:rPr lang="ru-RU" sz="2800" i="1" baseline="-25000" smtClean="0"/>
              <a:t>т</a:t>
            </a:r>
            <a:r>
              <a:rPr lang="en-US" sz="2800" i="1" smtClean="0"/>
              <a:t>,y</a:t>
            </a:r>
            <a:r>
              <a:rPr lang="ru-RU" sz="2800" i="1" baseline="-25000" smtClean="0"/>
              <a:t>т</a:t>
            </a:r>
            <a:r>
              <a:rPr lang="ru-RU" sz="2800" smtClean="0"/>
              <a:t>)</a:t>
            </a:r>
            <a:r>
              <a:rPr lang="ru-RU" sz="2800" i="1" smtClean="0"/>
              <a:t> </a:t>
            </a:r>
            <a:r>
              <a:rPr lang="ru-RU" sz="2800" smtClean="0"/>
              <a:t>к </a:t>
            </a:r>
            <a:r>
              <a:rPr lang="ru-RU" sz="2800" i="1" smtClean="0"/>
              <a:t>т </a:t>
            </a:r>
            <a:r>
              <a:rPr lang="ru-RU" sz="2800" smtClean="0"/>
              <a:t>различным граничным точкам.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42">
                                            <p:txEl>
                                              <p:pRg st="0" end="0"/>
                                            </p:txEl>
                                          </p:spTgt>
                                        </p:tgtEl>
                                        <p:attrNameLst>
                                          <p:attrName>style.visibility</p:attrName>
                                        </p:attrNameLst>
                                      </p:cBhvr>
                                      <p:to>
                                        <p:strVal val="visible"/>
                                      </p:to>
                                    </p:set>
                                    <p:anim calcmode="lin" valueType="num">
                                      <p:cBhvr additive="base">
                                        <p:cTn id="7" dur="500" fill="hold"/>
                                        <p:tgtEl>
                                          <p:spTgt spid="21504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5042">
                                            <p:txEl>
                                              <p:pRg st="1" end="1"/>
                                            </p:txEl>
                                          </p:spTgt>
                                        </p:tgtEl>
                                        <p:attrNameLst>
                                          <p:attrName>style.visibility</p:attrName>
                                        </p:attrNameLst>
                                      </p:cBhvr>
                                      <p:to>
                                        <p:strVal val="visible"/>
                                      </p:to>
                                    </p:set>
                                    <p:anim calcmode="lin" valueType="num">
                                      <p:cBhvr additive="base">
                                        <p:cTn id="13" dur="500" fill="hold"/>
                                        <p:tgtEl>
                                          <p:spTgt spid="21504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4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3" name="Rectangle 2"/>
          <p:cNvSpPr>
            <a:spLocks noGrp="1"/>
          </p:cNvSpPr>
          <p:nvPr>
            <p:ph type="title"/>
          </p:nvPr>
        </p:nvSpPr>
        <p:spPr>
          <a:xfrm>
            <a:off x="457200" y="274638"/>
            <a:ext cx="8229600" cy="561975"/>
          </a:xfrm>
        </p:spPr>
        <p:txBody>
          <a:bodyPr/>
          <a:lstStyle/>
          <a:p>
            <a:pPr algn="l"/>
            <a:r>
              <a:rPr lang="ru-RU" sz="2800" b="1" smtClean="0">
                <a:latin typeface="Arial" charset="0"/>
              </a:rPr>
              <a:t>Поток в сети 1 величины 19</a:t>
            </a:r>
          </a:p>
        </p:txBody>
      </p:sp>
      <p:sp>
        <p:nvSpPr>
          <p:cNvPr id="81944" name="Rectangle 3"/>
          <p:cNvSpPr>
            <a:spLocks noGrp="1"/>
          </p:cNvSpPr>
          <p:nvPr>
            <p:ph type="body" idx="1"/>
          </p:nvPr>
        </p:nvSpPr>
        <p:spPr>
          <a:xfrm>
            <a:off x="323850" y="981075"/>
            <a:ext cx="8229600" cy="4525963"/>
          </a:xfrm>
        </p:spPr>
        <p:txBody>
          <a:bodyPr/>
          <a:lstStyle/>
          <a:p>
            <a:pPr>
              <a:buFont typeface="Arial" charset="0"/>
              <a:buNone/>
            </a:pPr>
            <a:endParaRPr lang="ru-RU" smtClean="0">
              <a:latin typeface="Arial" charset="0"/>
            </a:endParaRPr>
          </a:p>
          <a:p>
            <a:pPr>
              <a:buFont typeface="Arial" charset="0"/>
              <a:buNone/>
            </a:pPr>
            <a:endParaRPr lang="ru-RU" smtClean="0">
              <a:latin typeface="Arial" charset="0"/>
            </a:endParaRPr>
          </a:p>
        </p:txBody>
      </p:sp>
      <p:grpSp>
        <p:nvGrpSpPr>
          <p:cNvPr id="81945" name="Group 4"/>
          <p:cNvGrpSpPr>
            <a:grpSpLocks/>
          </p:cNvGrpSpPr>
          <p:nvPr/>
        </p:nvGrpSpPr>
        <p:grpSpPr bwMode="auto">
          <a:xfrm>
            <a:off x="1692275" y="1700213"/>
            <a:ext cx="4643438" cy="2598737"/>
            <a:chOff x="1383" y="2523"/>
            <a:chExt cx="2925" cy="1637"/>
          </a:xfrm>
        </p:grpSpPr>
        <p:sp>
          <p:nvSpPr>
            <p:cNvPr id="153" name="Овал 152"/>
            <p:cNvSpPr/>
            <p:nvPr/>
          </p:nvSpPr>
          <p:spPr>
            <a:xfrm>
              <a:off x="1383" y="3034"/>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54" name="Овал 153"/>
            <p:cNvSpPr/>
            <p:nvPr/>
          </p:nvSpPr>
          <p:spPr>
            <a:xfrm>
              <a:off x="4011" y="3034"/>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55" name="Овал 154"/>
            <p:cNvSpPr/>
            <p:nvPr/>
          </p:nvSpPr>
          <p:spPr>
            <a:xfrm>
              <a:off x="3079" y="2626"/>
              <a:ext cx="296"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6" name="Овал 155"/>
            <p:cNvSpPr/>
            <p:nvPr/>
          </p:nvSpPr>
          <p:spPr>
            <a:xfrm>
              <a:off x="2273" y="2626"/>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57" name="Прямая со стрелкой 156"/>
            <p:cNvCxnSpPr>
              <a:stCxn id="156" idx="6"/>
              <a:endCxn id="155" idx="2"/>
            </p:cNvCxnSpPr>
            <p:nvPr/>
          </p:nvCxnSpPr>
          <p:spPr>
            <a:xfrm>
              <a:off x="2570" y="2769"/>
              <a:ext cx="509"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8" name="Прямая со стрелкой 157"/>
            <p:cNvCxnSpPr/>
            <p:nvPr/>
          </p:nvCxnSpPr>
          <p:spPr>
            <a:xfrm rot="16200000" flipH="1">
              <a:off x="2155" y="3157"/>
              <a:ext cx="49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9" name="Овал 158"/>
            <p:cNvSpPr/>
            <p:nvPr/>
          </p:nvSpPr>
          <p:spPr>
            <a:xfrm>
              <a:off x="3079" y="3381"/>
              <a:ext cx="296"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0" name="Овал 159"/>
            <p:cNvSpPr/>
            <p:nvPr/>
          </p:nvSpPr>
          <p:spPr>
            <a:xfrm>
              <a:off x="2273" y="3381"/>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61" name="Прямая со стрелкой 160"/>
            <p:cNvCxnSpPr>
              <a:stCxn id="160" idx="6"/>
              <a:endCxn id="159" idx="2"/>
            </p:cNvCxnSpPr>
            <p:nvPr/>
          </p:nvCxnSpPr>
          <p:spPr>
            <a:xfrm>
              <a:off x="2570" y="3524"/>
              <a:ext cx="509"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2" name="Прямая со стрелкой 161"/>
            <p:cNvCxnSpPr>
              <a:stCxn id="159" idx="0"/>
              <a:endCxn id="155" idx="4"/>
            </p:cNvCxnSpPr>
            <p:nvPr/>
          </p:nvCxnSpPr>
          <p:spPr>
            <a:xfrm rot="5400000" flipH="1" flipV="1">
              <a:off x="2992" y="3147"/>
              <a:ext cx="47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3" name="Прямая со стрелкой 162"/>
            <p:cNvCxnSpPr>
              <a:stCxn id="153" idx="7"/>
              <a:endCxn id="156" idx="2"/>
            </p:cNvCxnSpPr>
            <p:nvPr/>
          </p:nvCxnSpPr>
          <p:spPr>
            <a:xfrm rot="5400000" flipH="1" flipV="1">
              <a:off x="1801" y="2604"/>
              <a:ext cx="307" cy="6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4" name="Прямая со стрелкой 163"/>
            <p:cNvCxnSpPr>
              <a:stCxn id="159" idx="6"/>
              <a:endCxn id="154" idx="3"/>
            </p:cNvCxnSpPr>
            <p:nvPr/>
          </p:nvCxnSpPr>
          <p:spPr>
            <a:xfrm flipV="1">
              <a:off x="3375" y="3278"/>
              <a:ext cx="680" cy="24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5" name="Прямая со стрелкой 164"/>
            <p:cNvCxnSpPr>
              <a:stCxn id="155" idx="6"/>
              <a:endCxn id="154" idx="1"/>
            </p:cNvCxnSpPr>
            <p:nvPr/>
          </p:nvCxnSpPr>
          <p:spPr>
            <a:xfrm>
              <a:off x="3375" y="2769"/>
              <a:ext cx="680" cy="30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6" name="Прямая со стрелкой 165"/>
            <p:cNvCxnSpPr>
              <a:stCxn id="155" idx="3"/>
              <a:endCxn id="160" idx="7"/>
            </p:cNvCxnSpPr>
            <p:nvPr/>
          </p:nvCxnSpPr>
          <p:spPr>
            <a:xfrm rot="5400000">
              <a:off x="2548" y="2849"/>
              <a:ext cx="553" cy="59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81939" name="Object 19"/>
            <p:cNvGraphicFramePr>
              <a:graphicFrameLocks noChangeAspect="1"/>
            </p:cNvGraphicFramePr>
            <p:nvPr/>
          </p:nvGraphicFramePr>
          <p:xfrm>
            <a:off x="2316" y="2586"/>
            <a:ext cx="212" cy="333"/>
          </p:xfrm>
          <a:graphic>
            <a:graphicData uri="http://schemas.openxmlformats.org/presentationml/2006/ole">
              <p:oleObj spid="_x0000_s81939" name="Equation" r:id="rId4" imgW="139680" imgH="228600" progId="">
                <p:embed/>
              </p:oleObj>
            </a:graphicData>
          </a:graphic>
        </p:graphicFrame>
        <p:graphicFrame>
          <p:nvGraphicFramePr>
            <p:cNvPr id="81940" name="Object 20"/>
            <p:cNvGraphicFramePr>
              <a:graphicFrameLocks noChangeAspect="1"/>
            </p:cNvGraphicFramePr>
            <p:nvPr/>
          </p:nvGraphicFramePr>
          <p:xfrm>
            <a:off x="3112" y="3361"/>
            <a:ext cx="230" cy="333"/>
          </p:xfrm>
          <a:graphic>
            <a:graphicData uri="http://schemas.openxmlformats.org/presentationml/2006/ole">
              <p:oleObj spid="_x0000_s81940" name="Equation" r:id="rId5" imgW="152280" imgH="228600" progId="">
                <p:embed/>
              </p:oleObj>
            </a:graphicData>
          </a:graphic>
        </p:graphicFrame>
        <p:graphicFrame>
          <p:nvGraphicFramePr>
            <p:cNvPr id="81941" name="Object 21"/>
            <p:cNvGraphicFramePr>
              <a:graphicFrameLocks noChangeAspect="1"/>
            </p:cNvGraphicFramePr>
            <p:nvPr/>
          </p:nvGraphicFramePr>
          <p:xfrm>
            <a:off x="2306" y="3361"/>
            <a:ext cx="232" cy="333"/>
          </p:xfrm>
          <a:graphic>
            <a:graphicData uri="http://schemas.openxmlformats.org/presentationml/2006/ole">
              <p:oleObj spid="_x0000_s81941" name="Equation" r:id="rId6" imgW="152280" imgH="228600" progId="">
                <p:embed/>
              </p:oleObj>
            </a:graphicData>
          </a:graphic>
        </p:graphicFrame>
        <p:graphicFrame>
          <p:nvGraphicFramePr>
            <p:cNvPr id="81942" name="Object 22"/>
            <p:cNvGraphicFramePr>
              <a:graphicFrameLocks noChangeAspect="1"/>
            </p:cNvGraphicFramePr>
            <p:nvPr/>
          </p:nvGraphicFramePr>
          <p:xfrm>
            <a:off x="3112" y="2586"/>
            <a:ext cx="230" cy="333"/>
          </p:xfrm>
          <a:graphic>
            <a:graphicData uri="http://schemas.openxmlformats.org/presentationml/2006/ole">
              <p:oleObj spid="_x0000_s81942" name="Equation" r:id="rId7" imgW="152280" imgH="228600" progId="">
                <p:embed/>
              </p:oleObj>
            </a:graphicData>
          </a:graphic>
        </p:graphicFrame>
        <p:cxnSp>
          <p:nvCxnSpPr>
            <p:cNvPr id="171" name="Прямая со стрелкой 170"/>
            <p:cNvCxnSpPr>
              <a:stCxn id="153" idx="5"/>
              <a:endCxn id="160" idx="2"/>
            </p:cNvCxnSpPr>
            <p:nvPr/>
          </p:nvCxnSpPr>
          <p:spPr>
            <a:xfrm rot="16200000" flipH="1">
              <a:off x="1832" y="3098"/>
              <a:ext cx="246" cy="6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2" name="Прямая со стрелкой 171"/>
            <p:cNvCxnSpPr/>
            <p:nvPr/>
          </p:nvCxnSpPr>
          <p:spPr>
            <a:xfrm rot="5400000" flipH="1" flipV="1">
              <a:off x="2225" y="3156"/>
              <a:ext cx="49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1963" name="TextBox 172"/>
            <p:cNvSpPr txBox="1">
              <a:spLocks noChangeArrowheads="1"/>
            </p:cNvSpPr>
            <p:nvPr/>
          </p:nvSpPr>
          <p:spPr bwMode="auto">
            <a:xfrm rot="-1625620">
              <a:off x="1634" y="2719"/>
              <a:ext cx="464" cy="231"/>
            </a:xfrm>
            <a:prstGeom prst="rect">
              <a:avLst/>
            </a:prstGeom>
            <a:noFill/>
            <a:ln w="9525">
              <a:noFill/>
              <a:miter lim="800000"/>
              <a:headEnd/>
              <a:tailEnd/>
            </a:ln>
          </p:spPr>
          <p:txBody>
            <a:bodyPr wrap="none">
              <a:spAutoFit/>
            </a:bodyPr>
            <a:lstStyle/>
            <a:p>
              <a:r>
                <a:rPr lang="ru-RU" sz="1800" baseline="0"/>
                <a:t>11</a:t>
              </a:r>
              <a:r>
                <a:rPr lang="en-US" sz="1800" baseline="0"/>
                <a:t>/16</a:t>
              </a:r>
              <a:endParaRPr lang="ru-RU" sz="1800" baseline="0"/>
            </a:p>
          </p:txBody>
        </p:sp>
        <p:sp>
          <p:nvSpPr>
            <p:cNvPr id="81964" name="TextBox 173"/>
            <p:cNvSpPr txBox="1">
              <a:spLocks noChangeArrowheads="1"/>
            </p:cNvSpPr>
            <p:nvPr/>
          </p:nvSpPr>
          <p:spPr bwMode="auto">
            <a:xfrm>
              <a:off x="2600" y="2523"/>
              <a:ext cx="464" cy="231"/>
            </a:xfrm>
            <a:prstGeom prst="rect">
              <a:avLst/>
            </a:prstGeom>
            <a:noFill/>
            <a:ln w="9525">
              <a:noFill/>
              <a:miter lim="800000"/>
              <a:headEnd/>
              <a:tailEnd/>
            </a:ln>
          </p:spPr>
          <p:txBody>
            <a:bodyPr wrap="none">
              <a:spAutoFit/>
            </a:bodyPr>
            <a:lstStyle/>
            <a:p>
              <a:r>
                <a:rPr lang="en-US" sz="1800" baseline="0"/>
                <a:t>12/12</a:t>
              </a:r>
              <a:endParaRPr lang="ru-RU" sz="1800" baseline="0"/>
            </a:p>
          </p:txBody>
        </p:sp>
        <p:sp>
          <p:nvSpPr>
            <p:cNvPr id="81965" name="TextBox 174"/>
            <p:cNvSpPr txBox="1">
              <a:spLocks noChangeArrowheads="1"/>
            </p:cNvSpPr>
            <p:nvPr/>
          </p:nvSpPr>
          <p:spPr bwMode="auto">
            <a:xfrm rot="1393266">
              <a:off x="3581" y="2694"/>
              <a:ext cx="464" cy="231"/>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81966" name="TextBox 175"/>
            <p:cNvSpPr txBox="1">
              <a:spLocks noChangeArrowheads="1"/>
            </p:cNvSpPr>
            <p:nvPr/>
          </p:nvSpPr>
          <p:spPr bwMode="auto">
            <a:xfrm>
              <a:off x="1765" y="3442"/>
              <a:ext cx="391" cy="231"/>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81967" name="TextBox 176"/>
            <p:cNvSpPr txBox="1">
              <a:spLocks noChangeArrowheads="1"/>
            </p:cNvSpPr>
            <p:nvPr/>
          </p:nvSpPr>
          <p:spPr bwMode="auto">
            <a:xfrm>
              <a:off x="2600" y="3580"/>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81968" name="TextBox 177"/>
            <p:cNvSpPr txBox="1">
              <a:spLocks noChangeArrowheads="1"/>
            </p:cNvSpPr>
            <p:nvPr/>
          </p:nvSpPr>
          <p:spPr bwMode="auto">
            <a:xfrm rot="-1094602">
              <a:off x="3615" y="3382"/>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81969" name="TextBox 178"/>
            <p:cNvSpPr txBox="1">
              <a:spLocks noChangeArrowheads="1"/>
            </p:cNvSpPr>
            <p:nvPr/>
          </p:nvSpPr>
          <p:spPr bwMode="auto">
            <a:xfrm rot="-5144725">
              <a:off x="3200" y="3055"/>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81970" name="TextBox 179"/>
            <p:cNvSpPr txBox="1">
              <a:spLocks noChangeArrowheads="1"/>
            </p:cNvSpPr>
            <p:nvPr/>
          </p:nvSpPr>
          <p:spPr bwMode="auto">
            <a:xfrm>
              <a:off x="2146" y="3075"/>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81971" name="TextBox 180"/>
            <p:cNvSpPr txBox="1">
              <a:spLocks noChangeArrowheads="1"/>
            </p:cNvSpPr>
            <p:nvPr/>
          </p:nvSpPr>
          <p:spPr bwMode="auto">
            <a:xfrm rot="-5400000">
              <a:off x="2450" y="3048"/>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81972" name="TextBox 181"/>
            <p:cNvSpPr txBox="1">
              <a:spLocks noChangeArrowheads="1"/>
            </p:cNvSpPr>
            <p:nvPr/>
          </p:nvSpPr>
          <p:spPr bwMode="auto">
            <a:xfrm rot="-2617701">
              <a:off x="2774" y="3112"/>
              <a:ext cx="318" cy="231"/>
            </a:xfrm>
            <a:prstGeom prst="rect">
              <a:avLst/>
            </a:prstGeom>
            <a:noFill/>
            <a:ln w="9525">
              <a:noFill/>
              <a:miter lim="800000"/>
              <a:headEnd/>
              <a:tailEnd/>
            </a:ln>
          </p:spPr>
          <p:txBody>
            <a:bodyPr wrap="none">
              <a:spAutoFit/>
            </a:bodyPr>
            <a:lstStyle/>
            <a:p>
              <a:r>
                <a:rPr lang="en-US" sz="1800" baseline="0"/>
                <a:t>4/9</a:t>
              </a:r>
              <a:endParaRPr lang="ru-RU" sz="1800" baseline="0"/>
            </a:p>
          </p:txBody>
        </p:sp>
        <p:sp>
          <p:nvSpPr>
            <p:cNvPr id="81973" name="TextBox 188"/>
            <p:cNvSpPr txBox="1">
              <a:spLocks noChangeArrowheads="1"/>
            </p:cNvSpPr>
            <p:nvPr/>
          </p:nvSpPr>
          <p:spPr bwMode="auto">
            <a:xfrm>
              <a:off x="1973" y="3929"/>
              <a:ext cx="1614" cy="231"/>
            </a:xfrm>
            <a:prstGeom prst="rect">
              <a:avLst/>
            </a:prstGeom>
            <a:noFill/>
            <a:ln w="9525">
              <a:noFill/>
              <a:miter lim="800000"/>
              <a:headEnd/>
              <a:tailEnd/>
            </a:ln>
          </p:spPr>
          <p:txBody>
            <a:bodyPr wrap="none">
              <a:spAutoFit/>
            </a:bodyPr>
            <a:lstStyle/>
            <a:p>
              <a:r>
                <a:rPr lang="ru-RU" sz="1800" baseline="0"/>
                <a:t>(б)</a:t>
              </a:r>
              <a:r>
                <a:rPr lang="ru-RU" sz="1800" baseline="0">
                  <a:latin typeface="Arial" charset="0"/>
                </a:rPr>
                <a:t> Поток величины 19</a:t>
              </a:r>
            </a:p>
          </p:txBody>
        </p:sp>
      </p:grpSp>
      <p:sp>
        <p:nvSpPr>
          <p:cNvPr id="81946" name="Rectangle 36"/>
          <p:cNvSpPr>
            <a:spLocks noChangeArrowheads="1"/>
          </p:cNvSpPr>
          <p:nvPr/>
        </p:nvSpPr>
        <p:spPr bwMode="auto">
          <a:xfrm>
            <a:off x="323850" y="4724400"/>
            <a:ext cx="6264275" cy="749300"/>
          </a:xfrm>
          <a:prstGeom prst="rect">
            <a:avLst/>
          </a:prstGeom>
          <a:noFill/>
          <a:ln w="9525">
            <a:noFill/>
            <a:miter lim="800000"/>
            <a:headEnd/>
            <a:tailEnd/>
          </a:ln>
        </p:spPr>
        <p:txBody>
          <a:bodyPr>
            <a:spAutoFit/>
          </a:bodyPr>
          <a:lstStyle/>
          <a:p>
            <a:pPr eaLnBrk="0" hangingPunct="0">
              <a:lnSpc>
                <a:spcPct val="80000"/>
              </a:lnSpc>
              <a:spcBef>
                <a:spcPct val="20000"/>
              </a:spcBef>
              <a:buFont typeface="Arial" charset="0"/>
              <a:buNone/>
            </a:pPr>
            <a:r>
              <a:rPr lang="ru-RU" baseline="0">
                <a:latin typeface="Arial" charset="0"/>
              </a:rPr>
              <a:t>На ребрах указана величина потока </a:t>
            </a:r>
            <a:r>
              <a:rPr lang="en-US" i="1" baseline="0">
                <a:latin typeface="Arial" charset="0"/>
              </a:rPr>
              <a:t>f</a:t>
            </a:r>
            <a:r>
              <a:rPr lang="ru-RU" baseline="0">
                <a:latin typeface="Arial" charset="0"/>
              </a:rPr>
              <a:t>(</a:t>
            </a:r>
            <a:r>
              <a:rPr lang="ru-RU" i="1" baseline="0">
                <a:latin typeface="Arial" charset="0"/>
              </a:rPr>
              <a:t>и</a:t>
            </a:r>
            <a:r>
              <a:rPr lang="ru-RU" baseline="0">
                <a:latin typeface="Arial" charset="0"/>
              </a:rPr>
              <a:t>, </a:t>
            </a:r>
            <a:r>
              <a:rPr lang="en-US" i="1" baseline="0">
                <a:latin typeface="Arial" charset="0"/>
              </a:rPr>
              <a:t>v</a:t>
            </a:r>
            <a:r>
              <a:rPr lang="ru-RU" baseline="0">
                <a:latin typeface="Arial" charset="0"/>
              </a:rPr>
              <a:t>); </a:t>
            </a:r>
          </a:p>
          <a:p>
            <a:pPr eaLnBrk="0" hangingPunct="0">
              <a:lnSpc>
                <a:spcPct val="80000"/>
              </a:lnSpc>
              <a:spcBef>
                <a:spcPct val="20000"/>
              </a:spcBef>
              <a:buFont typeface="Arial" charset="0"/>
              <a:buNone/>
            </a:pPr>
            <a:r>
              <a:rPr lang="ru-RU" baseline="0">
                <a:latin typeface="Arial" charset="0"/>
              </a:rPr>
              <a:t>если </a:t>
            </a:r>
            <a:r>
              <a:rPr lang="en-US" i="1" baseline="0">
                <a:latin typeface="Arial" charset="0"/>
              </a:rPr>
              <a:t>f</a:t>
            </a:r>
            <a:r>
              <a:rPr lang="ru-RU" baseline="0">
                <a:latin typeface="Arial" charset="0"/>
              </a:rPr>
              <a:t>(</a:t>
            </a:r>
            <a:r>
              <a:rPr lang="ru-RU" i="1" baseline="0">
                <a:latin typeface="Arial" charset="0"/>
              </a:rPr>
              <a:t>и</a:t>
            </a:r>
            <a:r>
              <a:rPr lang="ru-RU" baseline="0">
                <a:latin typeface="Arial" charset="0"/>
              </a:rPr>
              <a:t>, </a:t>
            </a:r>
            <a:r>
              <a:rPr lang="en-US" i="1" baseline="0">
                <a:latin typeface="Arial" charset="0"/>
              </a:rPr>
              <a:t>v</a:t>
            </a:r>
            <a:r>
              <a:rPr lang="ru-RU" baseline="0">
                <a:latin typeface="Arial" charset="0"/>
              </a:rPr>
              <a:t>) </a:t>
            </a:r>
            <a:r>
              <a:rPr lang="en-US" baseline="0">
                <a:latin typeface="Arial" charset="0"/>
              </a:rPr>
              <a:t>=</a:t>
            </a:r>
            <a:r>
              <a:rPr lang="ru-RU" baseline="0">
                <a:latin typeface="Arial" charset="0"/>
              </a:rPr>
              <a:t> 0, поток не указывается.</a:t>
            </a:r>
            <a:endParaRPr lang="en-US" baseline="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5"/>
                                        </p:tgtEl>
                                        <p:attrNameLst>
                                          <p:attrName>style.visibility</p:attrName>
                                        </p:attrNameLst>
                                      </p:cBhvr>
                                      <p:to>
                                        <p:strVal val="visible"/>
                                      </p:to>
                                    </p:set>
                                    <p:anim calcmode="lin" valueType="num">
                                      <p:cBhvr additive="base">
                                        <p:cTn id="7" dur="500" fill="hold"/>
                                        <p:tgtEl>
                                          <p:spTgt spid="81945"/>
                                        </p:tgtEl>
                                        <p:attrNameLst>
                                          <p:attrName>ppt_x</p:attrName>
                                        </p:attrNameLst>
                                      </p:cBhvr>
                                      <p:tavLst>
                                        <p:tav tm="0">
                                          <p:val>
                                            <p:strVal val="#ppt_x"/>
                                          </p:val>
                                        </p:tav>
                                        <p:tav tm="100000">
                                          <p:val>
                                            <p:strVal val="#ppt_x"/>
                                          </p:val>
                                        </p:tav>
                                      </p:tavLst>
                                    </p:anim>
                                    <p:anim calcmode="lin" valueType="num">
                                      <p:cBhvr additive="base">
                                        <p:cTn id="8" dur="500" fill="hold"/>
                                        <p:tgtEl>
                                          <p:spTgt spid="819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46">
                                            <p:txEl>
                                              <p:pRg st="0" end="0"/>
                                            </p:txEl>
                                          </p:spTgt>
                                        </p:tgtEl>
                                        <p:attrNameLst>
                                          <p:attrName>style.visibility</p:attrName>
                                        </p:attrNameLst>
                                      </p:cBhvr>
                                      <p:to>
                                        <p:strVal val="visible"/>
                                      </p:to>
                                    </p:set>
                                    <p:anim calcmode="lin" valueType="num">
                                      <p:cBhvr additive="base">
                                        <p:cTn id="13" dur="500" fill="hold"/>
                                        <p:tgtEl>
                                          <p:spTgt spid="8194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4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1946">
                                            <p:txEl>
                                              <p:pRg st="1" end="1"/>
                                            </p:txEl>
                                          </p:spTgt>
                                        </p:tgtEl>
                                        <p:attrNameLst>
                                          <p:attrName>style.visibility</p:attrName>
                                        </p:attrNameLst>
                                      </p:cBhvr>
                                      <p:to>
                                        <p:strVal val="visible"/>
                                      </p:to>
                                    </p:set>
                                    <p:anim calcmode="lin" valueType="num">
                                      <p:cBhvr additive="base">
                                        <p:cTn id="17" dur="500" fill="hold"/>
                                        <p:tgtEl>
                                          <p:spTgt spid="8194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194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2"/>
          <p:cNvSpPr>
            <a:spLocks noGrp="1"/>
          </p:cNvSpPr>
          <p:nvPr>
            <p:ph type="title"/>
          </p:nvPr>
        </p:nvSpPr>
        <p:spPr>
          <a:xfrm>
            <a:off x="457200" y="274638"/>
            <a:ext cx="8229600" cy="561975"/>
          </a:xfrm>
        </p:spPr>
        <p:txBody>
          <a:bodyPr/>
          <a:lstStyle/>
          <a:p>
            <a:pPr algn="l"/>
            <a:r>
              <a:rPr lang="ru-RU" sz="2800" b="1" smtClean="0">
                <a:latin typeface="Arial" charset="0"/>
              </a:rPr>
              <a:t>Подсказка к решению</a:t>
            </a:r>
          </a:p>
        </p:txBody>
      </p:sp>
      <p:sp>
        <p:nvSpPr>
          <p:cNvPr id="217090" name="Rectangle 3"/>
          <p:cNvSpPr>
            <a:spLocks noGrp="1"/>
          </p:cNvSpPr>
          <p:nvPr>
            <p:ph type="body" idx="1"/>
          </p:nvPr>
        </p:nvSpPr>
        <p:spPr>
          <a:xfrm>
            <a:off x="323850" y="1125538"/>
            <a:ext cx="8229600" cy="5256212"/>
          </a:xfrm>
        </p:spPr>
        <p:txBody>
          <a:bodyPr/>
          <a:lstStyle/>
          <a:p>
            <a:pPr>
              <a:buFont typeface="Arial" charset="0"/>
              <a:buNone/>
            </a:pPr>
            <a:r>
              <a:rPr lang="ru-RU" sz="2400" smtClean="0"/>
              <a:t>Рассмотрим сеть, в которой каждая  внутрення вершина имеет дубль. Все инцидентные ребра каждой внутренней вершины сделайте входящими. Добавьте выходящую дугу из каждой внутренней вершины в вершину-дубль. Все инцидентные ребра каждой внутренней вершины сделайте выходящими из вершины-дубля.</a:t>
            </a:r>
          </a:p>
          <a:p>
            <a:pPr>
              <a:buFont typeface="Arial" charset="0"/>
              <a:buNone/>
            </a:pPr>
            <a:r>
              <a:rPr lang="ru-RU" sz="2400" smtClean="0"/>
              <a:t> Покажите, что задача о максимальном потоке в такой сети сводится к обычной задаче о максимальном потоке для построенной таким образом сети.</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2"/>
          <p:cNvSpPr>
            <a:spLocks noGrp="1"/>
          </p:cNvSpPr>
          <p:nvPr>
            <p:ph type="title"/>
          </p:nvPr>
        </p:nvSpPr>
        <p:spPr>
          <a:xfrm>
            <a:off x="323850" y="0"/>
            <a:ext cx="8229600" cy="633413"/>
          </a:xfrm>
        </p:spPr>
        <p:txBody>
          <a:bodyPr/>
          <a:lstStyle/>
          <a:p>
            <a:pPr algn="l"/>
            <a:r>
              <a:rPr lang="ru-RU" sz="3200" b="1" smtClean="0"/>
              <a:t>Минимальное покрытие путями </a:t>
            </a:r>
          </a:p>
        </p:txBody>
      </p:sp>
      <p:sp>
        <p:nvSpPr>
          <p:cNvPr id="219139" name="Rectangle 3"/>
          <p:cNvSpPr>
            <a:spLocks noGrp="1"/>
          </p:cNvSpPr>
          <p:nvPr>
            <p:ph type="body" idx="1"/>
          </p:nvPr>
        </p:nvSpPr>
        <p:spPr>
          <a:xfrm>
            <a:off x="323850" y="836613"/>
            <a:ext cx="8229600" cy="5545137"/>
          </a:xfrm>
        </p:spPr>
        <p:txBody>
          <a:bodyPr/>
          <a:lstStyle/>
          <a:p>
            <a:pPr>
              <a:buFont typeface="Arial" charset="0"/>
              <a:buNone/>
            </a:pPr>
            <a:r>
              <a:rPr lang="ru-RU" sz="2400" i="1" smtClean="0">
                <a:solidFill>
                  <a:schemeClr val="hlink"/>
                </a:solidFill>
              </a:rPr>
              <a:t>Покрытием путями </a:t>
            </a:r>
            <a:r>
              <a:rPr lang="ru-RU" sz="2400" smtClean="0"/>
              <a:t> ориентированного графа </a:t>
            </a:r>
            <a:r>
              <a:rPr lang="en-US" sz="2400" i="1" smtClean="0"/>
              <a:t>G</a:t>
            </a:r>
            <a:r>
              <a:rPr lang="ru-RU" sz="2400" i="1" smtClean="0"/>
              <a:t> = </a:t>
            </a:r>
            <a:r>
              <a:rPr lang="ru-RU" sz="2400" smtClean="0"/>
              <a:t>(</a:t>
            </a:r>
            <a:r>
              <a:rPr lang="en-US" sz="2400" i="1" smtClean="0"/>
              <a:t>V</a:t>
            </a:r>
            <a:r>
              <a:rPr lang="ru-RU" sz="2400" i="1" smtClean="0"/>
              <a:t>, Е</a:t>
            </a:r>
            <a:r>
              <a:rPr lang="ru-RU" sz="2400" smtClean="0"/>
              <a:t>) назовается множество путей </a:t>
            </a:r>
            <a:r>
              <a:rPr lang="ru-RU" sz="2400" i="1" smtClean="0"/>
              <a:t>Р </a:t>
            </a:r>
            <a:r>
              <a:rPr lang="ru-RU" sz="2400" smtClean="0"/>
              <a:t>с таким свойством: каждая вершина из </a:t>
            </a:r>
            <a:r>
              <a:rPr lang="en-US" sz="2400" i="1" smtClean="0"/>
              <a:t>V </a:t>
            </a:r>
            <a:r>
              <a:rPr lang="ru-RU" sz="2400" smtClean="0"/>
              <a:t>принадлежит ровно одному пути из </a:t>
            </a:r>
            <a:r>
              <a:rPr lang="ru-RU" sz="2400" i="1" smtClean="0"/>
              <a:t>Р. </a:t>
            </a:r>
            <a:r>
              <a:rPr lang="ru-RU" sz="2400" smtClean="0"/>
              <a:t>Пути могут начинаться и заканчиваться где угодно, и иметь любую длину, в том числе нулевую. Покрытие наименьшим возможным числом путей называется </a:t>
            </a:r>
            <a:r>
              <a:rPr lang="ru-RU" sz="2400" i="1" smtClean="0"/>
              <a:t>минимальным покрытием путями</a:t>
            </a:r>
            <a:r>
              <a:rPr lang="ru-RU" sz="2400" smtClean="0"/>
              <a:t>.</a:t>
            </a:r>
          </a:p>
          <a:p>
            <a:pPr>
              <a:buFont typeface="Arial" charset="0"/>
              <a:buNone/>
            </a:pPr>
            <a:endParaRPr lang="ru-RU" sz="2400" smtClean="0"/>
          </a:p>
          <a:p>
            <a:pPr>
              <a:buFont typeface="Arial" charset="0"/>
              <a:buNone/>
            </a:pPr>
            <a:r>
              <a:rPr lang="ru-RU" sz="2000" b="1" smtClean="0"/>
              <a:t>Решение</a:t>
            </a:r>
          </a:p>
          <a:p>
            <a:pPr>
              <a:buFont typeface="Arial" charset="0"/>
              <a:buNone/>
            </a:pPr>
            <a:r>
              <a:rPr lang="ru-RU" sz="2400" smtClean="0"/>
              <a:t>Построим граф </a:t>
            </a:r>
            <a:r>
              <a:rPr lang="en-US" sz="2400" i="1" smtClean="0"/>
              <a:t>G</a:t>
            </a:r>
            <a:r>
              <a:rPr lang="ru-RU" sz="2400" i="1" smtClean="0"/>
              <a:t>' </a:t>
            </a:r>
            <a:r>
              <a:rPr lang="ru-RU" sz="2400" smtClean="0"/>
              <a:t>= (</a:t>
            </a:r>
            <a:r>
              <a:rPr lang="en-US" sz="2400" i="1" smtClean="0"/>
              <a:t>V’</a:t>
            </a:r>
            <a:r>
              <a:rPr lang="ru-RU" sz="2400" i="1" smtClean="0"/>
              <a:t>, Е</a:t>
            </a:r>
            <a:r>
              <a:rPr lang="en-US" sz="2400" i="1" smtClean="0"/>
              <a:t>’</a:t>
            </a:r>
            <a:r>
              <a:rPr lang="ru-RU" sz="2400" smtClean="0"/>
              <a:t>)</a:t>
            </a:r>
            <a:r>
              <a:rPr lang="ru-RU" sz="2400" i="1" smtClean="0"/>
              <a:t>, </a:t>
            </a:r>
            <a:r>
              <a:rPr lang="ru-RU" sz="2400" smtClean="0"/>
              <a:t>где </a:t>
            </a:r>
            <a:endParaRPr lang="en-US" sz="2400" smtClean="0"/>
          </a:p>
          <a:p>
            <a:pPr>
              <a:buFont typeface="Arial" charset="0"/>
              <a:buNone/>
            </a:pPr>
            <a:r>
              <a:rPr lang="en-US" sz="2400" i="1" smtClean="0"/>
              <a:t>V’</a:t>
            </a:r>
            <a:r>
              <a:rPr lang="ru-RU" sz="2400" i="1" smtClean="0"/>
              <a:t> = </a:t>
            </a:r>
            <a:r>
              <a:rPr lang="ru-RU" sz="2400" smtClean="0"/>
              <a:t>{</a:t>
            </a:r>
            <a:r>
              <a:rPr lang="ru-RU" sz="2400" i="1" smtClean="0"/>
              <a:t>х</a:t>
            </a:r>
            <a:r>
              <a:rPr lang="ru-RU" sz="2400" baseline="-25000" smtClean="0"/>
              <a:t>0</a:t>
            </a:r>
            <a:r>
              <a:rPr lang="ru-RU" sz="2400" i="1" smtClean="0"/>
              <a:t>, х</a:t>
            </a:r>
            <a:r>
              <a:rPr lang="ru-RU" sz="2400" baseline="-25000" smtClean="0"/>
              <a:t>1</a:t>
            </a:r>
            <a:r>
              <a:rPr lang="en-US" sz="2400" smtClean="0"/>
              <a:t>,</a:t>
            </a:r>
            <a:r>
              <a:rPr lang="en-US" sz="2400" baseline="-25000" smtClean="0"/>
              <a:t> </a:t>
            </a:r>
            <a:r>
              <a:rPr lang="ru-RU" sz="2400" i="1" smtClean="0"/>
              <a:t>..</a:t>
            </a:r>
            <a:r>
              <a:rPr lang="ru-RU" sz="2400" smtClean="0"/>
              <a:t>.</a:t>
            </a:r>
            <a:r>
              <a:rPr lang="en-US" sz="2400" smtClean="0"/>
              <a:t> </a:t>
            </a:r>
            <a:r>
              <a:rPr lang="ru-RU" sz="2400" smtClean="0"/>
              <a:t>, </a:t>
            </a:r>
            <a:r>
              <a:rPr lang="ru-RU" sz="2400" i="1" smtClean="0"/>
              <a:t>х</a:t>
            </a:r>
            <a:r>
              <a:rPr lang="en-US" sz="2400" i="1" baseline="-25000" smtClean="0"/>
              <a:t>n</a:t>
            </a:r>
            <a:r>
              <a:rPr lang="ru-RU" sz="2400" smtClean="0"/>
              <a:t>}</a:t>
            </a:r>
            <a:r>
              <a:rPr lang="ru-RU" sz="2400" i="1" smtClean="0"/>
              <a:t> </a:t>
            </a:r>
            <a:r>
              <a:rPr lang="en-US" sz="2400" smtClean="0"/>
              <a:t>U </a:t>
            </a:r>
            <a:r>
              <a:rPr lang="ru-RU" sz="2400" smtClean="0"/>
              <a:t>{</a:t>
            </a:r>
            <a:r>
              <a:rPr lang="ru-RU" sz="2400" i="1" smtClean="0"/>
              <a:t>у</a:t>
            </a:r>
            <a:r>
              <a:rPr lang="en-US" sz="2400" baseline="-25000" smtClean="0"/>
              <a:t>0</a:t>
            </a:r>
            <a:r>
              <a:rPr lang="ru-RU" sz="2400" i="1" smtClean="0"/>
              <a:t>, </a:t>
            </a:r>
            <a:r>
              <a:rPr lang="en-US" sz="2400" i="1" smtClean="0"/>
              <a:t>y</a:t>
            </a:r>
            <a:r>
              <a:rPr lang="ru-RU" sz="2400" baseline="-25000" smtClean="0"/>
              <a:t>1</a:t>
            </a:r>
            <a:r>
              <a:rPr lang="ru-RU" sz="2400" smtClean="0"/>
              <a:t>, </a:t>
            </a:r>
            <a:r>
              <a:rPr lang="en-US" sz="2400" smtClean="0"/>
              <a:t>…, </a:t>
            </a:r>
            <a:r>
              <a:rPr lang="ru-RU" sz="2400" i="1" smtClean="0"/>
              <a:t>у</a:t>
            </a:r>
            <a:r>
              <a:rPr lang="en-US" sz="2400" i="1" baseline="-25000" smtClean="0"/>
              <a:t>n</a:t>
            </a:r>
            <a:r>
              <a:rPr lang="ru-RU" sz="2400" smtClean="0"/>
              <a:t>},</a:t>
            </a:r>
            <a:endParaRPr lang="en-US" sz="2400" smtClean="0"/>
          </a:p>
          <a:p>
            <a:pPr>
              <a:buFont typeface="Arial" charset="0"/>
              <a:buNone/>
            </a:pPr>
            <a:r>
              <a:rPr lang="en-US" sz="2400" i="1" smtClean="0"/>
              <a:t>E</a:t>
            </a:r>
            <a:r>
              <a:rPr lang="ru-RU" sz="2400" i="1" smtClean="0"/>
              <a:t>' = </a:t>
            </a:r>
            <a:r>
              <a:rPr lang="ru-RU" sz="2400" smtClean="0"/>
              <a:t>{(</a:t>
            </a:r>
            <a:r>
              <a:rPr lang="en-US" sz="2400" i="1" smtClean="0"/>
              <a:t>x</a:t>
            </a:r>
            <a:r>
              <a:rPr lang="en-US" sz="2400" baseline="-25000" smtClean="0"/>
              <a:t>0</a:t>
            </a:r>
            <a:r>
              <a:rPr lang="ru-RU" sz="2400" i="1" smtClean="0"/>
              <a:t>,</a:t>
            </a:r>
            <a:r>
              <a:rPr lang="en-US" sz="2400" i="1" smtClean="0"/>
              <a:t> x</a:t>
            </a:r>
            <a:r>
              <a:rPr lang="en-US" sz="2400" i="1" baseline="-25000" smtClean="0"/>
              <a:t>i</a:t>
            </a:r>
            <a:r>
              <a:rPr lang="ru-RU" sz="2400" smtClean="0"/>
              <a:t>)</a:t>
            </a:r>
            <a:r>
              <a:rPr lang="en-US" sz="2400" smtClean="0"/>
              <a:t>: </a:t>
            </a:r>
            <a:r>
              <a:rPr lang="en-US" sz="2400" i="1" smtClean="0"/>
              <a:t>x</a:t>
            </a:r>
            <a:r>
              <a:rPr lang="en-US" sz="2400" i="1" baseline="-25000" smtClean="0"/>
              <a:t>i </a:t>
            </a:r>
            <a:r>
              <a:rPr lang="en-US" sz="2400" smtClean="0">
                <a:sym typeface="Symbol" pitchFamily="18" charset="2"/>
              </a:rPr>
              <a:t></a:t>
            </a:r>
            <a:r>
              <a:rPr lang="en-US" sz="2400" i="1" smtClean="0"/>
              <a:t> V</a:t>
            </a:r>
            <a:r>
              <a:rPr lang="ru-RU" sz="2400" smtClean="0"/>
              <a:t>}</a:t>
            </a:r>
            <a:r>
              <a:rPr lang="en-US" sz="2400" smtClean="0"/>
              <a:t> U </a:t>
            </a:r>
            <a:r>
              <a:rPr lang="ru-RU" sz="2400" smtClean="0"/>
              <a:t>{</a:t>
            </a:r>
            <a:r>
              <a:rPr lang="ru-RU" sz="2400" i="1" smtClean="0"/>
              <a:t>(</a:t>
            </a:r>
            <a:r>
              <a:rPr lang="en-US" sz="2400" i="1" smtClean="0"/>
              <a:t>y</a:t>
            </a:r>
            <a:r>
              <a:rPr lang="en-US" sz="2400" i="1" baseline="-25000" smtClean="0"/>
              <a:t>i</a:t>
            </a:r>
            <a:r>
              <a:rPr lang="ru-RU" sz="2400" i="1" smtClean="0"/>
              <a:t>,</a:t>
            </a:r>
            <a:r>
              <a:rPr lang="en-US" sz="2400" i="1" smtClean="0"/>
              <a:t> y</a:t>
            </a:r>
            <a:r>
              <a:rPr lang="en-US" sz="2400" baseline="-25000" smtClean="0"/>
              <a:t>0</a:t>
            </a:r>
            <a:r>
              <a:rPr lang="ru-RU" sz="2400" smtClean="0"/>
              <a:t>)</a:t>
            </a:r>
            <a:r>
              <a:rPr lang="en-US" sz="2400" smtClean="0"/>
              <a:t>:</a:t>
            </a:r>
            <a:r>
              <a:rPr lang="en-US" sz="2400" i="1" smtClean="0"/>
              <a:t> y</a:t>
            </a:r>
            <a:r>
              <a:rPr lang="en-US" sz="2400" i="1" baseline="-25000" smtClean="0"/>
              <a:t>i</a:t>
            </a:r>
            <a:r>
              <a:rPr lang="en-US" sz="2400" i="1" smtClean="0"/>
              <a:t> </a:t>
            </a:r>
            <a:r>
              <a:rPr lang="en-US" sz="2400" smtClean="0">
                <a:sym typeface="Symbol" pitchFamily="18" charset="2"/>
              </a:rPr>
              <a:t></a:t>
            </a:r>
            <a:r>
              <a:rPr lang="en-US" sz="2400" i="1" smtClean="0"/>
              <a:t> V</a:t>
            </a:r>
            <a:r>
              <a:rPr lang="ru-RU" sz="2400" smtClean="0"/>
              <a:t>}</a:t>
            </a:r>
            <a:r>
              <a:rPr lang="en-US" sz="2400" smtClean="0"/>
              <a:t> U </a:t>
            </a:r>
            <a:r>
              <a:rPr lang="ru-RU" sz="2400" smtClean="0"/>
              <a:t>{(</a:t>
            </a:r>
            <a:r>
              <a:rPr lang="en-US" sz="2400" i="1" smtClean="0"/>
              <a:t>x</a:t>
            </a:r>
            <a:r>
              <a:rPr lang="en-US" sz="2400" i="1" baseline="-25000" smtClean="0"/>
              <a:t>i</a:t>
            </a:r>
            <a:r>
              <a:rPr lang="ru-RU" sz="2400" i="1" smtClean="0"/>
              <a:t>,</a:t>
            </a:r>
            <a:r>
              <a:rPr lang="en-US" sz="2400" i="1" smtClean="0"/>
              <a:t> y</a:t>
            </a:r>
            <a:r>
              <a:rPr lang="en-US" sz="2400" i="1" baseline="-25000" smtClean="0"/>
              <a:t>j</a:t>
            </a:r>
            <a:r>
              <a:rPr lang="ru-RU" sz="2400" smtClean="0"/>
              <a:t>}</a:t>
            </a:r>
            <a:r>
              <a:rPr lang="en-US" sz="2400" smtClean="0"/>
              <a:t>: </a:t>
            </a:r>
            <a:r>
              <a:rPr lang="ru-RU" sz="2400" smtClean="0"/>
              <a:t>(</a:t>
            </a:r>
            <a:r>
              <a:rPr lang="en-US" sz="2400" i="1" smtClean="0"/>
              <a:t>i</a:t>
            </a:r>
            <a:r>
              <a:rPr lang="ru-RU" sz="2400" i="1" smtClean="0"/>
              <a:t>,</a:t>
            </a:r>
            <a:r>
              <a:rPr lang="en-US" sz="2400" i="1" smtClean="0"/>
              <a:t> j</a:t>
            </a:r>
            <a:r>
              <a:rPr lang="ru-RU" sz="2400" smtClean="0"/>
              <a:t>)</a:t>
            </a:r>
            <a:r>
              <a:rPr lang="ru-RU" sz="2400" i="1" smtClean="0"/>
              <a:t> </a:t>
            </a:r>
            <a:r>
              <a:rPr lang="en-US" sz="2400" smtClean="0">
                <a:sym typeface="Symbol" pitchFamily="18" charset="2"/>
              </a:rPr>
              <a:t></a:t>
            </a:r>
            <a:r>
              <a:rPr lang="ru-RU" sz="2400" i="1" smtClean="0"/>
              <a:t> Е</a:t>
            </a:r>
            <a:r>
              <a:rPr lang="ru-RU" sz="2400" smtClean="0"/>
              <a:t>}</a:t>
            </a:r>
            <a:endParaRPr lang="en-US" sz="2400" smtClean="0"/>
          </a:p>
          <a:p>
            <a:pPr>
              <a:buFont typeface="Arial" charset="0"/>
              <a:buNone/>
            </a:pPr>
            <a:r>
              <a:rPr lang="ru-RU" sz="2400" smtClean="0"/>
              <a:t>Решим для этого графа задачу о максимальном потоке.</a:t>
            </a:r>
          </a:p>
          <a:p>
            <a:pPr>
              <a:buFont typeface="Arial" charset="0"/>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 calcmode="lin" valueType="num">
                                      <p:cBhvr additive="base">
                                        <p:cTn id="7" dur="500" fill="hold"/>
                                        <p:tgtEl>
                                          <p:spTgt spid="2191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91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9139">
                                            <p:txEl>
                                              <p:pRg st="2" end="2"/>
                                            </p:txEl>
                                          </p:spTgt>
                                        </p:tgtEl>
                                        <p:attrNameLst>
                                          <p:attrName>style.visibility</p:attrName>
                                        </p:attrNameLst>
                                      </p:cBhvr>
                                      <p:to>
                                        <p:strVal val="visible"/>
                                      </p:to>
                                    </p:set>
                                    <p:anim calcmode="lin" valueType="num">
                                      <p:cBhvr additive="base">
                                        <p:cTn id="13" dur="500" fill="hold"/>
                                        <p:tgtEl>
                                          <p:spTgt spid="2191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91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9139">
                                            <p:txEl>
                                              <p:pRg st="3" end="3"/>
                                            </p:txEl>
                                          </p:spTgt>
                                        </p:tgtEl>
                                        <p:attrNameLst>
                                          <p:attrName>style.visibility</p:attrName>
                                        </p:attrNameLst>
                                      </p:cBhvr>
                                      <p:to>
                                        <p:strVal val="visible"/>
                                      </p:to>
                                    </p:set>
                                    <p:anim calcmode="lin" valueType="num">
                                      <p:cBhvr additive="base">
                                        <p:cTn id="19" dur="500" fill="hold"/>
                                        <p:tgtEl>
                                          <p:spTgt spid="21913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9139">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19139">
                                            <p:txEl>
                                              <p:pRg st="4" end="4"/>
                                            </p:txEl>
                                          </p:spTgt>
                                        </p:tgtEl>
                                        <p:attrNameLst>
                                          <p:attrName>style.visibility</p:attrName>
                                        </p:attrNameLst>
                                      </p:cBhvr>
                                      <p:to>
                                        <p:strVal val="visible"/>
                                      </p:to>
                                    </p:set>
                                    <p:anim calcmode="lin" valueType="num">
                                      <p:cBhvr additive="base">
                                        <p:cTn id="23" dur="500" fill="hold"/>
                                        <p:tgtEl>
                                          <p:spTgt spid="219139">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9139">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9139">
                                            <p:txEl>
                                              <p:pRg st="5" end="5"/>
                                            </p:txEl>
                                          </p:spTgt>
                                        </p:tgtEl>
                                        <p:attrNameLst>
                                          <p:attrName>style.visibility</p:attrName>
                                        </p:attrNameLst>
                                      </p:cBhvr>
                                      <p:to>
                                        <p:strVal val="visible"/>
                                      </p:to>
                                    </p:set>
                                    <p:anim calcmode="lin" valueType="num">
                                      <p:cBhvr additive="base">
                                        <p:cTn id="27" dur="500" fill="hold"/>
                                        <p:tgtEl>
                                          <p:spTgt spid="219139">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1913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19139">
                                            <p:txEl>
                                              <p:pRg st="6" end="6"/>
                                            </p:txEl>
                                          </p:spTgt>
                                        </p:tgtEl>
                                        <p:attrNameLst>
                                          <p:attrName>style.visibility</p:attrName>
                                        </p:attrNameLst>
                                      </p:cBhvr>
                                      <p:to>
                                        <p:strVal val="visible"/>
                                      </p:to>
                                    </p:set>
                                    <p:anim calcmode="lin" valueType="num">
                                      <p:cBhvr additive="base">
                                        <p:cTn id="33" dur="500" fill="hold"/>
                                        <p:tgtEl>
                                          <p:spTgt spid="21913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913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Grp="1"/>
          </p:cNvSpPr>
          <p:nvPr>
            <p:ph type="title"/>
          </p:nvPr>
        </p:nvSpPr>
        <p:spPr>
          <a:xfrm>
            <a:off x="250825" y="333375"/>
            <a:ext cx="8229600" cy="633413"/>
          </a:xfrm>
        </p:spPr>
        <p:txBody>
          <a:bodyPr/>
          <a:lstStyle/>
          <a:p>
            <a:pPr algn="l"/>
            <a:r>
              <a:rPr lang="ru-RU" sz="2800" b="1" smtClean="0"/>
              <a:t>Пример</a:t>
            </a:r>
          </a:p>
        </p:txBody>
      </p:sp>
      <p:sp>
        <p:nvSpPr>
          <p:cNvPr id="221187" name="Rectangle 3"/>
          <p:cNvSpPr>
            <a:spLocks noGrp="1"/>
          </p:cNvSpPr>
          <p:nvPr>
            <p:ph type="body" idx="1"/>
          </p:nvPr>
        </p:nvSpPr>
        <p:spPr>
          <a:xfrm>
            <a:off x="395288" y="4868863"/>
            <a:ext cx="8229600" cy="865187"/>
          </a:xfrm>
        </p:spPr>
        <p:txBody>
          <a:bodyPr/>
          <a:lstStyle/>
          <a:p>
            <a:pPr>
              <a:lnSpc>
                <a:spcPct val="80000"/>
              </a:lnSpc>
              <a:buFont typeface="Arial" charset="0"/>
              <a:buNone/>
            </a:pPr>
            <a:r>
              <a:rPr lang="ru-RU" sz="2800" smtClean="0"/>
              <a:t>Также нужно достроить исток и сток. </a:t>
            </a:r>
          </a:p>
          <a:p>
            <a:pPr>
              <a:lnSpc>
                <a:spcPct val="80000"/>
              </a:lnSpc>
              <a:buFont typeface="Arial" charset="0"/>
              <a:buNone/>
            </a:pPr>
            <a:r>
              <a:rPr lang="ru-RU" sz="2800" smtClean="0"/>
              <a:t>Исток соединить с левой долей, сток – с правой.</a:t>
            </a:r>
          </a:p>
        </p:txBody>
      </p:sp>
      <p:grpSp>
        <p:nvGrpSpPr>
          <p:cNvPr id="221299" name="Group 115"/>
          <p:cNvGrpSpPr>
            <a:grpSpLocks/>
          </p:cNvGrpSpPr>
          <p:nvPr/>
        </p:nvGrpSpPr>
        <p:grpSpPr bwMode="auto">
          <a:xfrm>
            <a:off x="323850" y="1125538"/>
            <a:ext cx="4752975" cy="1851025"/>
            <a:chOff x="204" y="709"/>
            <a:chExt cx="2994" cy="1166"/>
          </a:xfrm>
        </p:grpSpPr>
        <p:sp>
          <p:nvSpPr>
            <p:cNvPr id="74" name="Овал 73"/>
            <p:cNvSpPr/>
            <p:nvPr/>
          </p:nvSpPr>
          <p:spPr>
            <a:xfrm>
              <a:off x="204" y="1167"/>
              <a:ext cx="304"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baseline="0">
                  <a:solidFill>
                    <a:srgbClr val="000000"/>
                  </a:solidFill>
                </a:rPr>
                <a:t>1</a:t>
              </a:r>
              <a:endParaRPr lang="ru-RU" baseline="0">
                <a:solidFill>
                  <a:srgbClr val="000000"/>
                </a:solidFill>
              </a:endParaRPr>
            </a:p>
          </p:txBody>
        </p:sp>
        <p:sp>
          <p:nvSpPr>
            <p:cNvPr id="75" name="Овал 74"/>
            <p:cNvSpPr/>
            <p:nvPr/>
          </p:nvSpPr>
          <p:spPr>
            <a:xfrm>
              <a:off x="2894" y="1167"/>
              <a:ext cx="304"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baseline="0">
                  <a:solidFill>
                    <a:srgbClr val="000000"/>
                  </a:solidFill>
                </a:rPr>
                <a:t>6</a:t>
              </a:r>
              <a:endParaRPr lang="ru-RU" baseline="0">
                <a:solidFill>
                  <a:srgbClr val="000000"/>
                </a:solidFill>
              </a:endParaRPr>
            </a:p>
          </p:txBody>
        </p:sp>
        <p:sp>
          <p:nvSpPr>
            <p:cNvPr id="76" name="Овал 75"/>
            <p:cNvSpPr/>
            <p:nvPr/>
          </p:nvSpPr>
          <p:spPr>
            <a:xfrm>
              <a:off x="1940" y="772"/>
              <a:ext cx="303"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baseline="0">
                  <a:solidFill>
                    <a:srgbClr val="000000"/>
                  </a:solidFill>
                </a:rPr>
                <a:t>3</a:t>
              </a:r>
              <a:endParaRPr lang="ru-RU" baseline="0">
                <a:solidFill>
                  <a:srgbClr val="000000"/>
                </a:solidFill>
              </a:endParaRPr>
            </a:p>
          </p:txBody>
        </p:sp>
        <p:sp>
          <p:nvSpPr>
            <p:cNvPr id="77" name="Овал 76"/>
            <p:cNvSpPr/>
            <p:nvPr/>
          </p:nvSpPr>
          <p:spPr>
            <a:xfrm>
              <a:off x="1115" y="772"/>
              <a:ext cx="304"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baseline="0">
                  <a:solidFill>
                    <a:srgbClr val="000000"/>
                  </a:solidFill>
                </a:rPr>
                <a:t>2</a:t>
              </a:r>
              <a:endParaRPr lang="ru-RU" baseline="0">
                <a:solidFill>
                  <a:srgbClr val="000000"/>
                </a:solidFill>
              </a:endParaRPr>
            </a:p>
          </p:txBody>
        </p:sp>
        <p:cxnSp>
          <p:nvCxnSpPr>
            <p:cNvPr id="78" name="Прямая со стрелкой 77"/>
            <p:cNvCxnSpPr>
              <a:cxnSpLocks noChangeShapeType="1"/>
              <a:stCxn id="77" idx="6"/>
              <a:endCxn id="76" idx="2"/>
            </p:cNvCxnSpPr>
            <p:nvPr/>
          </p:nvCxnSpPr>
          <p:spPr bwMode="auto">
            <a:xfrm>
              <a:off x="1419" y="910"/>
              <a:ext cx="521" cy="1"/>
            </a:xfrm>
            <a:prstGeom prst="straightConnector1">
              <a:avLst/>
            </a:prstGeom>
            <a:noFill/>
            <a:ln w="25400" algn="ctr">
              <a:solidFill>
                <a:srgbClr val="0000FF"/>
              </a:solidFill>
              <a:round/>
              <a:headEnd/>
              <a:tailEnd type="arrow" w="med" len="med"/>
            </a:ln>
            <a:effectLst>
              <a:outerShdw dist="20000" dir="5400000" rotWithShape="0">
                <a:srgbClr val="000000">
                  <a:alpha val="37999"/>
                </a:srgbClr>
              </a:outerShdw>
            </a:effectLst>
          </p:spPr>
        </p:cxnSp>
        <p:cxnSp>
          <p:nvCxnSpPr>
            <p:cNvPr id="79" name="Прямая со стрелкой 78"/>
            <p:cNvCxnSpPr/>
            <p:nvPr/>
          </p:nvCxnSpPr>
          <p:spPr>
            <a:xfrm rot="16200000" flipH="1">
              <a:off x="1057" y="1282"/>
              <a:ext cx="47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0" name="Овал 79"/>
            <p:cNvSpPr/>
            <p:nvPr/>
          </p:nvSpPr>
          <p:spPr>
            <a:xfrm>
              <a:off x="1940" y="1503"/>
              <a:ext cx="303"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2000" baseline="0">
                  <a:solidFill>
                    <a:srgbClr val="000000"/>
                  </a:solidFill>
                </a:rPr>
                <a:t>5</a:t>
              </a:r>
              <a:endParaRPr lang="ru-RU" sz="2000" baseline="0">
                <a:solidFill>
                  <a:srgbClr val="000000"/>
                </a:solidFill>
              </a:endParaRPr>
            </a:p>
          </p:txBody>
        </p:sp>
        <p:sp>
          <p:nvSpPr>
            <p:cNvPr id="81" name="Овал 80"/>
            <p:cNvSpPr/>
            <p:nvPr/>
          </p:nvSpPr>
          <p:spPr>
            <a:xfrm>
              <a:off x="1115" y="1503"/>
              <a:ext cx="304" cy="27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baseline="0">
                  <a:solidFill>
                    <a:srgbClr val="000000"/>
                  </a:solidFill>
                </a:rPr>
                <a:t>4</a:t>
              </a:r>
              <a:endParaRPr lang="ru-RU" baseline="0">
                <a:solidFill>
                  <a:srgbClr val="000000"/>
                </a:solidFill>
              </a:endParaRPr>
            </a:p>
          </p:txBody>
        </p:sp>
        <p:cxnSp>
          <p:nvCxnSpPr>
            <p:cNvPr id="82" name="Прямая со стрелкой 81"/>
            <p:cNvCxnSpPr>
              <a:cxnSpLocks noChangeShapeType="1"/>
            </p:cNvCxnSpPr>
            <p:nvPr/>
          </p:nvCxnSpPr>
          <p:spPr bwMode="auto">
            <a:xfrm>
              <a:off x="1409" y="1606"/>
              <a:ext cx="553" cy="1"/>
            </a:xfrm>
            <a:prstGeom prst="straightConnector1">
              <a:avLst/>
            </a:prstGeom>
            <a:noFill/>
            <a:ln w="25400" algn="ctr">
              <a:solidFill>
                <a:srgbClr val="0000FF"/>
              </a:solidFill>
              <a:round/>
              <a:headEnd/>
              <a:tailEnd type="arrow" w="med" len="med"/>
            </a:ln>
            <a:effectLst>
              <a:outerShdw dist="20000" dir="5400000" rotWithShape="0">
                <a:srgbClr val="000000">
                  <a:alpha val="37999"/>
                </a:srgbClr>
              </a:outerShdw>
            </a:effectLst>
          </p:spPr>
        </p:cxnSp>
        <p:cxnSp>
          <p:nvCxnSpPr>
            <p:cNvPr id="83" name="Прямая со стрелкой 82"/>
            <p:cNvCxnSpPr>
              <a:stCxn id="76" idx="4"/>
            </p:cNvCxnSpPr>
            <p:nvPr/>
          </p:nvCxnSpPr>
          <p:spPr>
            <a:xfrm rot="16200000" flipH="1">
              <a:off x="1877" y="1270"/>
              <a:ext cx="446" cy="1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4" name="Прямая со стрелкой 83"/>
            <p:cNvCxnSpPr>
              <a:cxnSpLocks noChangeShapeType="1"/>
              <a:stCxn id="74" idx="7"/>
              <a:endCxn id="77" idx="2"/>
            </p:cNvCxnSpPr>
            <p:nvPr/>
          </p:nvCxnSpPr>
          <p:spPr bwMode="auto">
            <a:xfrm rot="5400000" flipH="1" flipV="1">
              <a:off x="640" y="733"/>
              <a:ext cx="298" cy="652"/>
            </a:xfrm>
            <a:prstGeom prst="straightConnector1">
              <a:avLst/>
            </a:prstGeom>
            <a:noFill/>
            <a:ln w="25400" algn="ctr">
              <a:solidFill>
                <a:srgbClr val="0000FF"/>
              </a:solidFill>
              <a:round/>
              <a:headEnd/>
              <a:tailEnd type="arrow" w="med" len="med"/>
            </a:ln>
            <a:effectLst>
              <a:outerShdw dist="20000" dir="5400000" rotWithShape="0">
                <a:srgbClr val="000000">
                  <a:alpha val="37999"/>
                </a:srgbClr>
              </a:outerShdw>
            </a:effectLst>
          </p:spPr>
        </p:cxnSp>
        <p:cxnSp>
          <p:nvCxnSpPr>
            <p:cNvPr id="86" name="Прямая со стрелкой 85"/>
            <p:cNvCxnSpPr>
              <a:stCxn id="76" idx="6"/>
              <a:endCxn id="75" idx="1"/>
            </p:cNvCxnSpPr>
            <p:nvPr/>
          </p:nvCxnSpPr>
          <p:spPr>
            <a:xfrm>
              <a:off x="2243" y="910"/>
              <a:ext cx="696" cy="29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7" name="Прямая со стрелкой 86"/>
            <p:cNvCxnSpPr>
              <a:cxnSpLocks noChangeShapeType="1"/>
              <a:stCxn id="76" idx="3"/>
              <a:endCxn id="81" idx="7"/>
            </p:cNvCxnSpPr>
            <p:nvPr/>
          </p:nvCxnSpPr>
          <p:spPr bwMode="auto">
            <a:xfrm rot="5400000">
              <a:off x="1412" y="971"/>
              <a:ext cx="535" cy="609"/>
            </a:xfrm>
            <a:prstGeom prst="straightConnector1">
              <a:avLst/>
            </a:prstGeom>
            <a:noFill/>
            <a:ln w="25400" algn="ctr">
              <a:solidFill>
                <a:srgbClr val="0000FF"/>
              </a:solidFill>
              <a:round/>
              <a:headEnd/>
              <a:tailEnd type="arrow" w="med" len="med"/>
            </a:ln>
            <a:effectLst>
              <a:outerShdw dist="20000" dir="5400000" rotWithShape="0">
                <a:srgbClr val="000000">
                  <a:alpha val="37999"/>
                </a:srgbClr>
              </a:outerShdw>
            </a:effectLst>
          </p:spPr>
        </p:cxnSp>
        <p:sp>
          <p:nvSpPr>
            <p:cNvPr id="221235" name="TextBox 93"/>
            <p:cNvSpPr txBox="1">
              <a:spLocks noChangeArrowheads="1"/>
            </p:cNvSpPr>
            <p:nvPr/>
          </p:nvSpPr>
          <p:spPr bwMode="auto">
            <a:xfrm rot="-1625620">
              <a:off x="578" y="865"/>
              <a:ext cx="262" cy="231"/>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221236" name="TextBox 94"/>
            <p:cNvSpPr txBox="1">
              <a:spLocks noChangeArrowheads="1"/>
            </p:cNvSpPr>
            <p:nvPr/>
          </p:nvSpPr>
          <p:spPr bwMode="auto">
            <a:xfrm>
              <a:off x="1526" y="709"/>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221237" name="TextBox 95"/>
            <p:cNvSpPr txBox="1">
              <a:spLocks noChangeArrowheads="1"/>
            </p:cNvSpPr>
            <p:nvPr/>
          </p:nvSpPr>
          <p:spPr bwMode="auto">
            <a:xfrm rot="1393266">
              <a:off x="2545" y="884"/>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221238" name="TextBox 96"/>
            <p:cNvSpPr txBox="1">
              <a:spLocks noChangeArrowheads="1"/>
            </p:cNvSpPr>
            <p:nvPr/>
          </p:nvSpPr>
          <p:spPr bwMode="auto">
            <a:xfrm>
              <a:off x="618" y="1543"/>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21239" name="TextBox 97"/>
            <p:cNvSpPr txBox="1">
              <a:spLocks noChangeArrowheads="1"/>
            </p:cNvSpPr>
            <p:nvPr/>
          </p:nvSpPr>
          <p:spPr bwMode="auto">
            <a:xfrm>
              <a:off x="1565" y="1644"/>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221240" name="TextBox 98"/>
            <p:cNvSpPr txBox="1">
              <a:spLocks noChangeArrowheads="1"/>
            </p:cNvSpPr>
            <p:nvPr/>
          </p:nvSpPr>
          <p:spPr bwMode="auto">
            <a:xfrm rot="-1094602">
              <a:off x="2564" y="1511"/>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21241" name="TextBox 99"/>
            <p:cNvSpPr txBox="1">
              <a:spLocks noChangeArrowheads="1"/>
            </p:cNvSpPr>
            <p:nvPr/>
          </p:nvSpPr>
          <p:spPr bwMode="auto">
            <a:xfrm rot="-5144725">
              <a:off x="2120" y="1171"/>
              <a:ext cx="188"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221242" name="TextBox 100"/>
            <p:cNvSpPr txBox="1">
              <a:spLocks noChangeArrowheads="1"/>
            </p:cNvSpPr>
            <p:nvPr/>
          </p:nvSpPr>
          <p:spPr bwMode="auto">
            <a:xfrm>
              <a:off x="981" y="1194"/>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221243" name="TextBox 101"/>
            <p:cNvSpPr txBox="1">
              <a:spLocks noChangeArrowheads="1"/>
            </p:cNvSpPr>
            <p:nvPr/>
          </p:nvSpPr>
          <p:spPr bwMode="auto">
            <a:xfrm rot="-5400000">
              <a:off x="1278" y="1165"/>
              <a:ext cx="188"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221244" name="TextBox 102"/>
            <p:cNvSpPr txBox="1">
              <a:spLocks noChangeArrowheads="1"/>
            </p:cNvSpPr>
            <p:nvPr/>
          </p:nvSpPr>
          <p:spPr bwMode="auto">
            <a:xfrm rot="-2617701">
              <a:off x="1636" y="1181"/>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sp>
          <p:nvSpPr>
            <p:cNvPr id="221245" name="TextBox 72"/>
            <p:cNvSpPr txBox="1">
              <a:spLocks noChangeArrowheads="1"/>
            </p:cNvSpPr>
            <p:nvPr/>
          </p:nvSpPr>
          <p:spPr bwMode="auto">
            <a:xfrm>
              <a:off x="1585" y="1456"/>
              <a:ext cx="189" cy="230"/>
            </a:xfrm>
            <a:prstGeom prst="rect">
              <a:avLst/>
            </a:prstGeom>
            <a:noFill/>
            <a:ln w="9525">
              <a:noFill/>
              <a:miter lim="800000"/>
              <a:headEnd/>
              <a:tailEnd/>
            </a:ln>
          </p:spPr>
          <p:txBody>
            <a:bodyPr wrap="none">
              <a:spAutoFit/>
            </a:bodyPr>
            <a:lstStyle/>
            <a:p>
              <a:r>
                <a:rPr lang="en-US" sz="1800" baseline="0"/>
                <a:t>1</a:t>
              </a:r>
              <a:endParaRPr lang="ru-RU" sz="1800" baseline="0"/>
            </a:p>
          </p:txBody>
        </p:sp>
        <p:sp>
          <p:nvSpPr>
            <p:cNvPr id="221246" name="Line 102"/>
            <p:cNvSpPr>
              <a:spLocks noChangeShapeType="1"/>
            </p:cNvSpPr>
            <p:nvPr/>
          </p:nvSpPr>
          <p:spPr bwMode="auto">
            <a:xfrm>
              <a:off x="453" y="1385"/>
              <a:ext cx="666" cy="225"/>
            </a:xfrm>
            <a:prstGeom prst="line">
              <a:avLst/>
            </a:prstGeom>
            <a:noFill/>
            <a:ln w="28575">
              <a:solidFill>
                <a:schemeClr val="tx1"/>
              </a:solidFill>
              <a:round/>
              <a:headEnd/>
              <a:tailEnd type="triangle" w="med" len="med"/>
            </a:ln>
          </p:spPr>
          <p:txBody>
            <a:bodyPr/>
            <a:lstStyle/>
            <a:p>
              <a:endParaRPr lang="ru-RU"/>
            </a:p>
          </p:txBody>
        </p:sp>
        <p:sp>
          <p:nvSpPr>
            <p:cNvPr id="221247" name="Line 103"/>
            <p:cNvSpPr>
              <a:spLocks noChangeShapeType="1"/>
            </p:cNvSpPr>
            <p:nvPr/>
          </p:nvSpPr>
          <p:spPr bwMode="auto">
            <a:xfrm flipV="1">
              <a:off x="2242" y="1340"/>
              <a:ext cx="664" cy="270"/>
            </a:xfrm>
            <a:prstGeom prst="line">
              <a:avLst/>
            </a:prstGeom>
            <a:noFill/>
            <a:ln w="28575">
              <a:solidFill>
                <a:srgbClr val="0000FF"/>
              </a:solidFill>
              <a:round/>
              <a:headEnd/>
              <a:tailEnd type="triangle" w="med" len="med"/>
            </a:ln>
          </p:spPr>
          <p:txBody>
            <a:bodyPr/>
            <a:lstStyle/>
            <a:p>
              <a:endParaRPr lang="ru-RU"/>
            </a:p>
          </p:txBody>
        </p:sp>
      </p:grpSp>
      <p:grpSp>
        <p:nvGrpSpPr>
          <p:cNvPr id="221298" name="Group 114"/>
          <p:cNvGrpSpPr>
            <a:grpSpLocks/>
          </p:cNvGrpSpPr>
          <p:nvPr/>
        </p:nvGrpSpPr>
        <p:grpSpPr bwMode="auto">
          <a:xfrm>
            <a:off x="6011863" y="1125538"/>
            <a:ext cx="1922462" cy="3290887"/>
            <a:chOff x="612" y="1752"/>
            <a:chExt cx="1211" cy="2073"/>
          </a:xfrm>
        </p:grpSpPr>
        <p:sp>
          <p:nvSpPr>
            <p:cNvPr id="2" name="Овал 11"/>
            <p:cNvSpPr/>
            <p:nvPr/>
          </p:nvSpPr>
          <p:spPr>
            <a:xfrm>
              <a:off x="793" y="2160"/>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3" name="Овал 14"/>
            <p:cNvSpPr/>
            <p:nvPr/>
          </p:nvSpPr>
          <p:spPr>
            <a:xfrm>
              <a:off x="793" y="2524"/>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4" name="Овал 15"/>
            <p:cNvSpPr/>
            <p:nvPr/>
          </p:nvSpPr>
          <p:spPr>
            <a:xfrm>
              <a:off x="793" y="2887"/>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 name="Овал 54"/>
            <p:cNvSpPr/>
            <p:nvPr/>
          </p:nvSpPr>
          <p:spPr>
            <a:xfrm>
              <a:off x="793" y="3249"/>
              <a:ext cx="227" cy="21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0" name="Овал 49"/>
            <p:cNvSpPr/>
            <p:nvPr/>
          </p:nvSpPr>
          <p:spPr>
            <a:xfrm>
              <a:off x="793" y="1797"/>
              <a:ext cx="227" cy="187"/>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1194" name="Text Box 56"/>
            <p:cNvSpPr txBox="1">
              <a:spLocks noChangeArrowheads="1"/>
            </p:cNvSpPr>
            <p:nvPr/>
          </p:nvSpPr>
          <p:spPr bwMode="auto">
            <a:xfrm>
              <a:off x="657" y="1752"/>
              <a:ext cx="181" cy="212"/>
            </a:xfrm>
            <a:prstGeom prst="rect">
              <a:avLst/>
            </a:prstGeom>
            <a:noFill/>
            <a:ln w="9525">
              <a:noFill/>
              <a:miter lim="800000"/>
              <a:headEnd/>
              <a:tailEnd/>
            </a:ln>
          </p:spPr>
          <p:txBody>
            <a:bodyPr wrap="none">
              <a:spAutoFit/>
            </a:bodyPr>
            <a:lstStyle/>
            <a:p>
              <a:r>
                <a:rPr lang="ru-RU"/>
                <a:t>1</a:t>
              </a:r>
            </a:p>
          </p:txBody>
        </p:sp>
        <p:sp>
          <p:nvSpPr>
            <p:cNvPr id="221195" name="Text Box 75"/>
            <p:cNvSpPr txBox="1">
              <a:spLocks noChangeArrowheads="1"/>
            </p:cNvSpPr>
            <p:nvPr/>
          </p:nvSpPr>
          <p:spPr bwMode="auto">
            <a:xfrm>
              <a:off x="612" y="2115"/>
              <a:ext cx="181" cy="212"/>
            </a:xfrm>
            <a:prstGeom prst="rect">
              <a:avLst/>
            </a:prstGeom>
            <a:noFill/>
            <a:ln w="9525">
              <a:noFill/>
              <a:miter lim="800000"/>
              <a:headEnd/>
              <a:tailEnd/>
            </a:ln>
          </p:spPr>
          <p:txBody>
            <a:bodyPr wrap="none">
              <a:spAutoFit/>
            </a:bodyPr>
            <a:lstStyle/>
            <a:p>
              <a:r>
                <a:rPr lang="ru-RU"/>
                <a:t>2</a:t>
              </a:r>
            </a:p>
          </p:txBody>
        </p:sp>
        <p:sp>
          <p:nvSpPr>
            <p:cNvPr id="221196" name="Text Box 76"/>
            <p:cNvSpPr txBox="1">
              <a:spLocks noChangeArrowheads="1"/>
            </p:cNvSpPr>
            <p:nvPr/>
          </p:nvSpPr>
          <p:spPr bwMode="auto">
            <a:xfrm>
              <a:off x="612" y="3249"/>
              <a:ext cx="181" cy="212"/>
            </a:xfrm>
            <a:prstGeom prst="rect">
              <a:avLst/>
            </a:prstGeom>
            <a:noFill/>
            <a:ln w="9525">
              <a:noFill/>
              <a:miter lim="800000"/>
              <a:headEnd/>
              <a:tailEnd/>
            </a:ln>
          </p:spPr>
          <p:txBody>
            <a:bodyPr wrap="none">
              <a:spAutoFit/>
            </a:bodyPr>
            <a:lstStyle/>
            <a:p>
              <a:r>
                <a:rPr lang="ru-RU"/>
                <a:t>5</a:t>
              </a:r>
            </a:p>
          </p:txBody>
        </p:sp>
        <p:sp>
          <p:nvSpPr>
            <p:cNvPr id="221197" name="Text Box 77"/>
            <p:cNvSpPr txBox="1">
              <a:spLocks noChangeArrowheads="1"/>
            </p:cNvSpPr>
            <p:nvPr/>
          </p:nvSpPr>
          <p:spPr bwMode="auto">
            <a:xfrm>
              <a:off x="612" y="2840"/>
              <a:ext cx="181" cy="212"/>
            </a:xfrm>
            <a:prstGeom prst="rect">
              <a:avLst/>
            </a:prstGeom>
            <a:noFill/>
            <a:ln w="9525">
              <a:noFill/>
              <a:miter lim="800000"/>
              <a:headEnd/>
              <a:tailEnd/>
            </a:ln>
          </p:spPr>
          <p:txBody>
            <a:bodyPr wrap="none">
              <a:spAutoFit/>
            </a:bodyPr>
            <a:lstStyle/>
            <a:p>
              <a:r>
                <a:rPr lang="ru-RU"/>
                <a:t>4</a:t>
              </a:r>
            </a:p>
          </p:txBody>
        </p:sp>
        <p:sp>
          <p:nvSpPr>
            <p:cNvPr id="221198" name="Text Box 78"/>
            <p:cNvSpPr txBox="1">
              <a:spLocks noChangeArrowheads="1"/>
            </p:cNvSpPr>
            <p:nvPr/>
          </p:nvSpPr>
          <p:spPr bwMode="auto">
            <a:xfrm>
              <a:off x="612" y="2523"/>
              <a:ext cx="181" cy="212"/>
            </a:xfrm>
            <a:prstGeom prst="rect">
              <a:avLst/>
            </a:prstGeom>
            <a:noFill/>
            <a:ln w="9525">
              <a:noFill/>
              <a:miter lim="800000"/>
              <a:headEnd/>
              <a:tailEnd/>
            </a:ln>
          </p:spPr>
          <p:txBody>
            <a:bodyPr wrap="none">
              <a:spAutoFit/>
            </a:bodyPr>
            <a:lstStyle/>
            <a:p>
              <a:r>
                <a:rPr lang="ru-RU"/>
                <a:t>3</a:t>
              </a:r>
            </a:p>
          </p:txBody>
        </p:sp>
        <p:sp>
          <p:nvSpPr>
            <p:cNvPr id="221199" name="Text Box 79"/>
            <p:cNvSpPr txBox="1">
              <a:spLocks noChangeArrowheads="1"/>
            </p:cNvSpPr>
            <p:nvPr/>
          </p:nvSpPr>
          <p:spPr bwMode="auto">
            <a:xfrm>
              <a:off x="612" y="3566"/>
              <a:ext cx="181" cy="212"/>
            </a:xfrm>
            <a:prstGeom prst="rect">
              <a:avLst/>
            </a:prstGeom>
            <a:noFill/>
            <a:ln w="9525">
              <a:noFill/>
              <a:miter lim="800000"/>
              <a:headEnd/>
              <a:tailEnd/>
            </a:ln>
          </p:spPr>
          <p:txBody>
            <a:bodyPr wrap="none">
              <a:spAutoFit/>
            </a:bodyPr>
            <a:lstStyle/>
            <a:p>
              <a:r>
                <a:rPr lang="ru-RU"/>
                <a:t>6</a:t>
              </a:r>
            </a:p>
          </p:txBody>
        </p:sp>
        <p:sp>
          <p:nvSpPr>
            <p:cNvPr id="5" name="Овал 54"/>
            <p:cNvSpPr>
              <a:spLocks noChangeArrowheads="1"/>
            </p:cNvSpPr>
            <p:nvPr/>
          </p:nvSpPr>
          <p:spPr bwMode="auto">
            <a:xfrm>
              <a:off x="793" y="3612"/>
              <a:ext cx="227" cy="213"/>
            </a:xfrm>
            <a:prstGeom prst="ellipse">
              <a:avLst/>
            </a:prstGeom>
            <a:solidFill>
              <a:schemeClr val="hlink"/>
            </a:solidFill>
            <a:ln w="9525" algn="ctr">
              <a:solidFill>
                <a:srgbClr val="4A7EBB"/>
              </a:solidFill>
              <a:round/>
              <a:headEnd/>
              <a:tailEnd/>
            </a:ln>
            <a:effectLst>
              <a:outerShdw dist="20000" dir="5400000" rotWithShape="0">
                <a:srgbClr val="000000">
                  <a:alpha val="37999"/>
                </a:srgbClr>
              </a:outerShdw>
            </a:effectLst>
          </p:spPr>
          <p:txBody>
            <a:bodyPr anchor="ctr"/>
            <a:lstStyle/>
            <a:p>
              <a:pPr algn="ctr" fontAlgn="auto">
                <a:spcBef>
                  <a:spcPts val="0"/>
                </a:spcBef>
                <a:spcAft>
                  <a:spcPts val="0"/>
                </a:spcAft>
                <a:defRPr/>
              </a:pPr>
              <a:endParaRPr lang="ru-RU" sz="3200" baseline="0" dirty="0">
                <a:solidFill>
                  <a:schemeClr val="dk1"/>
                </a:solidFill>
                <a:latin typeface="+mn-lt"/>
              </a:endParaRPr>
            </a:p>
          </p:txBody>
        </p:sp>
        <p:sp>
          <p:nvSpPr>
            <p:cNvPr id="6" name="Овал 11"/>
            <p:cNvSpPr/>
            <p:nvPr/>
          </p:nvSpPr>
          <p:spPr>
            <a:xfrm>
              <a:off x="1383" y="2160"/>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7" name="Овал 14"/>
            <p:cNvSpPr/>
            <p:nvPr/>
          </p:nvSpPr>
          <p:spPr>
            <a:xfrm>
              <a:off x="1383" y="2524"/>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9" name="Овал 15"/>
            <p:cNvSpPr/>
            <p:nvPr/>
          </p:nvSpPr>
          <p:spPr>
            <a:xfrm>
              <a:off x="1383" y="2887"/>
              <a:ext cx="227" cy="21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1" name="Овал 54"/>
            <p:cNvSpPr/>
            <p:nvPr/>
          </p:nvSpPr>
          <p:spPr>
            <a:xfrm>
              <a:off x="1383" y="3249"/>
              <a:ext cx="227" cy="21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2" name="Овал 49"/>
            <p:cNvSpPr>
              <a:spLocks noChangeArrowheads="1"/>
            </p:cNvSpPr>
            <p:nvPr/>
          </p:nvSpPr>
          <p:spPr bwMode="auto">
            <a:xfrm>
              <a:off x="1383" y="1797"/>
              <a:ext cx="227" cy="187"/>
            </a:xfrm>
            <a:prstGeom prst="ellipse">
              <a:avLst/>
            </a:prstGeom>
            <a:solidFill>
              <a:schemeClr val="hlink"/>
            </a:solidFill>
            <a:ln w="9525" algn="ctr">
              <a:solidFill>
                <a:srgbClr val="4A7EBB"/>
              </a:solidFill>
              <a:round/>
              <a:headEnd/>
              <a:tailEnd/>
            </a:ln>
            <a:effectLst>
              <a:outerShdw dist="20000" dir="5400000" rotWithShape="0">
                <a:srgbClr val="000000">
                  <a:alpha val="37999"/>
                </a:srgbClr>
              </a:outerShdw>
            </a:effectLst>
          </p:spPr>
          <p:txBody>
            <a:bodyPr anchor="ctr"/>
            <a:lstStyle/>
            <a:p>
              <a:pPr algn="ctr" fontAlgn="auto">
                <a:spcBef>
                  <a:spcPts val="0"/>
                </a:spcBef>
                <a:spcAft>
                  <a:spcPts val="0"/>
                </a:spcAft>
                <a:defRPr/>
              </a:pPr>
              <a:endParaRPr lang="ru-RU" sz="3200" baseline="0" dirty="0">
                <a:solidFill>
                  <a:schemeClr val="dk1"/>
                </a:solidFill>
                <a:latin typeface="+mn-lt"/>
              </a:endParaRPr>
            </a:p>
          </p:txBody>
        </p:sp>
        <p:sp>
          <p:nvSpPr>
            <p:cNvPr id="13" name="Овал 54"/>
            <p:cNvSpPr/>
            <p:nvPr/>
          </p:nvSpPr>
          <p:spPr>
            <a:xfrm>
              <a:off x="1383" y="3612"/>
              <a:ext cx="227" cy="21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221207" name="Text Box 93"/>
            <p:cNvSpPr txBox="1">
              <a:spLocks noChangeArrowheads="1"/>
            </p:cNvSpPr>
            <p:nvPr/>
          </p:nvSpPr>
          <p:spPr bwMode="auto">
            <a:xfrm>
              <a:off x="1610" y="1752"/>
              <a:ext cx="213" cy="212"/>
            </a:xfrm>
            <a:prstGeom prst="rect">
              <a:avLst/>
            </a:prstGeom>
            <a:noFill/>
            <a:ln w="9525">
              <a:noFill/>
              <a:miter lim="800000"/>
              <a:headEnd/>
              <a:tailEnd/>
            </a:ln>
          </p:spPr>
          <p:txBody>
            <a:bodyPr wrap="none">
              <a:spAutoFit/>
            </a:bodyPr>
            <a:lstStyle/>
            <a:p>
              <a:r>
                <a:rPr lang="ru-RU"/>
                <a:t>1</a:t>
              </a:r>
              <a:r>
                <a:rPr lang="en-US"/>
                <a:t>’</a:t>
              </a:r>
              <a:endParaRPr lang="ru-RU"/>
            </a:p>
          </p:txBody>
        </p:sp>
        <p:sp>
          <p:nvSpPr>
            <p:cNvPr id="221208" name="Text Box 94"/>
            <p:cNvSpPr txBox="1">
              <a:spLocks noChangeArrowheads="1"/>
            </p:cNvSpPr>
            <p:nvPr/>
          </p:nvSpPr>
          <p:spPr bwMode="auto">
            <a:xfrm>
              <a:off x="1610" y="2115"/>
              <a:ext cx="213" cy="212"/>
            </a:xfrm>
            <a:prstGeom prst="rect">
              <a:avLst/>
            </a:prstGeom>
            <a:noFill/>
            <a:ln w="9525">
              <a:noFill/>
              <a:miter lim="800000"/>
              <a:headEnd/>
              <a:tailEnd/>
            </a:ln>
          </p:spPr>
          <p:txBody>
            <a:bodyPr wrap="none">
              <a:spAutoFit/>
            </a:bodyPr>
            <a:lstStyle/>
            <a:p>
              <a:r>
                <a:rPr lang="en-US"/>
                <a:t>2’</a:t>
              </a:r>
              <a:endParaRPr lang="ru-RU"/>
            </a:p>
          </p:txBody>
        </p:sp>
        <p:sp>
          <p:nvSpPr>
            <p:cNvPr id="221209" name="Text Box 95"/>
            <p:cNvSpPr txBox="1">
              <a:spLocks noChangeArrowheads="1"/>
            </p:cNvSpPr>
            <p:nvPr/>
          </p:nvSpPr>
          <p:spPr bwMode="auto">
            <a:xfrm>
              <a:off x="1565" y="2478"/>
              <a:ext cx="213" cy="212"/>
            </a:xfrm>
            <a:prstGeom prst="rect">
              <a:avLst/>
            </a:prstGeom>
            <a:noFill/>
            <a:ln w="9525">
              <a:noFill/>
              <a:miter lim="800000"/>
              <a:headEnd/>
              <a:tailEnd/>
            </a:ln>
          </p:spPr>
          <p:txBody>
            <a:bodyPr wrap="none">
              <a:spAutoFit/>
            </a:bodyPr>
            <a:lstStyle/>
            <a:p>
              <a:r>
                <a:rPr lang="en-US"/>
                <a:t>3’</a:t>
              </a:r>
              <a:endParaRPr lang="ru-RU"/>
            </a:p>
          </p:txBody>
        </p:sp>
        <p:sp>
          <p:nvSpPr>
            <p:cNvPr id="221210" name="Text Box 96"/>
            <p:cNvSpPr txBox="1">
              <a:spLocks noChangeArrowheads="1"/>
            </p:cNvSpPr>
            <p:nvPr/>
          </p:nvSpPr>
          <p:spPr bwMode="auto">
            <a:xfrm>
              <a:off x="1565" y="2840"/>
              <a:ext cx="213" cy="212"/>
            </a:xfrm>
            <a:prstGeom prst="rect">
              <a:avLst/>
            </a:prstGeom>
            <a:noFill/>
            <a:ln w="9525">
              <a:noFill/>
              <a:miter lim="800000"/>
              <a:headEnd/>
              <a:tailEnd/>
            </a:ln>
          </p:spPr>
          <p:txBody>
            <a:bodyPr wrap="none">
              <a:spAutoFit/>
            </a:bodyPr>
            <a:lstStyle/>
            <a:p>
              <a:r>
                <a:rPr lang="en-US"/>
                <a:t>4’</a:t>
              </a:r>
              <a:endParaRPr lang="ru-RU"/>
            </a:p>
          </p:txBody>
        </p:sp>
        <p:sp>
          <p:nvSpPr>
            <p:cNvPr id="221211" name="Text Box 97"/>
            <p:cNvSpPr txBox="1">
              <a:spLocks noChangeArrowheads="1"/>
            </p:cNvSpPr>
            <p:nvPr/>
          </p:nvSpPr>
          <p:spPr bwMode="auto">
            <a:xfrm>
              <a:off x="1565" y="3203"/>
              <a:ext cx="213" cy="212"/>
            </a:xfrm>
            <a:prstGeom prst="rect">
              <a:avLst/>
            </a:prstGeom>
            <a:noFill/>
            <a:ln w="9525">
              <a:noFill/>
              <a:miter lim="800000"/>
              <a:headEnd/>
              <a:tailEnd/>
            </a:ln>
          </p:spPr>
          <p:txBody>
            <a:bodyPr wrap="none">
              <a:spAutoFit/>
            </a:bodyPr>
            <a:lstStyle/>
            <a:p>
              <a:r>
                <a:rPr lang="en-US"/>
                <a:t>5’</a:t>
              </a:r>
              <a:endParaRPr lang="ru-RU"/>
            </a:p>
          </p:txBody>
        </p:sp>
        <p:sp>
          <p:nvSpPr>
            <p:cNvPr id="221212" name="Text Box 98"/>
            <p:cNvSpPr txBox="1">
              <a:spLocks noChangeArrowheads="1"/>
            </p:cNvSpPr>
            <p:nvPr/>
          </p:nvSpPr>
          <p:spPr bwMode="auto">
            <a:xfrm>
              <a:off x="1565" y="3566"/>
              <a:ext cx="213" cy="212"/>
            </a:xfrm>
            <a:prstGeom prst="rect">
              <a:avLst/>
            </a:prstGeom>
            <a:noFill/>
            <a:ln w="9525">
              <a:noFill/>
              <a:miter lim="800000"/>
              <a:headEnd/>
              <a:tailEnd/>
            </a:ln>
          </p:spPr>
          <p:txBody>
            <a:bodyPr>
              <a:spAutoFit/>
            </a:bodyPr>
            <a:lstStyle/>
            <a:p>
              <a:r>
                <a:rPr lang="en-US"/>
                <a:t>6’</a:t>
              </a:r>
              <a:endParaRPr lang="ru-RU"/>
            </a:p>
          </p:txBody>
        </p:sp>
        <p:sp>
          <p:nvSpPr>
            <p:cNvPr id="221213" name="Line 105"/>
            <p:cNvSpPr>
              <a:spLocks noChangeShapeType="1"/>
            </p:cNvSpPr>
            <p:nvPr/>
          </p:nvSpPr>
          <p:spPr bwMode="auto">
            <a:xfrm>
              <a:off x="1020" y="1933"/>
              <a:ext cx="409" cy="272"/>
            </a:xfrm>
            <a:prstGeom prst="line">
              <a:avLst/>
            </a:prstGeom>
            <a:noFill/>
            <a:ln w="38100">
              <a:solidFill>
                <a:schemeClr val="tx1"/>
              </a:solidFill>
              <a:round/>
              <a:headEnd/>
              <a:tailEnd type="triangle" w="med" len="med"/>
            </a:ln>
          </p:spPr>
          <p:txBody>
            <a:bodyPr/>
            <a:lstStyle/>
            <a:p>
              <a:endParaRPr lang="ru-RU"/>
            </a:p>
          </p:txBody>
        </p:sp>
        <p:sp>
          <p:nvSpPr>
            <p:cNvPr id="221214" name="Line 106"/>
            <p:cNvSpPr>
              <a:spLocks noChangeShapeType="1"/>
            </p:cNvSpPr>
            <p:nvPr/>
          </p:nvSpPr>
          <p:spPr bwMode="auto">
            <a:xfrm>
              <a:off x="930" y="1979"/>
              <a:ext cx="499" cy="952"/>
            </a:xfrm>
            <a:prstGeom prst="line">
              <a:avLst/>
            </a:prstGeom>
            <a:noFill/>
            <a:ln w="9525">
              <a:solidFill>
                <a:schemeClr val="tx1"/>
              </a:solidFill>
              <a:round/>
              <a:headEnd/>
              <a:tailEnd type="triangle" w="med" len="med"/>
            </a:ln>
          </p:spPr>
          <p:txBody>
            <a:bodyPr/>
            <a:lstStyle/>
            <a:p>
              <a:endParaRPr lang="ru-RU"/>
            </a:p>
          </p:txBody>
        </p:sp>
        <p:sp>
          <p:nvSpPr>
            <p:cNvPr id="221215" name="Line 107"/>
            <p:cNvSpPr>
              <a:spLocks noChangeShapeType="1"/>
            </p:cNvSpPr>
            <p:nvPr/>
          </p:nvSpPr>
          <p:spPr bwMode="auto">
            <a:xfrm>
              <a:off x="1020" y="2251"/>
              <a:ext cx="409" cy="317"/>
            </a:xfrm>
            <a:prstGeom prst="line">
              <a:avLst/>
            </a:prstGeom>
            <a:noFill/>
            <a:ln w="38100">
              <a:solidFill>
                <a:schemeClr val="tx1"/>
              </a:solidFill>
              <a:round/>
              <a:headEnd/>
              <a:tailEnd type="triangle" w="med" len="med"/>
            </a:ln>
          </p:spPr>
          <p:txBody>
            <a:bodyPr/>
            <a:lstStyle/>
            <a:p>
              <a:endParaRPr lang="ru-RU"/>
            </a:p>
          </p:txBody>
        </p:sp>
        <p:sp>
          <p:nvSpPr>
            <p:cNvPr id="221216" name="Line 108"/>
            <p:cNvSpPr>
              <a:spLocks noChangeShapeType="1"/>
            </p:cNvSpPr>
            <p:nvPr/>
          </p:nvSpPr>
          <p:spPr bwMode="auto">
            <a:xfrm>
              <a:off x="975" y="2341"/>
              <a:ext cx="408" cy="635"/>
            </a:xfrm>
            <a:prstGeom prst="line">
              <a:avLst/>
            </a:prstGeom>
            <a:noFill/>
            <a:ln w="9525">
              <a:solidFill>
                <a:schemeClr val="tx1"/>
              </a:solidFill>
              <a:round/>
              <a:headEnd/>
              <a:tailEnd type="triangle" w="med" len="med"/>
            </a:ln>
          </p:spPr>
          <p:txBody>
            <a:bodyPr/>
            <a:lstStyle/>
            <a:p>
              <a:endParaRPr lang="ru-RU"/>
            </a:p>
          </p:txBody>
        </p:sp>
        <p:sp>
          <p:nvSpPr>
            <p:cNvPr id="221217" name="Line 109"/>
            <p:cNvSpPr>
              <a:spLocks noChangeShapeType="1"/>
            </p:cNvSpPr>
            <p:nvPr/>
          </p:nvSpPr>
          <p:spPr bwMode="auto">
            <a:xfrm>
              <a:off x="1020" y="2659"/>
              <a:ext cx="363" cy="317"/>
            </a:xfrm>
            <a:prstGeom prst="line">
              <a:avLst/>
            </a:prstGeom>
            <a:noFill/>
            <a:ln w="38100">
              <a:solidFill>
                <a:schemeClr val="tx1"/>
              </a:solidFill>
              <a:round/>
              <a:headEnd/>
              <a:tailEnd type="triangle" w="med" len="med"/>
            </a:ln>
          </p:spPr>
          <p:txBody>
            <a:bodyPr/>
            <a:lstStyle/>
            <a:p>
              <a:endParaRPr lang="ru-RU"/>
            </a:p>
          </p:txBody>
        </p:sp>
        <p:sp>
          <p:nvSpPr>
            <p:cNvPr id="221218" name="Line 110"/>
            <p:cNvSpPr>
              <a:spLocks noChangeShapeType="1"/>
            </p:cNvSpPr>
            <p:nvPr/>
          </p:nvSpPr>
          <p:spPr bwMode="auto">
            <a:xfrm>
              <a:off x="975" y="2704"/>
              <a:ext cx="454" cy="590"/>
            </a:xfrm>
            <a:prstGeom prst="line">
              <a:avLst/>
            </a:prstGeom>
            <a:noFill/>
            <a:ln w="9525">
              <a:solidFill>
                <a:schemeClr val="tx1"/>
              </a:solidFill>
              <a:round/>
              <a:headEnd/>
              <a:tailEnd type="triangle" w="med" len="med"/>
            </a:ln>
          </p:spPr>
          <p:txBody>
            <a:bodyPr/>
            <a:lstStyle/>
            <a:p>
              <a:endParaRPr lang="ru-RU"/>
            </a:p>
          </p:txBody>
        </p:sp>
        <p:sp>
          <p:nvSpPr>
            <p:cNvPr id="221219" name="Line 111"/>
            <p:cNvSpPr>
              <a:spLocks noChangeShapeType="1"/>
            </p:cNvSpPr>
            <p:nvPr/>
          </p:nvSpPr>
          <p:spPr bwMode="auto">
            <a:xfrm>
              <a:off x="975" y="2704"/>
              <a:ext cx="454" cy="953"/>
            </a:xfrm>
            <a:prstGeom prst="line">
              <a:avLst/>
            </a:prstGeom>
            <a:noFill/>
            <a:ln w="9525">
              <a:solidFill>
                <a:schemeClr val="tx1"/>
              </a:solidFill>
              <a:round/>
              <a:headEnd/>
              <a:tailEnd type="triangle" w="med" len="med"/>
            </a:ln>
          </p:spPr>
          <p:txBody>
            <a:bodyPr/>
            <a:lstStyle/>
            <a:p>
              <a:endParaRPr lang="ru-RU"/>
            </a:p>
          </p:txBody>
        </p:sp>
        <p:sp>
          <p:nvSpPr>
            <p:cNvPr id="221220" name="Line 112"/>
            <p:cNvSpPr>
              <a:spLocks noChangeShapeType="1"/>
            </p:cNvSpPr>
            <p:nvPr/>
          </p:nvSpPr>
          <p:spPr bwMode="auto">
            <a:xfrm>
              <a:off x="1020" y="3022"/>
              <a:ext cx="363" cy="317"/>
            </a:xfrm>
            <a:prstGeom prst="line">
              <a:avLst/>
            </a:prstGeom>
            <a:noFill/>
            <a:ln w="38100">
              <a:solidFill>
                <a:schemeClr val="tx1"/>
              </a:solidFill>
              <a:round/>
              <a:headEnd/>
              <a:tailEnd type="triangle" w="med" len="med"/>
            </a:ln>
          </p:spPr>
          <p:txBody>
            <a:bodyPr/>
            <a:lstStyle/>
            <a:p>
              <a:endParaRPr lang="ru-RU"/>
            </a:p>
          </p:txBody>
        </p:sp>
        <p:sp>
          <p:nvSpPr>
            <p:cNvPr id="221221" name="Line 113"/>
            <p:cNvSpPr>
              <a:spLocks noChangeShapeType="1"/>
            </p:cNvSpPr>
            <p:nvPr/>
          </p:nvSpPr>
          <p:spPr bwMode="auto">
            <a:xfrm>
              <a:off x="975" y="3430"/>
              <a:ext cx="408" cy="272"/>
            </a:xfrm>
            <a:prstGeom prst="line">
              <a:avLst/>
            </a:prstGeom>
            <a:noFill/>
            <a:ln w="38100">
              <a:solidFill>
                <a:schemeClr val="tx1"/>
              </a:solidFill>
              <a:round/>
              <a:headEnd/>
              <a:tailEnd type="triangle" w="med" len="med"/>
            </a:ln>
          </p:spPr>
          <p:txBody>
            <a:bodyP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1299"/>
                                        </p:tgtEl>
                                        <p:attrNameLst>
                                          <p:attrName>style.visibility</p:attrName>
                                        </p:attrNameLst>
                                      </p:cBhvr>
                                      <p:to>
                                        <p:strVal val="visible"/>
                                      </p:to>
                                    </p:set>
                                    <p:anim calcmode="lin" valueType="num">
                                      <p:cBhvr additive="base">
                                        <p:cTn id="7" dur="500" fill="hold"/>
                                        <p:tgtEl>
                                          <p:spTgt spid="221299"/>
                                        </p:tgtEl>
                                        <p:attrNameLst>
                                          <p:attrName>ppt_x</p:attrName>
                                        </p:attrNameLst>
                                      </p:cBhvr>
                                      <p:tavLst>
                                        <p:tav tm="0">
                                          <p:val>
                                            <p:strVal val="#ppt_x"/>
                                          </p:val>
                                        </p:tav>
                                        <p:tav tm="100000">
                                          <p:val>
                                            <p:strVal val="#ppt_x"/>
                                          </p:val>
                                        </p:tav>
                                      </p:tavLst>
                                    </p:anim>
                                    <p:anim calcmode="lin" valueType="num">
                                      <p:cBhvr additive="base">
                                        <p:cTn id="8" dur="500" fill="hold"/>
                                        <p:tgtEl>
                                          <p:spTgt spid="2212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1298"/>
                                        </p:tgtEl>
                                        <p:attrNameLst>
                                          <p:attrName>style.visibility</p:attrName>
                                        </p:attrNameLst>
                                      </p:cBhvr>
                                      <p:to>
                                        <p:strVal val="visible"/>
                                      </p:to>
                                    </p:set>
                                    <p:anim calcmode="lin" valueType="num">
                                      <p:cBhvr additive="base">
                                        <p:cTn id="13" dur="500" fill="hold"/>
                                        <p:tgtEl>
                                          <p:spTgt spid="221298"/>
                                        </p:tgtEl>
                                        <p:attrNameLst>
                                          <p:attrName>ppt_x</p:attrName>
                                        </p:attrNameLst>
                                      </p:cBhvr>
                                      <p:tavLst>
                                        <p:tav tm="0">
                                          <p:val>
                                            <p:strVal val="#ppt_x"/>
                                          </p:val>
                                        </p:tav>
                                        <p:tav tm="100000">
                                          <p:val>
                                            <p:strVal val="#ppt_x"/>
                                          </p:val>
                                        </p:tav>
                                      </p:tavLst>
                                    </p:anim>
                                    <p:anim calcmode="lin" valueType="num">
                                      <p:cBhvr additive="base">
                                        <p:cTn id="14" dur="500" fill="hold"/>
                                        <p:tgtEl>
                                          <p:spTgt spid="2212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1187">
                                            <p:txEl>
                                              <p:pRg st="0" end="0"/>
                                            </p:txEl>
                                          </p:spTgt>
                                        </p:tgtEl>
                                        <p:attrNameLst>
                                          <p:attrName>style.visibility</p:attrName>
                                        </p:attrNameLst>
                                      </p:cBhvr>
                                      <p:to>
                                        <p:strVal val="visible"/>
                                      </p:to>
                                    </p:set>
                                    <p:anim calcmode="lin" valueType="num">
                                      <p:cBhvr additive="base">
                                        <p:cTn id="19" dur="500" fill="hold"/>
                                        <p:tgtEl>
                                          <p:spTgt spid="22118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118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1187">
                                            <p:txEl>
                                              <p:pRg st="1" end="1"/>
                                            </p:txEl>
                                          </p:spTgt>
                                        </p:tgtEl>
                                        <p:attrNameLst>
                                          <p:attrName>style.visibility</p:attrName>
                                        </p:attrNameLst>
                                      </p:cBhvr>
                                      <p:to>
                                        <p:strVal val="visible"/>
                                      </p:to>
                                    </p:set>
                                    <p:anim calcmode="lin" valueType="num">
                                      <p:cBhvr additive="base">
                                        <p:cTn id="23" dur="500" fill="hold"/>
                                        <p:tgtEl>
                                          <p:spTgt spid="22118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2118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p:cNvSpPr>
          <p:nvPr>
            <p:ph type="body" idx="1"/>
          </p:nvPr>
        </p:nvSpPr>
        <p:spPr>
          <a:xfrm>
            <a:off x="250825" y="476250"/>
            <a:ext cx="8507413" cy="5976938"/>
          </a:xfrm>
        </p:spPr>
        <p:txBody>
          <a:bodyPr/>
          <a:lstStyle/>
          <a:p>
            <a:pPr>
              <a:buFont typeface="Arial" charset="0"/>
              <a:buNone/>
            </a:pPr>
            <a:r>
              <a:rPr lang="ru-RU" sz="2400" smtClean="0"/>
              <a:t>Заметим также, что если вершины </a:t>
            </a:r>
            <a:r>
              <a:rPr lang="ru-RU" sz="2400" i="1" smtClean="0"/>
              <a:t>и </a:t>
            </a:r>
            <a:r>
              <a:rPr lang="ru-RU" sz="2400" smtClean="0"/>
              <a:t>и </a:t>
            </a:r>
            <a:r>
              <a:rPr lang="en-US" sz="2400" i="1" smtClean="0"/>
              <a:t>v </a:t>
            </a:r>
            <a:r>
              <a:rPr lang="ru-RU" sz="2400" smtClean="0"/>
              <a:t>не соединены ребром, то поток между ними равен нулю. </a:t>
            </a:r>
          </a:p>
          <a:p>
            <a:pPr>
              <a:buFont typeface="Arial" charset="0"/>
              <a:buNone/>
            </a:pPr>
            <a:r>
              <a:rPr lang="ru-RU" sz="2400" smtClean="0"/>
              <a:t>Действительно, если (</a:t>
            </a:r>
            <a:r>
              <a:rPr lang="ru-RU" sz="2400" i="1" smtClean="0"/>
              <a:t>и, </a:t>
            </a:r>
            <a:r>
              <a:rPr lang="en-US" sz="2400" i="1" smtClean="0"/>
              <a:t>v</a:t>
            </a:r>
            <a:r>
              <a:rPr lang="ru-RU" sz="2400" smtClean="0"/>
              <a:t>)</a:t>
            </a:r>
            <a:r>
              <a:rPr lang="ru-RU" sz="2400" i="1" smtClean="0"/>
              <a:t> </a:t>
            </a:r>
            <a:r>
              <a:rPr lang="en-US" sz="2400" smtClean="0">
                <a:sym typeface="Symbol" pitchFamily="18" charset="2"/>
              </a:rPr>
              <a:t></a:t>
            </a:r>
            <a:r>
              <a:rPr lang="ru-RU" sz="2400" smtClean="0"/>
              <a:t> </a:t>
            </a:r>
            <a:r>
              <a:rPr lang="ru-RU" sz="2400" i="1" smtClean="0"/>
              <a:t>Е </a:t>
            </a:r>
            <a:r>
              <a:rPr lang="ru-RU" sz="2400" smtClean="0"/>
              <a:t>и (</a:t>
            </a:r>
            <a:r>
              <a:rPr lang="en-US" sz="2400" i="1" smtClean="0"/>
              <a:t>v</a:t>
            </a:r>
            <a:r>
              <a:rPr lang="ru-RU" sz="2400" i="1" smtClean="0"/>
              <a:t>, и</a:t>
            </a:r>
            <a:r>
              <a:rPr lang="ru-RU" sz="2400" smtClean="0"/>
              <a:t>)</a:t>
            </a:r>
            <a:r>
              <a:rPr lang="ru-RU" sz="2400" i="1" smtClean="0"/>
              <a:t> </a:t>
            </a:r>
            <a:r>
              <a:rPr lang="en-US" sz="2400" smtClean="0">
                <a:sym typeface="Symbol" pitchFamily="18" charset="2"/>
              </a:rPr>
              <a:t></a:t>
            </a:r>
            <a:r>
              <a:rPr lang="ru-RU" sz="2400" smtClean="0"/>
              <a:t> </a:t>
            </a:r>
            <a:r>
              <a:rPr lang="ru-RU" sz="2400" i="1" smtClean="0"/>
              <a:t>Е, </a:t>
            </a:r>
            <a:r>
              <a:rPr lang="ru-RU" sz="2400" smtClean="0"/>
              <a:t>то с(</a:t>
            </a:r>
            <a:r>
              <a:rPr lang="ru-RU" sz="2400" i="1" smtClean="0"/>
              <a:t>и</a:t>
            </a:r>
            <a:r>
              <a:rPr lang="ru-RU" sz="2400" smtClean="0"/>
              <a:t>, </a:t>
            </a:r>
            <a:r>
              <a:rPr lang="en-US" sz="2400" i="1" smtClean="0"/>
              <a:t>v</a:t>
            </a:r>
            <a:r>
              <a:rPr lang="ru-RU" sz="2400" smtClean="0"/>
              <a:t>)</a:t>
            </a:r>
            <a:r>
              <a:rPr lang="ru-RU" sz="2400" i="1" smtClean="0"/>
              <a:t> = </a:t>
            </a:r>
            <a:r>
              <a:rPr lang="en-US" sz="2400" i="1" smtClean="0"/>
              <a:t>c</a:t>
            </a:r>
            <a:r>
              <a:rPr lang="ru-RU" sz="2400" smtClean="0"/>
              <a:t>(</a:t>
            </a:r>
            <a:r>
              <a:rPr lang="en-US" sz="2400" i="1" smtClean="0"/>
              <a:t>v</a:t>
            </a:r>
            <a:r>
              <a:rPr lang="ru-RU" sz="2400" i="1" smtClean="0"/>
              <a:t>, и</a:t>
            </a:r>
            <a:r>
              <a:rPr lang="ru-RU" sz="2400" smtClean="0"/>
              <a:t>) </a:t>
            </a:r>
            <a:r>
              <a:rPr lang="ru-RU" sz="2400" i="1" smtClean="0"/>
              <a:t>= </a:t>
            </a:r>
            <a:r>
              <a:rPr lang="ru-RU" sz="2400" smtClean="0"/>
              <a:t>0. Тогда из первого свойства следует, что </a:t>
            </a:r>
            <a:r>
              <a:rPr lang="en-US" sz="2400" i="1" smtClean="0"/>
              <a:t>f</a:t>
            </a:r>
            <a:r>
              <a:rPr lang="ru-RU" sz="2400" smtClean="0"/>
              <a:t>(</a:t>
            </a:r>
            <a:r>
              <a:rPr lang="en-US" sz="2400" i="1" smtClean="0"/>
              <a:t>u</a:t>
            </a:r>
            <a:r>
              <a:rPr lang="ru-RU" sz="2400" i="1" smtClean="0"/>
              <a:t>,</a:t>
            </a:r>
            <a:r>
              <a:rPr lang="en-US" sz="2400" i="1" smtClean="0"/>
              <a:t>v</a:t>
            </a:r>
            <a:r>
              <a:rPr lang="ru-RU" sz="2400" smtClean="0"/>
              <a:t>)</a:t>
            </a:r>
            <a:r>
              <a:rPr lang="ru-RU" sz="2400" i="1" smtClean="0"/>
              <a:t> </a:t>
            </a:r>
            <a:r>
              <a:rPr lang="ru-RU" sz="2400" smtClean="0"/>
              <a:t>≤ 0 и </a:t>
            </a:r>
            <a:r>
              <a:rPr lang="en-US" sz="2400" i="1" smtClean="0"/>
              <a:t>f</a:t>
            </a:r>
            <a:r>
              <a:rPr lang="ru-RU" sz="2400" smtClean="0"/>
              <a:t>(</a:t>
            </a:r>
            <a:r>
              <a:rPr lang="en-US" sz="2400" i="1" smtClean="0"/>
              <a:t>v</a:t>
            </a:r>
            <a:r>
              <a:rPr lang="ru-RU" sz="2400" i="1" smtClean="0"/>
              <a:t>,</a:t>
            </a:r>
            <a:r>
              <a:rPr lang="en-US" sz="2400" i="1" smtClean="0"/>
              <a:t>u</a:t>
            </a:r>
            <a:r>
              <a:rPr lang="ru-RU" sz="2400" smtClean="0"/>
              <a:t>) ≤ 0. Вспоминая, что </a:t>
            </a:r>
            <a:r>
              <a:rPr lang="en-US" sz="2400" i="1" smtClean="0"/>
              <a:t>f</a:t>
            </a:r>
            <a:r>
              <a:rPr lang="ru-RU" sz="2400" smtClean="0"/>
              <a:t>(</a:t>
            </a:r>
            <a:r>
              <a:rPr lang="en-US" sz="2400" i="1" smtClean="0"/>
              <a:t>u</a:t>
            </a:r>
            <a:r>
              <a:rPr lang="ru-RU" sz="2400" i="1" smtClean="0"/>
              <a:t>,</a:t>
            </a:r>
            <a:r>
              <a:rPr lang="en-US" sz="2400" i="1" smtClean="0"/>
              <a:t>v</a:t>
            </a:r>
            <a:r>
              <a:rPr lang="ru-RU" sz="2400" smtClean="0"/>
              <a:t>) </a:t>
            </a:r>
            <a:r>
              <a:rPr lang="ru-RU" sz="2400" i="1" smtClean="0"/>
              <a:t>= —</a:t>
            </a:r>
            <a:r>
              <a:rPr lang="en-US" sz="2400" i="1" smtClean="0"/>
              <a:t>f</a:t>
            </a:r>
            <a:r>
              <a:rPr lang="ru-RU" sz="2400" smtClean="0"/>
              <a:t>(</a:t>
            </a:r>
            <a:r>
              <a:rPr lang="en-US" sz="2400" i="1" smtClean="0"/>
              <a:t>v</a:t>
            </a:r>
            <a:r>
              <a:rPr lang="ru-RU" sz="2400" i="1" smtClean="0"/>
              <a:t>,</a:t>
            </a:r>
            <a:r>
              <a:rPr lang="en-US" sz="2400" i="1" smtClean="0"/>
              <a:t>u</a:t>
            </a:r>
            <a:r>
              <a:rPr lang="ru-RU" sz="2400" smtClean="0"/>
              <a:t>)</a:t>
            </a:r>
            <a:r>
              <a:rPr lang="ru-RU" sz="2400" i="1" smtClean="0"/>
              <a:t> </a:t>
            </a:r>
            <a:r>
              <a:rPr lang="ru-RU" sz="2400" smtClean="0"/>
              <a:t>получим</a:t>
            </a:r>
            <a:r>
              <a:rPr lang="en-US" sz="2400" smtClean="0"/>
              <a:t>: </a:t>
            </a:r>
            <a:r>
              <a:rPr lang="en-US" sz="2400" i="1" smtClean="0"/>
              <a:t>f</a:t>
            </a:r>
            <a:r>
              <a:rPr lang="ru-RU" sz="2400" smtClean="0"/>
              <a:t>(</a:t>
            </a:r>
            <a:r>
              <a:rPr lang="en-US" sz="2400" i="1" smtClean="0"/>
              <a:t>u</a:t>
            </a:r>
            <a:r>
              <a:rPr lang="ru-RU" sz="2400" i="1" smtClean="0"/>
              <a:t>,</a:t>
            </a:r>
            <a:r>
              <a:rPr lang="en-US" sz="2400" i="1" smtClean="0"/>
              <a:t>v</a:t>
            </a:r>
            <a:r>
              <a:rPr lang="ru-RU" sz="2400" smtClean="0"/>
              <a:t>)</a:t>
            </a:r>
            <a:r>
              <a:rPr lang="ru-RU" sz="2400" i="1" smtClean="0"/>
              <a:t> = </a:t>
            </a:r>
            <a:r>
              <a:rPr lang="en-US" sz="2400" i="1" smtClean="0"/>
              <a:t>f</a:t>
            </a:r>
            <a:r>
              <a:rPr lang="ru-RU" sz="2400" smtClean="0"/>
              <a:t>(</a:t>
            </a:r>
            <a:r>
              <a:rPr lang="en-US" sz="2400" i="1" smtClean="0"/>
              <a:t>v</a:t>
            </a:r>
            <a:r>
              <a:rPr lang="ru-RU" sz="2400" i="1" smtClean="0"/>
              <a:t>,</a:t>
            </a:r>
            <a:r>
              <a:rPr lang="en-US" sz="2400" i="1" smtClean="0"/>
              <a:t>u</a:t>
            </a:r>
            <a:r>
              <a:rPr lang="ru-RU" sz="2400" smtClean="0"/>
              <a:t>)</a:t>
            </a:r>
            <a:r>
              <a:rPr lang="ru-RU" sz="2400" i="1" smtClean="0"/>
              <a:t> = 0.</a:t>
            </a:r>
            <a:endParaRPr lang="en-US" sz="2400" i="1" smtClean="0"/>
          </a:p>
          <a:p>
            <a:pPr>
              <a:buFont typeface="Arial" charset="0"/>
              <a:buNone/>
            </a:pPr>
            <a:r>
              <a:rPr lang="ru-RU" sz="2400" smtClean="0"/>
              <a:t>Разделим вещество, поступающее в данную вершину </a:t>
            </a:r>
            <a:r>
              <a:rPr lang="en-US" sz="2400" i="1" smtClean="0"/>
              <a:t>v</a:t>
            </a:r>
            <a:r>
              <a:rPr lang="en-US" sz="2400" smtClean="0"/>
              <a:t> </a:t>
            </a:r>
            <a:r>
              <a:rPr lang="ru-RU" sz="2400" smtClean="0"/>
              <a:t>и вещество, из неё выходящее, то есть положительные и отрицательные значения </a:t>
            </a:r>
            <a:r>
              <a:rPr lang="en-US" sz="2400" i="1" smtClean="0"/>
              <a:t>f</a:t>
            </a:r>
            <a:r>
              <a:rPr lang="ru-RU" sz="2400" smtClean="0"/>
              <a:t>(</a:t>
            </a:r>
            <a:r>
              <a:rPr lang="en-US" sz="2400" i="1" smtClean="0"/>
              <a:t>u</a:t>
            </a:r>
            <a:r>
              <a:rPr lang="ru-RU" sz="2400" i="1" smtClean="0"/>
              <a:t>,</a:t>
            </a:r>
            <a:r>
              <a:rPr lang="en-US" sz="2400" i="1" smtClean="0"/>
              <a:t>v</a:t>
            </a:r>
            <a:r>
              <a:rPr lang="ru-RU" sz="2400" smtClean="0"/>
              <a:t>). </a:t>
            </a:r>
          </a:p>
          <a:p>
            <a:pPr>
              <a:buFont typeface="Arial" charset="0"/>
              <a:buNone/>
            </a:pPr>
            <a:r>
              <a:rPr lang="ru-RU" sz="2400" smtClean="0"/>
              <a:t>Сумму </a:t>
            </a:r>
            <a:r>
              <a:rPr lang="en-US" sz="2800" smtClean="0"/>
              <a:t>∑</a:t>
            </a:r>
            <a:r>
              <a:rPr lang="en-US" sz="2800" i="1" baseline="-25000" smtClean="0"/>
              <a:t>u</a:t>
            </a:r>
            <a:r>
              <a:rPr lang="en-US" sz="2800" baseline="-25000" smtClean="0">
                <a:sym typeface="Symbol" pitchFamily="18" charset="2"/>
              </a:rPr>
              <a:t></a:t>
            </a:r>
            <a:r>
              <a:rPr lang="en-US" sz="2800" i="1" baseline="-25000" smtClean="0"/>
              <a:t>V</a:t>
            </a:r>
            <a:r>
              <a:rPr lang="ru-RU" sz="2800" smtClean="0"/>
              <a:t> </a:t>
            </a:r>
            <a:r>
              <a:rPr lang="en-US" sz="2800" i="1" smtClean="0"/>
              <a:t>f</a:t>
            </a:r>
            <a:r>
              <a:rPr lang="ru-RU" sz="2800" smtClean="0"/>
              <a:t>(</a:t>
            </a:r>
            <a:r>
              <a:rPr lang="en-US" sz="2800" i="1" smtClean="0"/>
              <a:t>u</a:t>
            </a:r>
            <a:r>
              <a:rPr lang="ru-RU" sz="2800" i="1" smtClean="0"/>
              <a:t>,</a:t>
            </a:r>
            <a:r>
              <a:rPr lang="en-US" sz="2800" i="1" smtClean="0"/>
              <a:t>v</a:t>
            </a:r>
            <a:r>
              <a:rPr lang="ru-RU" sz="2800" smtClean="0"/>
              <a:t>)</a:t>
            </a:r>
            <a:r>
              <a:rPr lang="ru-RU" sz="2800" i="1" smtClean="0"/>
              <a:t> </a:t>
            </a:r>
            <a:r>
              <a:rPr lang="ru-RU" sz="2400" smtClean="0"/>
              <a:t>назовём </a:t>
            </a:r>
            <a:r>
              <a:rPr lang="ru-RU" sz="2400" smtClean="0">
                <a:solidFill>
                  <a:schemeClr val="hlink"/>
                </a:solidFill>
              </a:rPr>
              <a:t>входящим</a:t>
            </a:r>
            <a:r>
              <a:rPr lang="ru-RU" sz="2400" smtClean="0"/>
              <a:t> (в вершину </a:t>
            </a:r>
            <a:r>
              <a:rPr lang="en-US" sz="2400" i="1" smtClean="0"/>
              <a:t>v</a:t>
            </a:r>
            <a:r>
              <a:rPr lang="ru-RU" sz="2400" smtClean="0"/>
              <a:t>) потоком. </a:t>
            </a:r>
            <a:endParaRPr lang="ru-RU" sz="2400" i="1" smtClean="0"/>
          </a:p>
          <a:p>
            <a:pPr>
              <a:lnSpc>
                <a:spcPct val="50000"/>
              </a:lnSpc>
              <a:buFont typeface="Arial" charset="0"/>
              <a:buNone/>
            </a:pPr>
            <a:r>
              <a:rPr lang="ru-RU" sz="2800" i="1" smtClean="0"/>
              <a:t>		</a:t>
            </a:r>
            <a:r>
              <a:rPr lang="en-US" sz="2000" i="1" smtClean="0"/>
              <a:t>f</a:t>
            </a:r>
            <a:r>
              <a:rPr lang="ru-RU" sz="2000" smtClean="0"/>
              <a:t>(</a:t>
            </a:r>
            <a:r>
              <a:rPr lang="en-US" sz="2000" i="1" smtClean="0"/>
              <a:t>u</a:t>
            </a:r>
            <a:r>
              <a:rPr lang="ru-RU" sz="2000" i="1" smtClean="0"/>
              <a:t>,</a:t>
            </a:r>
            <a:r>
              <a:rPr lang="en-US" sz="2000" i="1" smtClean="0"/>
              <a:t>v</a:t>
            </a:r>
            <a:r>
              <a:rPr lang="ru-RU" sz="2000" smtClean="0"/>
              <a:t>)</a:t>
            </a:r>
            <a:r>
              <a:rPr lang="ru-RU" sz="2000" i="1" smtClean="0"/>
              <a:t>&gt;0</a:t>
            </a:r>
          </a:p>
          <a:p>
            <a:pPr>
              <a:lnSpc>
                <a:spcPct val="85000"/>
              </a:lnSpc>
              <a:buFont typeface="Arial" charset="0"/>
              <a:buNone/>
            </a:pPr>
            <a:r>
              <a:rPr lang="ru-RU" sz="2400" smtClean="0"/>
              <a:t>Аналогично определим </a:t>
            </a:r>
            <a:r>
              <a:rPr lang="ru-RU" sz="2400" smtClean="0">
                <a:solidFill>
                  <a:schemeClr val="hlink"/>
                </a:solidFill>
              </a:rPr>
              <a:t>выходящий</a:t>
            </a:r>
            <a:r>
              <a:rPr lang="ru-RU" sz="2400" smtClean="0"/>
              <a:t> поток. </a:t>
            </a:r>
          </a:p>
          <a:p>
            <a:pPr>
              <a:lnSpc>
                <a:spcPct val="85000"/>
              </a:lnSpc>
              <a:buFont typeface="Arial" charset="0"/>
              <a:buNone/>
            </a:pPr>
            <a:endParaRPr lang="ru-RU" sz="2400" smtClean="0"/>
          </a:p>
          <a:p>
            <a:pPr>
              <a:lnSpc>
                <a:spcPct val="85000"/>
              </a:lnSpc>
              <a:buFont typeface="Arial" charset="0"/>
              <a:buNone/>
            </a:pPr>
            <a:r>
              <a:rPr lang="ru-RU" sz="2400" smtClean="0"/>
              <a:t>Тогда свойство 3): для любой вершины, кроме истока и стока, </a:t>
            </a:r>
            <a:r>
              <a:rPr lang="ru-RU" sz="2400" smtClean="0">
                <a:solidFill>
                  <a:schemeClr val="hlink"/>
                </a:solidFill>
              </a:rPr>
              <a:t>входящий поток равен исходящему.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969">
                                            <p:txEl>
                                              <p:pRg st="0" end="0"/>
                                            </p:txEl>
                                          </p:spTgt>
                                        </p:tgtEl>
                                        <p:attrNameLst>
                                          <p:attrName>style.visibility</p:attrName>
                                        </p:attrNameLst>
                                      </p:cBhvr>
                                      <p:to>
                                        <p:strVal val="visible"/>
                                      </p:to>
                                    </p:set>
                                    <p:anim calcmode="lin" valueType="num">
                                      <p:cBhvr additive="base">
                                        <p:cTn id="7" dur="500" fill="hold"/>
                                        <p:tgtEl>
                                          <p:spTgt spid="8396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396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3969">
                                            <p:txEl>
                                              <p:pRg st="1" end="1"/>
                                            </p:txEl>
                                          </p:spTgt>
                                        </p:tgtEl>
                                        <p:attrNameLst>
                                          <p:attrName>style.visibility</p:attrName>
                                        </p:attrNameLst>
                                      </p:cBhvr>
                                      <p:to>
                                        <p:strVal val="visible"/>
                                      </p:to>
                                    </p:set>
                                    <p:anim calcmode="lin" valueType="num">
                                      <p:cBhvr additive="base">
                                        <p:cTn id="11" dur="500" fill="hold"/>
                                        <p:tgtEl>
                                          <p:spTgt spid="8396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396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3969">
                                            <p:txEl>
                                              <p:pRg st="2" end="2"/>
                                            </p:txEl>
                                          </p:spTgt>
                                        </p:tgtEl>
                                        <p:attrNameLst>
                                          <p:attrName>style.visibility</p:attrName>
                                        </p:attrNameLst>
                                      </p:cBhvr>
                                      <p:to>
                                        <p:strVal val="visible"/>
                                      </p:to>
                                    </p:set>
                                    <p:anim calcmode="lin" valueType="num">
                                      <p:cBhvr additive="base">
                                        <p:cTn id="17" dur="500" fill="hold"/>
                                        <p:tgtEl>
                                          <p:spTgt spid="8396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396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3969">
                                            <p:txEl>
                                              <p:pRg st="3" end="3"/>
                                            </p:txEl>
                                          </p:spTgt>
                                        </p:tgtEl>
                                        <p:attrNameLst>
                                          <p:attrName>style.visibility</p:attrName>
                                        </p:attrNameLst>
                                      </p:cBhvr>
                                      <p:to>
                                        <p:strVal val="visible"/>
                                      </p:to>
                                    </p:set>
                                    <p:anim calcmode="lin" valueType="num">
                                      <p:cBhvr additive="base">
                                        <p:cTn id="23" dur="500" fill="hold"/>
                                        <p:tgtEl>
                                          <p:spTgt spid="8396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3969">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3969">
                                            <p:txEl>
                                              <p:pRg st="4" end="4"/>
                                            </p:txEl>
                                          </p:spTgt>
                                        </p:tgtEl>
                                        <p:attrNameLst>
                                          <p:attrName>style.visibility</p:attrName>
                                        </p:attrNameLst>
                                      </p:cBhvr>
                                      <p:to>
                                        <p:strVal val="visible"/>
                                      </p:to>
                                    </p:set>
                                    <p:anim calcmode="lin" valueType="num">
                                      <p:cBhvr additive="base">
                                        <p:cTn id="27" dur="500" fill="hold"/>
                                        <p:tgtEl>
                                          <p:spTgt spid="8396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3969">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3969">
                                            <p:txEl>
                                              <p:pRg st="5" end="5"/>
                                            </p:txEl>
                                          </p:spTgt>
                                        </p:tgtEl>
                                        <p:attrNameLst>
                                          <p:attrName>style.visibility</p:attrName>
                                        </p:attrNameLst>
                                      </p:cBhvr>
                                      <p:to>
                                        <p:strVal val="visible"/>
                                      </p:to>
                                    </p:set>
                                    <p:anim calcmode="lin" valueType="num">
                                      <p:cBhvr additive="base">
                                        <p:cTn id="31" dur="500" fill="hold"/>
                                        <p:tgtEl>
                                          <p:spTgt spid="8396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396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3969">
                                            <p:txEl>
                                              <p:pRg st="7" end="7"/>
                                            </p:txEl>
                                          </p:spTgt>
                                        </p:tgtEl>
                                        <p:attrNameLst>
                                          <p:attrName>style.visibility</p:attrName>
                                        </p:attrNameLst>
                                      </p:cBhvr>
                                      <p:to>
                                        <p:strVal val="visible"/>
                                      </p:to>
                                    </p:set>
                                    <p:anim calcmode="lin" valueType="num">
                                      <p:cBhvr additive="base">
                                        <p:cTn id="37" dur="500" fill="hold"/>
                                        <p:tgtEl>
                                          <p:spTgt spid="8396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396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p:cNvSpPr>
          <p:nvPr>
            <p:ph type="title"/>
          </p:nvPr>
        </p:nvSpPr>
        <p:spPr>
          <a:xfrm>
            <a:off x="457200" y="274638"/>
            <a:ext cx="8229600" cy="633412"/>
          </a:xfrm>
        </p:spPr>
        <p:txBody>
          <a:bodyPr/>
          <a:lstStyle/>
          <a:p>
            <a:pPr algn="l"/>
            <a:r>
              <a:rPr lang="ru-RU" sz="2800" b="1" smtClean="0"/>
              <a:t>Пример</a:t>
            </a:r>
          </a:p>
        </p:txBody>
      </p:sp>
      <p:sp>
        <p:nvSpPr>
          <p:cNvPr id="93186" name="Rectangle 3"/>
          <p:cNvSpPr>
            <a:spLocks noGrp="1"/>
          </p:cNvSpPr>
          <p:nvPr>
            <p:ph type="body" idx="1"/>
          </p:nvPr>
        </p:nvSpPr>
        <p:spPr>
          <a:xfrm>
            <a:off x="323850" y="836613"/>
            <a:ext cx="8569325" cy="5040312"/>
          </a:xfrm>
        </p:spPr>
        <p:txBody>
          <a:bodyPr/>
          <a:lstStyle/>
          <a:p>
            <a:pPr>
              <a:lnSpc>
                <a:spcPct val="90000"/>
              </a:lnSpc>
              <a:buFont typeface="Arial" charset="0"/>
              <a:buNone/>
            </a:pPr>
            <a:r>
              <a:rPr lang="ru-RU" sz="2400" smtClean="0"/>
              <a:t>Компания производит изделия на фабрике в городе </a:t>
            </a:r>
            <a:r>
              <a:rPr lang="en-US" sz="2400" i="1" smtClean="0"/>
              <a:t>A</a:t>
            </a:r>
            <a:r>
              <a:rPr lang="ru-RU" sz="2400" smtClean="0"/>
              <a:t> (исток </a:t>
            </a:r>
            <a:r>
              <a:rPr lang="en-US" sz="2400" i="1" smtClean="0"/>
              <a:t>s</a:t>
            </a:r>
            <a:r>
              <a:rPr lang="ru-RU" sz="2400" i="1" smtClean="0"/>
              <a:t>) </a:t>
            </a:r>
            <a:r>
              <a:rPr lang="ru-RU" sz="2400" smtClean="0"/>
              <a:t>и складирует их в городе </a:t>
            </a:r>
            <a:r>
              <a:rPr lang="en-US" sz="2400" i="1" smtClean="0"/>
              <a:t>B </a:t>
            </a:r>
            <a:r>
              <a:rPr lang="ru-RU" sz="2400" smtClean="0"/>
              <a:t>(сток </a:t>
            </a:r>
            <a:r>
              <a:rPr lang="en-US" sz="2400" i="1" smtClean="0"/>
              <a:t>t</a:t>
            </a:r>
            <a:r>
              <a:rPr lang="ru-RU" sz="2400" i="1" smtClean="0"/>
              <a:t>). </a:t>
            </a:r>
            <a:r>
              <a:rPr lang="ru-RU" sz="2400" smtClean="0"/>
              <a:t>Она арендует место в грузовиках другой фирмы, и место это ограничено: из города </a:t>
            </a:r>
            <a:r>
              <a:rPr lang="ru-RU" sz="2400" i="1" smtClean="0"/>
              <a:t>и </a:t>
            </a:r>
            <a:r>
              <a:rPr lang="ru-RU" sz="2400" smtClean="0"/>
              <a:t>в город </a:t>
            </a:r>
            <a:r>
              <a:rPr lang="en-US" sz="2400" i="1" smtClean="0"/>
              <a:t>v </a:t>
            </a:r>
            <a:r>
              <a:rPr lang="ru-RU" sz="2400" smtClean="0"/>
              <a:t>можно доставить не более </a:t>
            </a:r>
            <a:r>
              <a:rPr lang="ru-RU" sz="2400" i="1" smtClean="0"/>
              <a:t>с</a:t>
            </a:r>
            <a:r>
              <a:rPr lang="ru-RU" sz="2400" smtClean="0"/>
              <a:t>(</a:t>
            </a:r>
            <a:r>
              <a:rPr lang="ru-RU" sz="2400" i="1" smtClean="0"/>
              <a:t>и, </a:t>
            </a:r>
            <a:r>
              <a:rPr lang="en-US" sz="2400" i="1" smtClean="0"/>
              <a:t>v</a:t>
            </a:r>
            <a:r>
              <a:rPr lang="ru-RU" sz="2400" smtClean="0"/>
              <a:t>)</a:t>
            </a:r>
            <a:r>
              <a:rPr lang="ru-RU" sz="2400" i="1" smtClean="0"/>
              <a:t> </a:t>
            </a:r>
            <a:r>
              <a:rPr lang="ru-RU" sz="2400" smtClean="0"/>
              <a:t>ящиков в день. Ограничения </a:t>
            </a:r>
            <a:r>
              <a:rPr lang="ru-RU" sz="2400" i="1" smtClean="0"/>
              <a:t>с</a:t>
            </a:r>
            <a:r>
              <a:rPr lang="ru-RU" sz="2400" smtClean="0"/>
              <a:t>(</a:t>
            </a:r>
            <a:r>
              <a:rPr lang="ru-RU" sz="2400" i="1" smtClean="0"/>
              <a:t>и</a:t>
            </a:r>
            <a:r>
              <a:rPr lang="ru-RU" sz="2400" smtClean="0"/>
              <a:t>,</a:t>
            </a:r>
            <a:r>
              <a:rPr lang="en-US" sz="2400" i="1" smtClean="0"/>
              <a:t>v</a:t>
            </a:r>
            <a:r>
              <a:rPr lang="ru-RU" sz="2400" smtClean="0"/>
              <a:t>)</a:t>
            </a:r>
            <a:r>
              <a:rPr lang="ru-RU" sz="2400" i="1" smtClean="0"/>
              <a:t> </a:t>
            </a:r>
            <a:r>
              <a:rPr lang="ru-RU" sz="2400" smtClean="0"/>
              <a:t>показаны на рисунке. Задача состоит в том, чтобы перевозить максимально возможное количество изделий из г. </a:t>
            </a:r>
            <a:r>
              <a:rPr lang="en-US" sz="2400" i="1" smtClean="0"/>
              <a:t>A</a:t>
            </a:r>
            <a:r>
              <a:rPr lang="ru-RU" sz="2400" smtClean="0"/>
              <a:t> в г. </a:t>
            </a:r>
            <a:r>
              <a:rPr lang="ru-RU" sz="2400" i="1" smtClean="0"/>
              <a:t>В</a:t>
            </a:r>
            <a:r>
              <a:rPr lang="ru-RU" sz="2400" smtClean="0"/>
              <a:t> ежедневно. При этом путь может занимать несколько дней, и ящики могут ждать отправки в промежуточных пунктах, но необходимо, чтобы для каждого пункта число ежедневно прибывающих ящиков было равно числу увозимых, иначе ящиков нехватит или они будут накапливаться. Тем самым выполнено свойство сохранения потока. Величиной потока будет число изделий, ежедневно отгружаемых из г. </a:t>
            </a:r>
            <a:r>
              <a:rPr lang="ru-RU" sz="2400" i="1" smtClean="0"/>
              <a:t>А</a:t>
            </a:r>
            <a:r>
              <a:rPr lang="ru-RU" sz="2400" smtClean="0"/>
              <a:t>, и нас интересует поток максимальной величины.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83" name="Group 75"/>
          <p:cNvGrpSpPr>
            <a:grpSpLocks/>
          </p:cNvGrpSpPr>
          <p:nvPr/>
        </p:nvGrpSpPr>
        <p:grpSpPr bwMode="auto">
          <a:xfrm>
            <a:off x="1258888" y="549275"/>
            <a:ext cx="6683375" cy="3090863"/>
            <a:chOff x="884" y="572"/>
            <a:chExt cx="4210" cy="1947"/>
          </a:xfrm>
        </p:grpSpPr>
        <p:sp>
          <p:nvSpPr>
            <p:cNvPr id="77" name="Овал 76"/>
            <p:cNvSpPr/>
            <p:nvPr/>
          </p:nvSpPr>
          <p:spPr>
            <a:xfrm>
              <a:off x="1426" y="124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78" name="Овал 77"/>
            <p:cNvSpPr/>
            <p:nvPr/>
          </p:nvSpPr>
          <p:spPr>
            <a:xfrm>
              <a:off x="4216" y="124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79" name="Овал 78"/>
            <p:cNvSpPr/>
            <p:nvPr/>
          </p:nvSpPr>
          <p:spPr>
            <a:xfrm>
              <a:off x="3226" y="79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0" name="Овал 79"/>
            <p:cNvSpPr/>
            <p:nvPr/>
          </p:nvSpPr>
          <p:spPr>
            <a:xfrm>
              <a:off x="2371" y="797"/>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81" name="Прямая со стрелкой 80"/>
            <p:cNvCxnSpPr>
              <a:stCxn id="80" idx="6"/>
              <a:endCxn id="79" idx="2"/>
            </p:cNvCxnSpPr>
            <p:nvPr/>
          </p:nvCxnSpPr>
          <p:spPr>
            <a:xfrm>
              <a:off x="2686" y="955"/>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2" name="Прямая со стрелкой 81"/>
            <p:cNvCxnSpPr/>
            <p:nvPr/>
          </p:nvCxnSpPr>
          <p:spPr>
            <a:xfrm rot="16200000" flipH="1">
              <a:off x="2236" y="1382"/>
              <a:ext cx="5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3" name="Овал 82"/>
            <p:cNvSpPr/>
            <p:nvPr/>
          </p:nvSpPr>
          <p:spPr>
            <a:xfrm>
              <a:off x="3226" y="163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84" name="Овал 83"/>
            <p:cNvSpPr/>
            <p:nvPr/>
          </p:nvSpPr>
          <p:spPr>
            <a:xfrm>
              <a:off x="2371" y="1630"/>
              <a:ext cx="315" cy="31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85" name="Прямая со стрелкой 84"/>
            <p:cNvCxnSpPr>
              <a:stCxn id="84" idx="6"/>
              <a:endCxn id="83" idx="2"/>
            </p:cNvCxnSpPr>
            <p:nvPr/>
          </p:nvCxnSpPr>
          <p:spPr>
            <a:xfrm>
              <a:off x="2686" y="1787"/>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6" name="Прямая со стрелкой 85"/>
            <p:cNvCxnSpPr>
              <a:stCxn id="83" idx="0"/>
              <a:endCxn id="79" idx="4"/>
            </p:cNvCxnSpPr>
            <p:nvPr/>
          </p:nvCxnSpPr>
          <p:spPr>
            <a:xfrm rot="5400000" flipH="1" flipV="1">
              <a:off x="3125" y="1371"/>
              <a:ext cx="517"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7" name="Прямая со стрелкой 86"/>
            <p:cNvCxnSpPr>
              <a:stCxn id="77" idx="7"/>
              <a:endCxn id="80" idx="2"/>
            </p:cNvCxnSpPr>
            <p:nvPr/>
          </p:nvCxnSpPr>
          <p:spPr>
            <a:xfrm rot="5400000" flipH="1" flipV="1">
              <a:off x="1864" y="786"/>
              <a:ext cx="338" cy="6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8" name="Прямая со стрелкой 87"/>
            <p:cNvCxnSpPr>
              <a:stCxn id="83" idx="6"/>
              <a:endCxn id="78" idx="3"/>
            </p:cNvCxnSpPr>
            <p:nvPr/>
          </p:nvCxnSpPr>
          <p:spPr>
            <a:xfrm flipV="1">
              <a:off x="3541" y="1516"/>
              <a:ext cx="721" cy="27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9" name="Прямая со стрелкой 88"/>
            <p:cNvCxnSpPr>
              <a:stCxn id="79" idx="6"/>
              <a:endCxn id="78" idx="1"/>
            </p:cNvCxnSpPr>
            <p:nvPr/>
          </p:nvCxnSpPr>
          <p:spPr>
            <a:xfrm>
              <a:off x="3541" y="955"/>
              <a:ext cx="721" cy="3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0" name="Прямая со стрелкой 89"/>
            <p:cNvCxnSpPr>
              <a:stCxn id="79" idx="3"/>
              <a:endCxn id="84" idx="7"/>
            </p:cNvCxnSpPr>
            <p:nvPr/>
          </p:nvCxnSpPr>
          <p:spPr>
            <a:xfrm rot="5400000">
              <a:off x="2651" y="1055"/>
              <a:ext cx="610" cy="6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77841" name="Object 17"/>
            <p:cNvGraphicFramePr>
              <a:graphicFrameLocks noChangeAspect="1"/>
            </p:cNvGraphicFramePr>
            <p:nvPr/>
          </p:nvGraphicFramePr>
          <p:xfrm>
            <a:off x="2416" y="752"/>
            <a:ext cx="225" cy="368"/>
          </p:xfrm>
          <a:graphic>
            <a:graphicData uri="http://schemas.openxmlformats.org/presentationml/2006/ole">
              <p:oleObj spid="_x0000_s77841" name="Equation" r:id="rId4" imgW="139680" imgH="228600" progId="">
                <p:embed/>
              </p:oleObj>
            </a:graphicData>
          </a:graphic>
        </p:graphicFrame>
        <p:graphicFrame>
          <p:nvGraphicFramePr>
            <p:cNvPr id="77842" name="Object 18"/>
            <p:cNvGraphicFramePr>
              <a:graphicFrameLocks noChangeAspect="1"/>
            </p:cNvGraphicFramePr>
            <p:nvPr/>
          </p:nvGraphicFramePr>
          <p:xfrm>
            <a:off x="3261" y="1607"/>
            <a:ext cx="245" cy="368"/>
          </p:xfrm>
          <a:graphic>
            <a:graphicData uri="http://schemas.openxmlformats.org/presentationml/2006/ole">
              <p:oleObj spid="_x0000_s77842" name="Equation" r:id="rId5" imgW="152280" imgH="228600" progId="">
                <p:embed/>
              </p:oleObj>
            </a:graphicData>
          </a:graphic>
        </p:graphicFrame>
        <p:graphicFrame>
          <p:nvGraphicFramePr>
            <p:cNvPr id="77843" name="Object 19"/>
            <p:cNvGraphicFramePr>
              <a:graphicFrameLocks noChangeAspect="1"/>
            </p:cNvGraphicFramePr>
            <p:nvPr/>
          </p:nvGraphicFramePr>
          <p:xfrm>
            <a:off x="2406" y="1607"/>
            <a:ext cx="246" cy="368"/>
          </p:xfrm>
          <a:graphic>
            <a:graphicData uri="http://schemas.openxmlformats.org/presentationml/2006/ole">
              <p:oleObj spid="_x0000_s77843" name="Equation" r:id="rId6" imgW="152280" imgH="228600" progId="">
                <p:embed/>
              </p:oleObj>
            </a:graphicData>
          </a:graphic>
        </p:graphicFrame>
        <p:graphicFrame>
          <p:nvGraphicFramePr>
            <p:cNvPr id="77844" name="Object 20"/>
            <p:cNvGraphicFramePr>
              <a:graphicFrameLocks noChangeAspect="1"/>
            </p:cNvGraphicFramePr>
            <p:nvPr/>
          </p:nvGraphicFramePr>
          <p:xfrm>
            <a:off x="3261" y="752"/>
            <a:ext cx="245" cy="368"/>
          </p:xfrm>
          <a:graphic>
            <a:graphicData uri="http://schemas.openxmlformats.org/presentationml/2006/ole">
              <p:oleObj spid="_x0000_s77844" name="Equation" r:id="rId7" imgW="152280" imgH="228600" progId="">
                <p:embed/>
              </p:oleObj>
            </a:graphicData>
          </a:graphic>
        </p:graphicFrame>
        <p:cxnSp>
          <p:nvCxnSpPr>
            <p:cNvPr id="95" name="Прямая со стрелкой 94"/>
            <p:cNvCxnSpPr>
              <a:stCxn id="77" idx="5"/>
              <a:endCxn id="84" idx="2"/>
            </p:cNvCxnSpPr>
            <p:nvPr/>
          </p:nvCxnSpPr>
          <p:spPr>
            <a:xfrm rot="16200000" flipH="1">
              <a:off x="1897" y="1314"/>
              <a:ext cx="271" cy="6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6" name="Прямая со стрелкой 95"/>
            <p:cNvCxnSpPr/>
            <p:nvPr/>
          </p:nvCxnSpPr>
          <p:spPr>
            <a:xfrm rot="5400000" flipH="1" flipV="1">
              <a:off x="2325" y="1383"/>
              <a:ext cx="54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7929" name="TextBox 96"/>
            <p:cNvSpPr txBox="1">
              <a:spLocks noChangeArrowheads="1"/>
            </p:cNvSpPr>
            <p:nvPr/>
          </p:nvSpPr>
          <p:spPr bwMode="auto">
            <a:xfrm rot="-1682621">
              <a:off x="1786" y="977"/>
              <a:ext cx="262" cy="231"/>
            </a:xfrm>
            <a:prstGeom prst="rect">
              <a:avLst/>
            </a:prstGeom>
            <a:noFill/>
            <a:ln w="9525">
              <a:noFill/>
              <a:miter lim="800000"/>
              <a:headEnd/>
              <a:tailEnd/>
            </a:ln>
          </p:spPr>
          <p:txBody>
            <a:bodyPr wrap="none">
              <a:spAutoFit/>
            </a:bodyPr>
            <a:lstStyle/>
            <a:p>
              <a:r>
                <a:rPr lang="en-US" sz="1800" baseline="0"/>
                <a:t>16</a:t>
              </a:r>
              <a:endParaRPr lang="ru-RU" sz="1800" baseline="0"/>
            </a:p>
          </p:txBody>
        </p:sp>
        <p:sp>
          <p:nvSpPr>
            <p:cNvPr id="77930" name="TextBox 97"/>
            <p:cNvSpPr txBox="1">
              <a:spLocks noChangeArrowheads="1"/>
            </p:cNvSpPr>
            <p:nvPr/>
          </p:nvSpPr>
          <p:spPr bwMode="auto">
            <a:xfrm>
              <a:off x="2821" y="752"/>
              <a:ext cx="262" cy="231"/>
            </a:xfrm>
            <a:prstGeom prst="rect">
              <a:avLst/>
            </a:prstGeom>
            <a:noFill/>
            <a:ln w="9525">
              <a:noFill/>
              <a:miter lim="800000"/>
              <a:headEnd/>
              <a:tailEnd/>
            </a:ln>
          </p:spPr>
          <p:txBody>
            <a:bodyPr wrap="none">
              <a:spAutoFit/>
            </a:bodyPr>
            <a:lstStyle/>
            <a:p>
              <a:r>
                <a:rPr lang="en-US" sz="1800" baseline="0"/>
                <a:t>12</a:t>
              </a:r>
              <a:endParaRPr lang="ru-RU" sz="1800" baseline="0"/>
            </a:p>
          </p:txBody>
        </p:sp>
        <p:sp>
          <p:nvSpPr>
            <p:cNvPr id="77931" name="TextBox 98"/>
            <p:cNvSpPr txBox="1">
              <a:spLocks noChangeArrowheads="1"/>
            </p:cNvSpPr>
            <p:nvPr/>
          </p:nvSpPr>
          <p:spPr bwMode="auto">
            <a:xfrm rot="1916893">
              <a:off x="3856" y="932"/>
              <a:ext cx="262" cy="231"/>
            </a:xfrm>
            <a:prstGeom prst="rect">
              <a:avLst/>
            </a:prstGeom>
            <a:noFill/>
            <a:ln w="9525">
              <a:noFill/>
              <a:miter lim="800000"/>
              <a:headEnd/>
              <a:tailEnd/>
            </a:ln>
          </p:spPr>
          <p:txBody>
            <a:bodyPr wrap="none">
              <a:spAutoFit/>
            </a:bodyPr>
            <a:lstStyle/>
            <a:p>
              <a:r>
                <a:rPr lang="en-US" sz="1800" baseline="0"/>
                <a:t>20</a:t>
              </a:r>
              <a:endParaRPr lang="ru-RU" sz="1800" baseline="0"/>
            </a:p>
          </p:txBody>
        </p:sp>
        <p:sp>
          <p:nvSpPr>
            <p:cNvPr id="77932" name="TextBox 99"/>
            <p:cNvSpPr txBox="1">
              <a:spLocks noChangeArrowheads="1"/>
            </p:cNvSpPr>
            <p:nvPr/>
          </p:nvSpPr>
          <p:spPr bwMode="auto">
            <a:xfrm rot="1309335">
              <a:off x="1865" y="1648"/>
              <a:ext cx="262" cy="231"/>
            </a:xfrm>
            <a:prstGeom prst="rect">
              <a:avLst/>
            </a:prstGeom>
            <a:noFill/>
            <a:ln w="9525">
              <a:noFill/>
              <a:miter lim="800000"/>
              <a:headEnd/>
              <a:tailEnd/>
            </a:ln>
          </p:spPr>
          <p:txBody>
            <a:bodyPr wrap="none">
              <a:spAutoFit/>
            </a:bodyPr>
            <a:lstStyle/>
            <a:p>
              <a:r>
                <a:rPr lang="en-US" sz="1800" baseline="0"/>
                <a:t>13</a:t>
              </a:r>
              <a:endParaRPr lang="ru-RU" sz="1800" baseline="0"/>
            </a:p>
          </p:txBody>
        </p:sp>
        <p:sp>
          <p:nvSpPr>
            <p:cNvPr id="77933" name="TextBox 100"/>
            <p:cNvSpPr txBox="1">
              <a:spLocks noChangeArrowheads="1"/>
            </p:cNvSpPr>
            <p:nvPr/>
          </p:nvSpPr>
          <p:spPr bwMode="auto">
            <a:xfrm>
              <a:off x="2821" y="1787"/>
              <a:ext cx="262"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77934" name="TextBox 101"/>
            <p:cNvSpPr txBox="1">
              <a:spLocks noChangeArrowheads="1"/>
            </p:cNvSpPr>
            <p:nvPr/>
          </p:nvSpPr>
          <p:spPr bwMode="auto">
            <a:xfrm rot="-1286698">
              <a:off x="3856" y="1607"/>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77935" name="TextBox 102"/>
            <p:cNvSpPr txBox="1">
              <a:spLocks noChangeArrowheads="1"/>
            </p:cNvSpPr>
            <p:nvPr/>
          </p:nvSpPr>
          <p:spPr bwMode="auto">
            <a:xfrm rot="-5400000">
              <a:off x="3361" y="1248"/>
              <a:ext cx="189" cy="231"/>
            </a:xfrm>
            <a:prstGeom prst="rect">
              <a:avLst/>
            </a:prstGeom>
            <a:noFill/>
            <a:ln w="9525">
              <a:noFill/>
              <a:miter lim="800000"/>
              <a:headEnd/>
              <a:tailEnd/>
            </a:ln>
          </p:spPr>
          <p:txBody>
            <a:bodyPr wrap="none">
              <a:spAutoFit/>
            </a:bodyPr>
            <a:lstStyle/>
            <a:p>
              <a:r>
                <a:rPr lang="en-US" sz="1800" baseline="0"/>
                <a:t>7</a:t>
              </a:r>
              <a:endParaRPr lang="ru-RU" sz="1800" baseline="0"/>
            </a:p>
          </p:txBody>
        </p:sp>
        <p:sp>
          <p:nvSpPr>
            <p:cNvPr id="77936" name="TextBox 103"/>
            <p:cNvSpPr txBox="1">
              <a:spLocks noChangeArrowheads="1"/>
            </p:cNvSpPr>
            <p:nvPr/>
          </p:nvSpPr>
          <p:spPr bwMode="auto">
            <a:xfrm rot="-5400000">
              <a:off x="2236" y="1293"/>
              <a:ext cx="263" cy="232"/>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77937" name="TextBox 104"/>
            <p:cNvSpPr txBox="1">
              <a:spLocks noChangeArrowheads="1"/>
            </p:cNvSpPr>
            <p:nvPr/>
          </p:nvSpPr>
          <p:spPr bwMode="auto">
            <a:xfrm rot="-5400000">
              <a:off x="2596" y="1294"/>
              <a:ext cx="189" cy="231"/>
            </a:xfrm>
            <a:prstGeom prst="rect">
              <a:avLst/>
            </a:prstGeom>
            <a:noFill/>
            <a:ln w="9525">
              <a:noFill/>
              <a:miter lim="800000"/>
              <a:headEnd/>
              <a:tailEnd/>
            </a:ln>
          </p:spPr>
          <p:txBody>
            <a:bodyPr wrap="none">
              <a:spAutoFit/>
            </a:bodyPr>
            <a:lstStyle/>
            <a:p>
              <a:r>
                <a:rPr lang="en-US" sz="1800" baseline="0"/>
                <a:t>4</a:t>
              </a:r>
              <a:endParaRPr lang="ru-RU" sz="1800" baseline="0"/>
            </a:p>
          </p:txBody>
        </p:sp>
        <p:sp>
          <p:nvSpPr>
            <p:cNvPr id="77938" name="TextBox 105"/>
            <p:cNvSpPr txBox="1">
              <a:spLocks noChangeArrowheads="1"/>
            </p:cNvSpPr>
            <p:nvPr/>
          </p:nvSpPr>
          <p:spPr bwMode="auto">
            <a:xfrm rot="-3855072">
              <a:off x="2956" y="1248"/>
              <a:ext cx="189" cy="231"/>
            </a:xfrm>
            <a:prstGeom prst="rect">
              <a:avLst/>
            </a:prstGeom>
            <a:noFill/>
            <a:ln w="9525">
              <a:noFill/>
              <a:miter lim="800000"/>
              <a:headEnd/>
              <a:tailEnd/>
            </a:ln>
          </p:spPr>
          <p:txBody>
            <a:bodyPr wrap="none">
              <a:spAutoFit/>
            </a:bodyPr>
            <a:lstStyle/>
            <a:p>
              <a:r>
                <a:rPr lang="en-US" sz="1800" baseline="0"/>
                <a:t>9</a:t>
              </a:r>
              <a:endParaRPr lang="ru-RU" sz="1800" baseline="0"/>
            </a:p>
          </p:txBody>
        </p:sp>
        <p:sp>
          <p:nvSpPr>
            <p:cNvPr id="77939" name="TextBox 106"/>
            <p:cNvSpPr txBox="1">
              <a:spLocks noChangeArrowheads="1"/>
            </p:cNvSpPr>
            <p:nvPr/>
          </p:nvSpPr>
          <p:spPr bwMode="auto">
            <a:xfrm>
              <a:off x="1111" y="977"/>
              <a:ext cx="116" cy="231"/>
            </a:xfrm>
            <a:prstGeom prst="rect">
              <a:avLst/>
            </a:prstGeom>
            <a:noFill/>
            <a:ln w="9525">
              <a:noFill/>
              <a:miter lim="800000"/>
              <a:headEnd/>
              <a:tailEnd/>
            </a:ln>
          </p:spPr>
          <p:txBody>
            <a:bodyPr wrap="none">
              <a:spAutoFit/>
            </a:bodyPr>
            <a:lstStyle/>
            <a:p>
              <a:endParaRPr lang="ru-RU" sz="1800" baseline="0"/>
            </a:p>
          </p:txBody>
        </p:sp>
        <p:sp>
          <p:nvSpPr>
            <p:cNvPr id="77940" name="TextBox 107"/>
            <p:cNvSpPr txBox="1">
              <a:spLocks noChangeArrowheads="1"/>
            </p:cNvSpPr>
            <p:nvPr/>
          </p:nvSpPr>
          <p:spPr bwMode="auto">
            <a:xfrm>
              <a:off x="2146" y="572"/>
              <a:ext cx="116" cy="231"/>
            </a:xfrm>
            <a:prstGeom prst="rect">
              <a:avLst/>
            </a:prstGeom>
            <a:noFill/>
            <a:ln w="9525">
              <a:noFill/>
              <a:miter lim="800000"/>
              <a:headEnd/>
              <a:tailEnd/>
            </a:ln>
          </p:spPr>
          <p:txBody>
            <a:bodyPr wrap="none">
              <a:spAutoFit/>
            </a:bodyPr>
            <a:lstStyle/>
            <a:p>
              <a:endParaRPr lang="ru-RU" sz="1800" baseline="0"/>
            </a:p>
          </p:txBody>
        </p:sp>
        <p:sp>
          <p:nvSpPr>
            <p:cNvPr id="77941" name="TextBox 108"/>
            <p:cNvSpPr txBox="1">
              <a:spLocks noChangeArrowheads="1"/>
            </p:cNvSpPr>
            <p:nvPr/>
          </p:nvSpPr>
          <p:spPr bwMode="auto">
            <a:xfrm>
              <a:off x="3091" y="572"/>
              <a:ext cx="116" cy="231"/>
            </a:xfrm>
            <a:prstGeom prst="rect">
              <a:avLst/>
            </a:prstGeom>
            <a:noFill/>
            <a:ln w="9525">
              <a:noFill/>
              <a:miter lim="800000"/>
              <a:headEnd/>
              <a:tailEnd/>
            </a:ln>
          </p:spPr>
          <p:txBody>
            <a:bodyPr wrap="none">
              <a:spAutoFit/>
            </a:bodyPr>
            <a:lstStyle/>
            <a:p>
              <a:endParaRPr lang="ru-RU" sz="1800" baseline="0"/>
            </a:p>
          </p:txBody>
        </p:sp>
        <p:sp>
          <p:nvSpPr>
            <p:cNvPr id="77942" name="TextBox 109"/>
            <p:cNvSpPr txBox="1">
              <a:spLocks noChangeArrowheads="1"/>
            </p:cNvSpPr>
            <p:nvPr/>
          </p:nvSpPr>
          <p:spPr bwMode="auto">
            <a:xfrm>
              <a:off x="4171" y="1067"/>
              <a:ext cx="116" cy="231"/>
            </a:xfrm>
            <a:prstGeom prst="rect">
              <a:avLst/>
            </a:prstGeom>
            <a:noFill/>
            <a:ln w="9525">
              <a:noFill/>
              <a:miter lim="800000"/>
              <a:headEnd/>
              <a:tailEnd/>
            </a:ln>
          </p:spPr>
          <p:txBody>
            <a:bodyPr wrap="none">
              <a:spAutoFit/>
            </a:bodyPr>
            <a:lstStyle/>
            <a:p>
              <a:endParaRPr lang="ru-RU" sz="1800" baseline="0"/>
            </a:p>
          </p:txBody>
        </p:sp>
        <p:sp>
          <p:nvSpPr>
            <p:cNvPr id="77943" name="TextBox 110"/>
            <p:cNvSpPr txBox="1">
              <a:spLocks noChangeArrowheads="1"/>
            </p:cNvSpPr>
            <p:nvPr/>
          </p:nvSpPr>
          <p:spPr bwMode="auto">
            <a:xfrm>
              <a:off x="2191" y="1877"/>
              <a:ext cx="116" cy="231"/>
            </a:xfrm>
            <a:prstGeom prst="rect">
              <a:avLst/>
            </a:prstGeom>
            <a:noFill/>
            <a:ln w="9525">
              <a:noFill/>
              <a:miter lim="800000"/>
              <a:headEnd/>
              <a:tailEnd/>
            </a:ln>
          </p:spPr>
          <p:txBody>
            <a:bodyPr wrap="none">
              <a:spAutoFit/>
            </a:bodyPr>
            <a:lstStyle/>
            <a:p>
              <a:endParaRPr lang="ru-RU" sz="1800" baseline="0"/>
            </a:p>
          </p:txBody>
        </p:sp>
        <p:sp>
          <p:nvSpPr>
            <p:cNvPr id="77944" name="TextBox 111"/>
            <p:cNvSpPr txBox="1">
              <a:spLocks noChangeArrowheads="1"/>
            </p:cNvSpPr>
            <p:nvPr/>
          </p:nvSpPr>
          <p:spPr bwMode="auto">
            <a:xfrm>
              <a:off x="3226" y="1922"/>
              <a:ext cx="116" cy="231"/>
            </a:xfrm>
            <a:prstGeom prst="rect">
              <a:avLst/>
            </a:prstGeom>
            <a:noFill/>
            <a:ln w="9525">
              <a:noFill/>
              <a:miter lim="800000"/>
              <a:headEnd/>
              <a:tailEnd/>
            </a:ln>
          </p:spPr>
          <p:txBody>
            <a:bodyPr wrap="none">
              <a:spAutoFit/>
            </a:bodyPr>
            <a:lstStyle/>
            <a:p>
              <a:endParaRPr lang="ru-RU" sz="1800" baseline="0"/>
            </a:p>
          </p:txBody>
        </p:sp>
        <p:sp>
          <p:nvSpPr>
            <p:cNvPr id="77945" name="TextBox 112"/>
            <p:cNvSpPr txBox="1">
              <a:spLocks noChangeArrowheads="1"/>
            </p:cNvSpPr>
            <p:nvPr/>
          </p:nvSpPr>
          <p:spPr bwMode="auto">
            <a:xfrm>
              <a:off x="884" y="2115"/>
              <a:ext cx="4210" cy="404"/>
            </a:xfrm>
            <a:prstGeom prst="rect">
              <a:avLst/>
            </a:prstGeom>
            <a:noFill/>
            <a:ln w="9525">
              <a:noFill/>
              <a:miter lim="800000"/>
              <a:headEnd/>
              <a:tailEnd/>
            </a:ln>
          </p:spPr>
          <p:txBody>
            <a:bodyPr wrap="none">
              <a:spAutoFit/>
            </a:bodyPr>
            <a:lstStyle/>
            <a:p>
              <a:r>
                <a:rPr lang="ru-RU" sz="1800" baseline="0"/>
                <a:t>(а)</a:t>
              </a:r>
              <a:r>
                <a:rPr lang="ru-RU" sz="1800" baseline="0">
                  <a:latin typeface="Arial" charset="0"/>
                </a:rPr>
                <a:t> На каждом ребре написано максимальное число ящиков, </a:t>
              </a:r>
            </a:p>
            <a:p>
              <a:r>
                <a:rPr lang="ru-RU" sz="1800" baseline="0">
                  <a:latin typeface="Arial" charset="0"/>
                </a:rPr>
                <a:t>которые можно отправить в день. </a:t>
              </a:r>
            </a:p>
          </p:txBody>
        </p:sp>
      </p:grpSp>
      <p:grpSp>
        <p:nvGrpSpPr>
          <p:cNvPr id="77884" name="Group 77"/>
          <p:cNvGrpSpPr>
            <a:grpSpLocks/>
          </p:cNvGrpSpPr>
          <p:nvPr/>
        </p:nvGrpSpPr>
        <p:grpSpPr bwMode="auto">
          <a:xfrm>
            <a:off x="2051050" y="3716338"/>
            <a:ext cx="4643438" cy="2044700"/>
            <a:chOff x="975" y="2164"/>
            <a:chExt cx="2925" cy="1288"/>
          </a:xfrm>
        </p:grpSpPr>
        <p:sp>
          <p:nvSpPr>
            <p:cNvPr id="153" name="Овал 152"/>
            <p:cNvSpPr/>
            <p:nvPr/>
          </p:nvSpPr>
          <p:spPr>
            <a:xfrm>
              <a:off x="975" y="2675"/>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s</a:t>
              </a:r>
              <a:endParaRPr lang="ru-RU" sz="3200" baseline="0" dirty="0"/>
            </a:p>
          </p:txBody>
        </p:sp>
        <p:sp>
          <p:nvSpPr>
            <p:cNvPr id="154" name="Овал 153"/>
            <p:cNvSpPr/>
            <p:nvPr/>
          </p:nvSpPr>
          <p:spPr>
            <a:xfrm>
              <a:off x="3603" y="2675"/>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3200" baseline="0" dirty="0"/>
                <a:t>t</a:t>
              </a:r>
              <a:endParaRPr lang="ru-RU" sz="3200" baseline="0" dirty="0"/>
            </a:p>
          </p:txBody>
        </p:sp>
        <p:sp>
          <p:nvSpPr>
            <p:cNvPr id="155" name="Овал 154"/>
            <p:cNvSpPr/>
            <p:nvPr/>
          </p:nvSpPr>
          <p:spPr>
            <a:xfrm>
              <a:off x="2671" y="2267"/>
              <a:ext cx="296"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56" name="Овал 155"/>
            <p:cNvSpPr/>
            <p:nvPr/>
          </p:nvSpPr>
          <p:spPr>
            <a:xfrm>
              <a:off x="1865" y="2267"/>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57" name="Прямая со стрелкой 156"/>
            <p:cNvCxnSpPr>
              <a:stCxn id="156" idx="6"/>
              <a:endCxn id="155" idx="2"/>
            </p:cNvCxnSpPr>
            <p:nvPr/>
          </p:nvCxnSpPr>
          <p:spPr>
            <a:xfrm>
              <a:off x="2162" y="2410"/>
              <a:ext cx="509"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8" name="Прямая со стрелкой 157"/>
            <p:cNvCxnSpPr/>
            <p:nvPr/>
          </p:nvCxnSpPr>
          <p:spPr>
            <a:xfrm rot="16200000" flipH="1">
              <a:off x="1747" y="2798"/>
              <a:ext cx="49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9" name="Овал 158"/>
            <p:cNvSpPr/>
            <p:nvPr/>
          </p:nvSpPr>
          <p:spPr>
            <a:xfrm>
              <a:off x="2671" y="3022"/>
              <a:ext cx="296"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sp>
          <p:nvSpPr>
            <p:cNvPr id="160" name="Овал 159"/>
            <p:cNvSpPr/>
            <p:nvPr/>
          </p:nvSpPr>
          <p:spPr>
            <a:xfrm>
              <a:off x="1865" y="3022"/>
              <a:ext cx="297" cy="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sz="3200" baseline="0" dirty="0"/>
            </a:p>
          </p:txBody>
        </p:sp>
        <p:cxnSp>
          <p:nvCxnSpPr>
            <p:cNvPr id="161" name="Прямая со стрелкой 160"/>
            <p:cNvCxnSpPr>
              <a:stCxn id="160" idx="6"/>
              <a:endCxn id="159" idx="2"/>
            </p:cNvCxnSpPr>
            <p:nvPr/>
          </p:nvCxnSpPr>
          <p:spPr>
            <a:xfrm>
              <a:off x="2162" y="3165"/>
              <a:ext cx="509"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2" name="Прямая со стрелкой 161"/>
            <p:cNvCxnSpPr>
              <a:stCxn id="159" idx="0"/>
              <a:endCxn id="155" idx="4"/>
            </p:cNvCxnSpPr>
            <p:nvPr/>
          </p:nvCxnSpPr>
          <p:spPr>
            <a:xfrm rot="5400000" flipH="1" flipV="1">
              <a:off x="2584" y="2788"/>
              <a:ext cx="47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3" name="Прямая со стрелкой 162"/>
            <p:cNvCxnSpPr>
              <a:stCxn id="153" idx="7"/>
              <a:endCxn id="156" idx="2"/>
            </p:cNvCxnSpPr>
            <p:nvPr/>
          </p:nvCxnSpPr>
          <p:spPr>
            <a:xfrm rot="5400000" flipH="1" flipV="1">
              <a:off x="1393" y="2245"/>
              <a:ext cx="307" cy="6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4" name="Прямая со стрелкой 163"/>
            <p:cNvCxnSpPr>
              <a:stCxn id="159" idx="6"/>
              <a:endCxn id="154" idx="3"/>
            </p:cNvCxnSpPr>
            <p:nvPr/>
          </p:nvCxnSpPr>
          <p:spPr>
            <a:xfrm flipV="1">
              <a:off x="2967" y="2919"/>
              <a:ext cx="680" cy="24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5" name="Прямая со стрелкой 164"/>
            <p:cNvCxnSpPr>
              <a:stCxn id="155" idx="6"/>
              <a:endCxn id="154" idx="1"/>
            </p:cNvCxnSpPr>
            <p:nvPr/>
          </p:nvCxnSpPr>
          <p:spPr>
            <a:xfrm>
              <a:off x="2967" y="2410"/>
              <a:ext cx="680" cy="30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6" name="Прямая со стрелкой 165"/>
            <p:cNvCxnSpPr>
              <a:stCxn id="155" idx="3"/>
              <a:endCxn id="160" idx="7"/>
            </p:cNvCxnSpPr>
            <p:nvPr/>
          </p:nvCxnSpPr>
          <p:spPr>
            <a:xfrm rot="5400000">
              <a:off x="2140" y="2490"/>
              <a:ext cx="553" cy="59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77879" name="Object 55"/>
            <p:cNvGraphicFramePr>
              <a:graphicFrameLocks noChangeAspect="1"/>
            </p:cNvGraphicFramePr>
            <p:nvPr/>
          </p:nvGraphicFramePr>
          <p:xfrm>
            <a:off x="1908" y="2227"/>
            <a:ext cx="212" cy="333"/>
          </p:xfrm>
          <a:graphic>
            <a:graphicData uri="http://schemas.openxmlformats.org/presentationml/2006/ole">
              <p:oleObj spid="_x0000_s77879" name="Equation" r:id="rId8" imgW="139680" imgH="228600" progId="">
                <p:embed/>
              </p:oleObj>
            </a:graphicData>
          </a:graphic>
        </p:graphicFrame>
        <p:graphicFrame>
          <p:nvGraphicFramePr>
            <p:cNvPr id="77880" name="Object 56"/>
            <p:cNvGraphicFramePr>
              <a:graphicFrameLocks noChangeAspect="1"/>
            </p:cNvGraphicFramePr>
            <p:nvPr/>
          </p:nvGraphicFramePr>
          <p:xfrm>
            <a:off x="2704" y="3002"/>
            <a:ext cx="230" cy="333"/>
          </p:xfrm>
          <a:graphic>
            <a:graphicData uri="http://schemas.openxmlformats.org/presentationml/2006/ole">
              <p:oleObj spid="_x0000_s77880" name="Equation" r:id="rId9" imgW="152280" imgH="228600" progId="">
                <p:embed/>
              </p:oleObj>
            </a:graphicData>
          </a:graphic>
        </p:graphicFrame>
        <p:graphicFrame>
          <p:nvGraphicFramePr>
            <p:cNvPr id="77881" name="Object 57"/>
            <p:cNvGraphicFramePr>
              <a:graphicFrameLocks noChangeAspect="1"/>
            </p:cNvGraphicFramePr>
            <p:nvPr/>
          </p:nvGraphicFramePr>
          <p:xfrm>
            <a:off x="1898" y="3002"/>
            <a:ext cx="232" cy="333"/>
          </p:xfrm>
          <a:graphic>
            <a:graphicData uri="http://schemas.openxmlformats.org/presentationml/2006/ole">
              <p:oleObj spid="_x0000_s77881" name="Equation" r:id="rId10" imgW="152280" imgH="228600" progId="">
                <p:embed/>
              </p:oleObj>
            </a:graphicData>
          </a:graphic>
        </p:graphicFrame>
        <p:graphicFrame>
          <p:nvGraphicFramePr>
            <p:cNvPr id="77882" name="Object 58"/>
            <p:cNvGraphicFramePr>
              <a:graphicFrameLocks noChangeAspect="1"/>
            </p:cNvGraphicFramePr>
            <p:nvPr/>
          </p:nvGraphicFramePr>
          <p:xfrm>
            <a:off x="2704" y="2227"/>
            <a:ext cx="230" cy="333"/>
          </p:xfrm>
          <a:graphic>
            <a:graphicData uri="http://schemas.openxmlformats.org/presentationml/2006/ole">
              <p:oleObj spid="_x0000_s77882" name="Equation" r:id="rId11" imgW="152280" imgH="228600" progId="">
                <p:embed/>
              </p:oleObj>
            </a:graphicData>
          </a:graphic>
        </p:graphicFrame>
        <p:cxnSp>
          <p:nvCxnSpPr>
            <p:cNvPr id="171" name="Прямая со стрелкой 170"/>
            <p:cNvCxnSpPr>
              <a:stCxn id="153" idx="5"/>
              <a:endCxn id="160" idx="2"/>
            </p:cNvCxnSpPr>
            <p:nvPr/>
          </p:nvCxnSpPr>
          <p:spPr>
            <a:xfrm rot="16200000" flipH="1">
              <a:off x="1424" y="2723"/>
              <a:ext cx="246" cy="6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2" name="Прямая со стрелкой 171"/>
            <p:cNvCxnSpPr/>
            <p:nvPr/>
          </p:nvCxnSpPr>
          <p:spPr>
            <a:xfrm rot="5400000" flipH="1" flipV="1">
              <a:off x="1832" y="2797"/>
              <a:ext cx="49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7903" name="TextBox 172"/>
            <p:cNvSpPr txBox="1">
              <a:spLocks noChangeArrowheads="1"/>
            </p:cNvSpPr>
            <p:nvPr/>
          </p:nvSpPr>
          <p:spPr bwMode="auto">
            <a:xfrm rot="-1625620">
              <a:off x="1226" y="2360"/>
              <a:ext cx="464" cy="231"/>
            </a:xfrm>
            <a:prstGeom prst="rect">
              <a:avLst/>
            </a:prstGeom>
            <a:noFill/>
            <a:ln w="9525">
              <a:noFill/>
              <a:miter lim="800000"/>
              <a:headEnd/>
              <a:tailEnd/>
            </a:ln>
          </p:spPr>
          <p:txBody>
            <a:bodyPr wrap="none">
              <a:spAutoFit/>
            </a:bodyPr>
            <a:lstStyle/>
            <a:p>
              <a:r>
                <a:rPr lang="ru-RU" sz="1800" baseline="0"/>
                <a:t>11</a:t>
              </a:r>
              <a:r>
                <a:rPr lang="en-US" sz="1800" baseline="0"/>
                <a:t>/16</a:t>
              </a:r>
              <a:endParaRPr lang="ru-RU" sz="1800" baseline="0"/>
            </a:p>
          </p:txBody>
        </p:sp>
        <p:sp>
          <p:nvSpPr>
            <p:cNvPr id="77904" name="TextBox 173"/>
            <p:cNvSpPr txBox="1">
              <a:spLocks noChangeArrowheads="1"/>
            </p:cNvSpPr>
            <p:nvPr/>
          </p:nvSpPr>
          <p:spPr bwMode="auto">
            <a:xfrm>
              <a:off x="2192" y="2164"/>
              <a:ext cx="464" cy="231"/>
            </a:xfrm>
            <a:prstGeom prst="rect">
              <a:avLst/>
            </a:prstGeom>
            <a:noFill/>
            <a:ln w="9525">
              <a:noFill/>
              <a:miter lim="800000"/>
              <a:headEnd/>
              <a:tailEnd/>
            </a:ln>
          </p:spPr>
          <p:txBody>
            <a:bodyPr wrap="none">
              <a:spAutoFit/>
            </a:bodyPr>
            <a:lstStyle/>
            <a:p>
              <a:r>
                <a:rPr lang="en-US" sz="1800" baseline="0"/>
                <a:t>12/12</a:t>
              </a:r>
              <a:endParaRPr lang="ru-RU" sz="1800" baseline="0"/>
            </a:p>
          </p:txBody>
        </p:sp>
        <p:sp>
          <p:nvSpPr>
            <p:cNvPr id="77905" name="TextBox 174"/>
            <p:cNvSpPr txBox="1">
              <a:spLocks noChangeArrowheads="1"/>
            </p:cNvSpPr>
            <p:nvPr/>
          </p:nvSpPr>
          <p:spPr bwMode="auto">
            <a:xfrm rot="1393266">
              <a:off x="3173" y="2335"/>
              <a:ext cx="464" cy="231"/>
            </a:xfrm>
            <a:prstGeom prst="rect">
              <a:avLst/>
            </a:prstGeom>
            <a:noFill/>
            <a:ln w="9525">
              <a:noFill/>
              <a:miter lim="800000"/>
              <a:headEnd/>
              <a:tailEnd/>
            </a:ln>
          </p:spPr>
          <p:txBody>
            <a:bodyPr wrap="none">
              <a:spAutoFit/>
            </a:bodyPr>
            <a:lstStyle/>
            <a:p>
              <a:r>
                <a:rPr lang="en-US" sz="1800" baseline="0"/>
                <a:t>15/20</a:t>
              </a:r>
              <a:endParaRPr lang="ru-RU" sz="1800" baseline="0"/>
            </a:p>
          </p:txBody>
        </p:sp>
        <p:sp>
          <p:nvSpPr>
            <p:cNvPr id="77906" name="TextBox 175"/>
            <p:cNvSpPr txBox="1">
              <a:spLocks noChangeArrowheads="1"/>
            </p:cNvSpPr>
            <p:nvPr/>
          </p:nvSpPr>
          <p:spPr bwMode="auto">
            <a:xfrm>
              <a:off x="1357" y="3083"/>
              <a:ext cx="391" cy="231"/>
            </a:xfrm>
            <a:prstGeom prst="rect">
              <a:avLst/>
            </a:prstGeom>
            <a:noFill/>
            <a:ln w="9525">
              <a:noFill/>
              <a:miter lim="800000"/>
              <a:headEnd/>
              <a:tailEnd/>
            </a:ln>
          </p:spPr>
          <p:txBody>
            <a:bodyPr wrap="none">
              <a:spAutoFit/>
            </a:bodyPr>
            <a:lstStyle/>
            <a:p>
              <a:r>
                <a:rPr lang="en-US" sz="1800" baseline="0"/>
                <a:t>8/13</a:t>
              </a:r>
              <a:endParaRPr lang="ru-RU" sz="1800" baseline="0"/>
            </a:p>
          </p:txBody>
        </p:sp>
        <p:sp>
          <p:nvSpPr>
            <p:cNvPr id="77907" name="TextBox 176"/>
            <p:cNvSpPr txBox="1">
              <a:spLocks noChangeArrowheads="1"/>
            </p:cNvSpPr>
            <p:nvPr/>
          </p:nvSpPr>
          <p:spPr bwMode="auto">
            <a:xfrm>
              <a:off x="2192" y="3221"/>
              <a:ext cx="464" cy="231"/>
            </a:xfrm>
            <a:prstGeom prst="rect">
              <a:avLst/>
            </a:prstGeom>
            <a:noFill/>
            <a:ln w="9525">
              <a:noFill/>
              <a:miter lim="800000"/>
              <a:headEnd/>
              <a:tailEnd/>
            </a:ln>
          </p:spPr>
          <p:txBody>
            <a:bodyPr wrap="none">
              <a:spAutoFit/>
            </a:bodyPr>
            <a:lstStyle/>
            <a:p>
              <a:r>
                <a:rPr lang="en-US" sz="1800" baseline="0"/>
                <a:t>11/14</a:t>
              </a:r>
              <a:endParaRPr lang="ru-RU" sz="1800" baseline="0"/>
            </a:p>
          </p:txBody>
        </p:sp>
        <p:sp>
          <p:nvSpPr>
            <p:cNvPr id="77908" name="TextBox 177"/>
            <p:cNvSpPr txBox="1">
              <a:spLocks noChangeArrowheads="1"/>
            </p:cNvSpPr>
            <p:nvPr/>
          </p:nvSpPr>
          <p:spPr bwMode="auto">
            <a:xfrm rot="-1094602">
              <a:off x="3207" y="3023"/>
              <a:ext cx="318" cy="231"/>
            </a:xfrm>
            <a:prstGeom prst="rect">
              <a:avLst/>
            </a:prstGeom>
            <a:noFill/>
            <a:ln w="9525">
              <a:noFill/>
              <a:miter lim="800000"/>
              <a:headEnd/>
              <a:tailEnd/>
            </a:ln>
          </p:spPr>
          <p:txBody>
            <a:bodyPr wrap="none">
              <a:spAutoFit/>
            </a:bodyPr>
            <a:lstStyle/>
            <a:p>
              <a:r>
                <a:rPr lang="en-US" sz="1800" baseline="0"/>
                <a:t>4/4</a:t>
              </a:r>
              <a:endParaRPr lang="ru-RU" sz="1800" baseline="0"/>
            </a:p>
          </p:txBody>
        </p:sp>
        <p:sp>
          <p:nvSpPr>
            <p:cNvPr id="77909" name="TextBox 178"/>
            <p:cNvSpPr txBox="1">
              <a:spLocks noChangeArrowheads="1"/>
            </p:cNvSpPr>
            <p:nvPr/>
          </p:nvSpPr>
          <p:spPr bwMode="auto">
            <a:xfrm rot="-5144725">
              <a:off x="2792" y="2696"/>
              <a:ext cx="318" cy="231"/>
            </a:xfrm>
            <a:prstGeom prst="rect">
              <a:avLst/>
            </a:prstGeom>
            <a:noFill/>
            <a:ln w="9525">
              <a:noFill/>
              <a:miter lim="800000"/>
              <a:headEnd/>
              <a:tailEnd/>
            </a:ln>
          </p:spPr>
          <p:txBody>
            <a:bodyPr wrap="none">
              <a:spAutoFit/>
            </a:bodyPr>
            <a:lstStyle/>
            <a:p>
              <a:r>
                <a:rPr lang="en-US" sz="1800" baseline="0"/>
                <a:t>7/7</a:t>
              </a:r>
              <a:endParaRPr lang="ru-RU" sz="1800" baseline="0"/>
            </a:p>
          </p:txBody>
        </p:sp>
        <p:sp>
          <p:nvSpPr>
            <p:cNvPr id="77910" name="TextBox 179"/>
            <p:cNvSpPr txBox="1">
              <a:spLocks noChangeArrowheads="1"/>
            </p:cNvSpPr>
            <p:nvPr/>
          </p:nvSpPr>
          <p:spPr bwMode="auto">
            <a:xfrm>
              <a:off x="1738" y="2716"/>
              <a:ext cx="262" cy="231"/>
            </a:xfrm>
            <a:prstGeom prst="rect">
              <a:avLst/>
            </a:prstGeom>
            <a:noFill/>
            <a:ln w="9525">
              <a:noFill/>
              <a:miter lim="800000"/>
              <a:headEnd/>
              <a:tailEnd/>
            </a:ln>
          </p:spPr>
          <p:txBody>
            <a:bodyPr wrap="none">
              <a:spAutoFit/>
            </a:bodyPr>
            <a:lstStyle/>
            <a:p>
              <a:r>
                <a:rPr lang="en-US" sz="1800" baseline="0"/>
                <a:t>10</a:t>
              </a:r>
              <a:endParaRPr lang="ru-RU" sz="1800" baseline="0"/>
            </a:p>
          </p:txBody>
        </p:sp>
        <p:sp>
          <p:nvSpPr>
            <p:cNvPr id="77911" name="TextBox 180"/>
            <p:cNvSpPr txBox="1">
              <a:spLocks noChangeArrowheads="1"/>
            </p:cNvSpPr>
            <p:nvPr/>
          </p:nvSpPr>
          <p:spPr bwMode="auto">
            <a:xfrm rot="-5400000">
              <a:off x="2042" y="2689"/>
              <a:ext cx="318" cy="231"/>
            </a:xfrm>
            <a:prstGeom prst="rect">
              <a:avLst/>
            </a:prstGeom>
            <a:noFill/>
            <a:ln w="9525">
              <a:noFill/>
              <a:miter lim="800000"/>
              <a:headEnd/>
              <a:tailEnd/>
            </a:ln>
          </p:spPr>
          <p:txBody>
            <a:bodyPr wrap="none">
              <a:spAutoFit/>
            </a:bodyPr>
            <a:lstStyle/>
            <a:p>
              <a:r>
                <a:rPr lang="en-US" sz="1800" baseline="0"/>
                <a:t>1/4</a:t>
              </a:r>
              <a:endParaRPr lang="ru-RU" sz="1800" baseline="0"/>
            </a:p>
          </p:txBody>
        </p:sp>
        <p:sp>
          <p:nvSpPr>
            <p:cNvPr id="77912" name="TextBox 181"/>
            <p:cNvSpPr txBox="1">
              <a:spLocks noChangeArrowheads="1"/>
            </p:cNvSpPr>
            <p:nvPr/>
          </p:nvSpPr>
          <p:spPr bwMode="auto">
            <a:xfrm rot="-2617701">
              <a:off x="2366" y="2753"/>
              <a:ext cx="318" cy="231"/>
            </a:xfrm>
            <a:prstGeom prst="rect">
              <a:avLst/>
            </a:prstGeom>
            <a:noFill/>
            <a:ln w="9525">
              <a:noFill/>
              <a:miter lim="800000"/>
              <a:headEnd/>
              <a:tailEnd/>
            </a:ln>
          </p:spPr>
          <p:txBody>
            <a:bodyPr wrap="none">
              <a:spAutoFit/>
            </a:bodyPr>
            <a:lstStyle/>
            <a:p>
              <a:r>
                <a:rPr lang="en-US" sz="1800" baseline="0"/>
                <a:t>4/9</a:t>
              </a:r>
              <a:endParaRPr lang="ru-RU" sz="1800" baseline="0"/>
            </a:p>
          </p:txBody>
        </p:sp>
      </p:grpSp>
      <p:sp>
        <p:nvSpPr>
          <p:cNvPr id="77885" name="TextBox 188"/>
          <p:cNvSpPr txBox="1">
            <a:spLocks noChangeArrowheads="1"/>
          </p:cNvSpPr>
          <p:nvPr/>
        </p:nvSpPr>
        <p:spPr bwMode="auto">
          <a:xfrm>
            <a:off x="611188" y="5734050"/>
            <a:ext cx="8353425" cy="915988"/>
          </a:xfrm>
          <a:prstGeom prst="rect">
            <a:avLst/>
          </a:prstGeom>
          <a:noFill/>
          <a:ln w="9525">
            <a:noFill/>
            <a:miter lim="800000"/>
            <a:headEnd/>
            <a:tailEnd/>
          </a:ln>
        </p:spPr>
        <p:txBody>
          <a:bodyPr>
            <a:spAutoFit/>
          </a:bodyPr>
          <a:lstStyle/>
          <a:p>
            <a:r>
              <a:rPr lang="ru-RU" sz="1800" baseline="0"/>
              <a:t>(б)</a:t>
            </a:r>
            <a:r>
              <a:rPr lang="ru-RU" sz="1800" baseline="0">
                <a:latin typeface="Arial" charset="0"/>
              </a:rPr>
              <a:t> Пример потока </a:t>
            </a:r>
            <a:r>
              <a:rPr lang="en-US" sz="1800" i="1" baseline="0">
                <a:latin typeface="Arial" charset="0"/>
              </a:rPr>
              <a:t>f</a:t>
            </a:r>
            <a:r>
              <a:rPr lang="ru-RU" sz="1800" baseline="0">
                <a:latin typeface="Arial" charset="0"/>
              </a:rPr>
              <a:t> </a:t>
            </a:r>
            <a:r>
              <a:rPr lang="en-US" sz="1800" i="1" baseline="0">
                <a:latin typeface="Arial" charset="0"/>
              </a:rPr>
              <a:t> </a:t>
            </a:r>
            <a:r>
              <a:rPr lang="ru-RU" sz="1800" baseline="0">
                <a:latin typeface="Arial" charset="0"/>
              </a:rPr>
              <a:t>величины 19. Показаны только положительные значения </a:t>
            </a:r>
            <a:r>
              <a:rPr lang="en-US" sz="1800" i="1" baseline="0">
                <a:latin typeface="Arial" charset="0"/>
              </a:rPr>
              <a:t>f</a:t>
            </a:r>
            <a:r>
              <a:rPr lang="ru-RU" sz="1800" baseline="0">
                <a:latin typeface="Arial" charset="0"/>
              </a:rPr>
              <a:t>(</a:t>
            </a:r>
            <a:r>
              <a:rPr lang="en-US" sz="1800" baseline="0">
                <a:latin typeface="Arial" charset="0"/>
              </a:rPr>
              <a:t>u</a:t>
            </a:r>
            <a:r>
              <a:rPr lang="ru-RU" sz="1800" baseline="0">
                <a:latin typeface="Arial" charset="0"/>
              </a:rPr>
              <a:t>, </a:t>
            </a:r>
            <a:r>
              <a:rPr lang="en-US" sz="1800" i="1" baseline="0">
                <a:latin typeface="Arial" charset="0"/>
              </a:rPr>
              <a:t>v</a:t>
            </a:r>
            <a:r>
              <a:rPr lang="ru-RU" sz="1800" i="1" baseline="0">
                <a:latin typeface="Arial" charset="0"/>
              </a:rPr>
              <a:t>) </a:t>
            </a:r>
            <a:r>
              <a:rPr lang="ru-RU" sz="1800" baseline="0">
                <a:latin typeface="Arial" charset="0"/>
              </a:rPr>
              <a:t>&gt; </a:t>
            </a:r>
            <a:r>
              <a:rPr lang="en-US" sz="1800" baseline="0">
                <a:latin typeface="Arial" charset="0"/>
              </a:rPr>
              <a:t>0,</a:t>
            </a:r>
            <a:r>
              <a:rPr lang="ru-RU" sz="1800" baseline="0">
                <a:latin typeface="Arial" charset="0"/>
              </a:rPr>
              <a:t> после косой черты стоит пропускная способность </a:t>
            </a:r>
            <a:r>
              <a:rPr lang="en-US" sz="1800" i="1" baseline="0">
                <a:latin typeface="Arial" charset="0"/>
              </a:rPr>
              <a:t>c</a:t>
            </a:r>
            <a:r>
              <a:rPr lang="ru-RU" sz="1800" baseline="0">
                <a:latin typeface="Arial" charset="0"/>
              </a:rPr>
              <a:t>(</a:t>
            </a:r>
            <a:r>
              <a:rPr lang="en-US" sz="1800" i="1" baseline="0">
                <a:latin typeface="Arial" charset="0"/>
              </a:rPr>
              <a:t>u</a:t>
            </a:r>
            <a:r>
              <a:rPr lang="ru-RU" sz="1800" i="1" baseline="0">
                <a:latin typeface="Arial" charset="0"/>
              </a:rPr>
              <a:t>,</a:t>
            </a:r>
            <a:r>
              <a:rPr lang="en-US" sz="1800" i="1" baseline="0">
                <a:latin typeface="Arial" charset="0"/>
              </a:rPr>
              <a:t>v</a:t>
            </a:r>
            <a:r>
              <a:rPr lang="ru-RU" sz="1800" baseline="0">
                <a:latin typeface="Arial" charset="0"/>
              </a:rPr>
              <a:t>)</a:t>
            </a:r>
            <a:r>
              <a:rPr lang="ru-RU" sz="1800" i="1" baseline="0">
                <a:latin typeface="Arial" charset="0"/>
              </a:rPr>
              <a:t>.</a:t>
            </a:r>
            <a:endParaRPr lang="en-US" sz="1800" i="1" baseline="0">
              <a:latin typeface="Arial" charset="0"/>
            </a:endParaRPr>
          </a:p>
          <a:p>
            <a:endParaRPr lang="ru-RU" sz="1800" baseline="0">
              <a:latin typeface="Arial" charset="0"/>
            </a:endParaRPr>
          </a:p>
        </p:txBody>
      </p:sp>
      <p:sp>
        <p:nvSpPr>
          <p:cNvPr id="77886" name="TextBox 189"/>
          <p:cNvSpPr txBox="1">
            <a:spLocks noChangeArrowheads="1"/>
          </p:cNvSpPr>
          <p:nvPr/>
        </p:nvSpPr>
        <p:spPr bwMode="auto">
          <a:xfrm>
            <a:off x="468313" y="404813"/>
            <a:ext cx="3000375" cy="579437"/>
          </a:xfrm>
          <a:prstGeom prst="rect">
            <a:avLst/>
          </a:prstGeom>
          <a:noFill/>
          <a:ln w="9525">
            <a:noFill/>
            <a:miter lim="800000"/>
            <a:headEnd/>
            <a:tailEnd/>
          </a:ln>
        </p:spPr>
        <p:txBody>
          <a:bodyPr>
            <a:spAutoFit/>
          </a:bodyPr>
          <a:lstStyle/>
          <a:p>
            <a:r>
              <a:rPr lang="ru-RU" sz="3200" b="1" baseline="0"/>
              <a:t>П</a:t>
            </a:r>
            <a:r>
              <a:rPr lang="ru-RU" sz="3200" b="1" baseline="0">
                <a:latin typeface="Arial" charset="0"/>
              </a:rPr>
              <a:t>ример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883"/>
                                        </p:tgtEl>
                                        <p:attrNameLst>
                                          <p:attrName>style.visibility</p:attrName>
                                        </p:attrNameLst>
                                      </p:cBhvr>
                                      <p:to>
                                        <p:strVal val="visible"/>
                                      </p:to>
                                    </p:set>
                                    <p:anim calcmode="lin" valueType="num">
                                      <p:cBhvr additive="base">
                                        <p:cTn id="7" dur="500" fill="hold"/>
                                        <p:tgtEl>
                                          <p:spTgt spid="77883"/>
                                        </p:tgtEl>
                                        <p:attrNameLst>
                                          <p:attrName>ppt_x</p:attrName>
                                        </p:attrNameLst>
                                      </p:cBhvr>
                                      <p:tavLst>
                                        <p:tav tm="0">
                                          <p:val>
                                            <p:strVal val="#ppt_x"/>
                                          </p:val>
                                        </p:tav>
                                        <p:tav tm="100000">
                                          <p:val>
                                            <p:strVal val="#ppt_x"/>
                                          </p:val>
                                        </p:tav>
                                      </p:tavLst>
                                    </p:anim>
                                    <p:anim calcmode="lin" valueType="num">
                                      <p:cBhvr additive="base">
                                        <p:cTn id="8" dur="500" fill="hold"/>
                                        <p:tgtEl>
                                          <p:spTgt spid="778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84"/>
                                        </p:tgtEl>
                                        <p:attrNameLst>
                                          <p:attrName>style.visibility</p:attrName>
                                        </p:attrNameLst>
                                      </p:cBhvr>
                                      <p:to>
                                        <p:strVal val="visible"/>
                                      </p:to>
                                    </p:set>
                                    <p:anim calcmode="lin" valueType="num">
                                      <p:cBhvr additive="base">
                                        <p:cTn id="13" dur="500" fill="hold"/>
                                        <p:tgtEl>
                                          <p:spTgt spid="77884"/>
                                        </p:tgtEl>
                                        <p:attrNameLst>
                                          <p:attrName>ppt_x</p:attrName>
                                        </p:attrNameLst>
                                      </p:cBhvr>
                                      <p:tavLst>
                                        <p:tav tm="0">
                                          <p:val>
                                            <p:strVal val="#ppt_x"/>
                                          </p:val>
                                        </p:tav>
                                        <p:tav tm="100000">
                                          <p:val>
                                            <p:strVal val="#ppt_x"/>
                                          </p:val>
                                        </p:tav>
                                      </p:tavLst>
                                    </p:anim>
                                    <p:anim calcmode="lin" valueType="num">
                                      <p:cBhvr additive="base">
                                        <p:cTn id="14" dur="500" fill="hold"/>
                                        <p:tgtEl>
                                          <p:spTgt spid="7788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7885">
                                            <p:txEl>
                                              <p:pRg st="0" end="0"/>
                                            </p:txEl>
                                          </p:spTgt>
                                        </p:tgtEl>
                                        <p:attrNameLst>
                                          <p:attrName>style.visibility</p:attrName>
                                        </p:attrNameLst>
                                      </p:cBhvr>
                                      <p:to>
                                        <p:strVal val="visible"/>
                                      </p:to>
                                    </p:set>
                                    <p:anim calcmode="lin" valueType="num">
                                      <p:cBhvr additive="base">
                                        <p:cTn id="19" dur="500" fill="hold"/>
                                        <p:tgtEl>
                                          <p:spTgt spid="7788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88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5157</TotalTime>
  <Words>4370</Words>
  <Application>Microsoft Office PowerPoint</Application>
  <PresentationFormat>Экран (4:3)</PresentationFormat>
  <Paragraphs>956</Paragraphs>
  <Slides>62</Slides>
  <Notes>62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62</vt:i4>
      </vt:variant>
    </vt:vector>
  </HeadingPairs>
  <TitlesOfParts>
    <vt:vector size="64" baseType="lpstr">
      <vt:lpstr>Тема Office</vt:lpstr>
      <vt:lpstr>Equation</vt:lpstr>
      <vt:lpstr>Максимальный поток</vt:lpstr>
      <vt:lpstr>Максимальный поток</vt:lpstr>
      <vt:lpstr>Определение сети  (примеры из книги Кормена)</vt:lpstr>
      <vt:lpstr>Определение потока</vt:lpstr>
      <vt:lpstr>Величина потока</vt:lpstr>
      <vt:lpstr>Поток в сети 1 величины 19</vt:lpstr>
      <vt:lpstr>Слайд 7</vt:lpstr>
      <vt:lpstr>Пример</vt:lpstr>
      <vt:lpstr>Слайд 9</vt:lpstr>
      <vt:lpstr>Пример</vt:lpstr>
      <vt:lpstr>Пример сокращения потоков между вершинами</vt:lpstr>
      <vt:lpstr>Несколько истоков</vt:lpstr>
      <vt:lpstr>Слайд 13</vt:lpstr>
      <vt:lpstr>Обозначения</vt:lpstr>
      <vt:lpstr>Лемма 1</vt:lpstr>
      <vt:lpstr>Остаточные сети</vt:lpstr>
      <vt:lpstr>Определение</vt:lpstr>
      <vt:lpstr>   Пример остаточной сети</vt:lpstr>
      <vt:lpstr>Соотношение потоков сети и остаточной сети</vt:lpstr>
      <vt:lpstr>Доказательство леммы 2</vt:lpstr>
      <vt:lpstr>Дополняющие пути</vt:lpstr>
      <vt:lpstr>Лемма 3</vt:lpstr>
      <vt:lpstr>Следствие 4</vt:lpstr>
      <vt:lpstr>Пример.  Добавление потока величины 4 и остаточная сеть</vt:lpstr>
      <vt:lpstr>Разрезы в сетях</vt:lpstr>
      <vt:lpstr>Пример</vt:lpstr>
      <vt:lpstr>Другой разрез</vt:lpstr>
      <vt:lpstr>Лемма 5</vt:lpstr>
      <vt:lpstr>Теорема 7 о максимальном потоке и минимальном разрезе</vt:lpstr>
      <vt:lpstr> Доказательство </vt:lpstr>
      <vt:lpstr>Метод Форда-Фалкерсона </vt:lpstr>
      <vt:lpstr>Алгоритм</vt:lpstr>
      <vt:lpstr>Анализ</vt:lpstr>
      <vt:lpstr>Слайд 34</vt:lpstr>
      <vt:lpstr>Слайд 35</vt:lpstr>
      <vt:lpstr>Слайд 36</vt:lpstr>
      <vt:lpstr>Слайд 37</vt:lpstr>
      <vt:lpstr>Задача о максимальном паросочетании в двудольном графе </vt:lpstr>
      <vt:lpstr>Двудольный граф</vt:lpstr>
      <vt:lpstr>Пример</vt:lpstr>
      <vt:lpstr>Поиск максимального паросочетания</vt:lpstr>
      <vt:lpstr>Слайд 42</vt:lpstr>
      <vt:lpstr>Пример</vt:lpstr>
      <vt:lpstr>Анализ</vt:lpstr>
      <vt:lpstr>Алгоритм проталкивания предпотока</vt:lpstr>
      <vt:lpstr>Мотивировка</vt:lpstr>
      <vt:lpstr>Слайд 47</vt:lpstr>
      <vt:lpstr>Высотная функция</vt:lpstr>
      <vt:lpstr>Операция проталкивания Push (и, v) </vt:lpstr>
      <vt:lpstr>Слайд 50</vt:lpstr>
      <vt:lpstr>Операция поднятия вершины Lift (u) </vt:lpstr>
      <vt:lpstr>Общая схема алгоритма проталкивания предпотока</vt:lpstr>
      <vt:lpstr>Продолжение схемы алгоритма</vt:lpstr>
      <vt:lpstr>Слайд 54</vt:lpstr>
      <vt:lpstr>Слайд 55</vt:lpstr>
      <vt:lpstr>Анализ</vt:lpstr>
      <vt:lpstr>Слайд 57</vt:lpstr>
      <vt:lpstr>Слайд 58</vt:lpstr>
      <vt:lpstr>Задача о выходе </vt:lpstr>
      <vt:lpstr>Подсказка к решению</vt:lpstr>
      <vt:lpstr>Минимальное покрытие путями </vt:lpstr>
      <vt:lpstr>Пример</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Линейные списки: стеки, очереди, деки</dc:title>
  <dc:creator>nest</dc:creator>
  <cp:lastModifiedBy>Evgeny</cp:lastModifiedBy>
  <cp:revision>407</cp:revision>
  <dcterms:created xsi:type="dcterms:W3CDTF">2009-09-24T12:02:26Z</dcterms:created>
  <dcterms:modified xsi:type="dcterms:W3CDTF">2013-12-22T02:11:59Z</dcterms:modified>
</cp:coreProperties>
</file>