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59"/>
  </p:notesMasterIdLst>
  <p:handoutMasterIdLst>
    <p:handoutMasterId r:id="rId60"/>
  </p:handoutMasterIdLst>
  <p:sldIdLst>
    <p:sldId id="392" r:id="rId2"/>
    <p:sldId id="394" r:id="rId3"/>
    <p:sldId id="390" r:id="rId4"/>
    <p:sldId id="346" r:id="rId5"/>
    <p:sldId id="347" r:id="rId6"/>
    <p:sldId id="348" r:id="rId7"/>
    <p:sldId id="349" r:id="rId8"/>
    <p:sldId id="428" r:id="rId9"/>
    <p:sldId id="350" r:id="rId10"/>
    <p:sldId id="351" r:id="rId11"/>
    <p:sldId id="352" r:id="rId12"/>
    <p:sldId id="353" r:id="rId13"/>
    <p:sldId id="427" r:id="rId14"/>
    <p:sldId id="354" r:id="rId15"/>
    <p:sldId id="355" r:id="rId16"/>
    <p:sldId id="357" r:id="rId17"/>
    <p:sldId id="358" r:id="rId18"/>
    <p:sldId id="359" r:id="rId19"/>
    <p:sldId id="360" r:id="rId20"/>
    <p:sldId id="361" r:id="rId21"/>
    <p:sldId id="397" r:id="rId22"/>
    <p:sldId id="362" r:id="rId23"/>
    <p:sldId id="363" r:id="rId24"/>
    <p:sldId id="364" r:id="rId25"/>
    <p:sldId id="389" r:id="rId26"/>
    <p:sldId id="399" r:id="rId27"/>
    <p:sldId id="365" r:id="rId28"/>
    <p:sldId id="366" r:id="rId29"/>
    <p:sldId id="396" r:id="rId30"/>
    <p:sldId id="367" r:id="rId31"/>
    <p:sldId id="368" r:id="rId32"/>
    <p:sldId id="369" r:id="rId33"/>
    <p:sldId id="370" r:id="rId34"/>
    <p:sldId id="371" r:id="rId35"/>
    <p:sldId id="372" r:id="rId36"/>
    <p:sldId id="373" r:id="rId37"/>
    <p:sldId id="374" r:id="rId38"/>
    <p:sldId id="375" r:id="rId39"/>
    <p:sldId id="400" r:id="rId40"/>
    <p:sldId id="403" r:id="rId41"/>
    <p:sldId id="376" r:id="rId42"/>
    <p:sldId id="377" r:id="rId43"/>
    <p:sldId id="378" r:id="rId44"/>
    <p:sldId id="379" r:id="rId45"/>
    <p:sldId id="380" r:id="rId46"/>
    <p:sldId id="381" r:id="rId47"/>
    <p:sldId id="429" r:id="rId48"/>
    <p:sldId id="382" r:id="rId49"/>
    <p:sldId id="383" r:id="rId50"/>
    <p:sldId id="384" r:id="rId51"/>
    <p:sldId id="385" r:id="rId52"/>
    <p:sldId id="386" r:id="rId53"/>
    <p:sldId id="387" r:id="rId54"/>
    <p:sldId id="422" r:id="rId55"/>
    <p:sldId id="423" r:id="rId56"/>
    <p:sldId id="424" r:id="rId57"/>
    <p:sldId id="425" r:id="rId58"/>
  </p:sldIdLst>
  <p:sldSz cx="9144000" cy="6858000" type="screen4x3"/>
  <p:notesSz cx="6858000" cy="9144000"/>
  <p:defaultTextStyle>
    <a:defPPr>
      <a:defRPr lang="ru-RU"/>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00FF"/>
    <a:srgbClr val="FF0066"/>
    <a:srgbClr val="FF9900"/>
    <a:srgbClr val="006600"/>
    <a:srgbClr val="FF5050"/>
    <a:srgbClr val="663300"/>
    <a:srgbClr val="996633"/>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9" autoAdjust="0"/>
    <p:restoredTop sz="94728" autoAdjust="0"/>
  </p:normalViewPr>
  <p:slideViewPr>
    <p:cSldViewPr>
      <p:cViewPr>
        <p:scale>
          <a:sx n="68" d="100"/>
          <a:sy n="68" d="100"/>
        </p:scale>
        <p:origin x="-1482" y="-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1594" y="-8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532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532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532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A1C93F5-817E-4F22-9A2E-4A0AA40DA681}" type="slidenum">
              <a:rPr lang="ru-RU"/>
              <a:pPr>
                <a:defRPr/>
              </a:pPr>
              <a:t>‹#›</a:t>
            </a:fld>
            <a:endParaRPr lang="ru-RU"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931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31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Click to edit Master text styles</a:t>
            </a:r>
          </a:p>
          <a:p>
            <a:pPr lvl="1"/>
            <a:r>
              <a:rPr lang="ru-RU" noProof="0" smtClean="0"/>
              <a:t>Second level</a:t>
            </a:r>
          </a:p>
          <a:p>
            <a:pPr lvl="2"/>
            <a:r>
              <a:rPr lang="ru-RU" noProof="0" smtClean="0"/>
              <a:t>Third level</a:t>
            </a:r>
          </a:p>
          <a:p>
            <a:pPr lvl="3"/>
            <a:r>
              <a:rPr lang="ru-RU" noProof="0" smtClean="0"/>
              <a:t>Fourth level</a:t>
            </a:r>
          </a:p>
          <a:p>
            <a:pPr lvl="4"/>
            <a:r>
              <a:rPr lang="ru-RU" noProof="0" smtClean="0"/>
              <a:t>Fifth level</a:t>
            </a:r>
          </a:p>
        </p:txBody>
      </p:sp>
      <p:sp>
        <p:nvSpPr>
          <p:cNvPr id="931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931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11DEF1F-D63A-400D-A040-11691F790336}" type="slidenum">
              <a:rPr lang="ru-RU"/>
              <a:pPr>
                <a:defRPr/>
              </a:pPr>
              <a:t>‹#›</a:t>
            </a:fld>
            <a:endParaRPr lang="ru-RU"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ln/>
        </p:spPr>
      </p:sp>
      <p:sp>
        <p:nvSpPr>
          <p:cNvPr id="1843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a:ln/>
        </p:spPr>
      </p:sp>
      <p:sp>
        <p:nvSpPr>
          <p:cNvPr id="36866"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a:ln/>
        </p:spPr>
      </p:sp>
      <p:sp>
        <p:nvSpPr>
          <p:cNvPr id="38914"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a:ln/>
        </p:spPr>
      </p:sp>
      <p:sp>
        <p:nvSpPr>
          <p:cNvPr id="40962"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ChangeArrowheads="1" noTextEdit="1"/>
          </p:cNvSpPr>
          <p:nvPr>
            <p:ph type="sldImg"/>
          </p:nvPr>
        </p:nvSpPr>
        <p:spPr>
          <a:ln/>
        </p:spPr>
      </p:sp>
      <p:sp>
        <p:nvSpPr>
          <p:cNvPr id="4301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TextEdit="1"/>
          </p:cNvSpPr>
          <p:nvPr>
            <p:ph type="sldImg"/>
          </p:nvPr>
        </p:nvSpPr>
        <p:spPr>
          <a:ln/>
        </p:spPr>
      </p:sp>
      <p:sp>
        <p:nvSpPr>
          <p:cNvPr id="45058"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a:ln/>
        </p:spPr>
      </p:sp>
      <p:sp>
        <p:nvSpPr>
          <p:cNvPr id="47106"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a:ln/>
        </p:spPr>
      </p:sp>
      <p:sp>
        <p:nvSpPr>
          <p:cNvPr id="49154"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a:ln/>
        </p:spPr>
      </p:sp>
      <p:sp>
        <p:nvSpPr>
          <p:cNvPr id="51202"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a:ln/>
        </p:spPr>
      </p:sp>
      <p:sp>
        <p:nvSpPr>
          <p:cNvPr id="53250"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a:ln/>
        </p:spPr>
      </p:sp>
      <p:sp>
        <p:nvSpPr>
          <p:cNvPr id="55298"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ABE5155-AEC0-42D2-B13D-C07AC741D6BE}" type="slidenum">
              <a:rPr lang="ru-RU" sz="1200"/>
              <a:pPr algn="r"/>
              <a:t>2</a:t>
            </a:fld>
            <a:endParaRPr lang="ru-RU" sz="120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TextEdit="1"/>
          </p:cNvSpPr>
          <p:nvPr>
            <p:ph type="sldImg"/>
          </p:nvPr>
        </p:nvSpPr>
        <p:spPr>
          <a:ln/>
        </p:spPr>
      </p:sp>
      <p:sp>
        <p:nvSpPr>
          <p:cNvPr id="57346"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noTextEdit="1"/>
          </p:cNvSpPr>
          <p:nvPr>
            <p:ph type="sldImg"/>
          </p:nvPr>
        </p:nvSpPr>
        <p:spPr>
          <a:ln/>
        </p:spPr>
      </p:sp>
      <p:sp>
        <p:nvSpPr>
          <p:cNvPr id="5939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a:ln/>
        </p:spPr>
      </p:sp>
      <p:sp>
        <p:nvSpPr>
          <p:cNvPr id="61442"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TextEdit="1"/>
          </p:cNvSpPr>
          <p:nvPr>
            <p:ph type="sldImg"/>
          </p:nvPr>
        </p:nvSpPr>
        <p:spPr>
          <a:ln/>
        </p:spPr>
      </p:sp>
      <p:sp>
        <p:nvSpPr>
          <p:cNvPr id="63490"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TextEdit="1"/>
          </p:cNvSpPr>
          <p:nvPr>
            <p:ph type="sldImg"/>
          </p:nvPr>
        </p:nvSpPr>
        <p:spPr>
          <a:ln/>
        </p:spPr>
      </p:sp>
      <p:sp>
        <p:nvSpPr>
          <p:cNvPr id="65538"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ChangeArrowheads="1" noTextEdit="1"/>
          </p:cNvSpPr>
          <p:nvPr>
            <p:ph type="sldImg"/>
          </p:nvPr>
        </p:nvSpPr>
        <p:spPr>
          <a:ln/>
        </p:spPr>
      </p:sp>
      <p:sp>
        <p:nvSpPr>
          <p:cNvPr id="6758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ChangeArrowheads="1" noTextEdit="1"/>
          </p:cNvSpPr>
          <p:nvPr>
            <p:ph type="sldImg"/>
          </p:nvPr>
        </p:nvSpPr>
        <p:spPr>
          <a:ln/>
        </p:spPr>
      </p:sp>
      <p:sp>
        <p:nvSpPr>
          <p:cNvPr id="6963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a:ln/>
        </p:spPr>
      </p:sp>
      <p:sp>
        <p:nvSpPr>
          <p:cNvPr id="71682"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a:ln/>
        </p:spPr>
      </p:sp>
      <p:sp>
        <p:nvSpPr>
          <p:cNvPr id="73730"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spect="1" noChangeArrowheads="1" noTextEdit="1"/>
          </p:cNvSpPr>
          <p:nvPr>
            <p:ph type="sldImg"/>
          </p:nvPr>
        </p:nvSpPr>
        <p:spPr>
          <a:ln/>
        </p:spPr>
      </p:sp>
      <p:sp>
        <p:nvSpPr>
          <p:cNvPr id="7577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Rot="1" noChangeAspect="1" noTextEdit="1"/>
          </p:cNvSpPr>
          <p:nvPr>
            <p:ph type="sldImg"/>
          </p:nvPr>
        </p:nvSpPr>
        <p:spPr>
          <a:ln/>
        </p:spPr>
      </p:sp>
      <p:sp>
        <p:nvSpPr>
          <p:cNvPr id="77826"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a:ln/>
        </p:spPr>
      </p:sp>
      <p:sp>
        <p:nvSpPr>
          <p:cNvPr id="79874"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a:ln/>
        </p:spPr>
      </p:sp>
      <p:sp>
        <p:nvSpPr>
          <p:cNvPr id="81922"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TextEdit="1"/>
          </p:cNvSpPr>
          <p:nvPr>
            <p:ph type="sldImg"/>
          </p:nvPr>
        </p:nvSpPr>
        <p:spPr>
          <a:ln/>
        </p:spPr>
      </p:sp>
      <p:sp>
        <p:nvSpPr>
          <p:cNvPr id="83970"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TextEdit="1"/>
          </p:cNvSpPr>
          <p:nvPr>
            <p:ph type="sldImg"/>
          </p:nvPr>
        </p:nvSpPr>
        <p:spPr>
          <a:ln/>
        </p:spPr>
      </p:sp>
      <p:sp>
        <p:nvSpPr>
          <p:cNvPr id="86018"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spect="1" noTextEdit="1"/>
          </p:cNvSpPr>
          <p:nvPr>
            <p:ph type="sldImg"/>
          </p:nvPr>
        </p:nvSpPr>
        <p:spPr>
          <a:ln/>
        </p:spPr>
      </p:sp>
      <p:sp>
        <p:nvSpPr>
          <p:cNvPr id="88066"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TextEdit="1"/>
          </p:cNvSpPr>
          <p:nvPr>
            <p:ph type="sldImg"/>
          </p:nvPr>
        </p:nvSpPr>
        <p:spPr>
          <a:ln/>
        </p:spPr>
      </p:sp>
      <p:sp>
        <p:nvSpPr>
          <p:cNvPr id="90114"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a:ln/>
        </p:spPr>
      </p:sp>
      <p:sp>
        <p:nvSpPr>
          <p:cNvPr id="92162"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TextEdit="1"/>
          </p:cNvSpPr>
          <p:nvPr>
            <p:ph type="sldImg"/>
          </p:nvPr>
        </p:nvSpPr>
        <p:spPr>
          <a:ln/>
        </p:spPr>
      </p:sp>
      <p:sp>
        <p:nvSpPr>
          <p:cNvPr id="94210"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a:spLocks noGrp="1" noRot="1" noChangeAspect="1" noChangeArrowheads="1" noTextEdit="1"/>
          </p:cNvSpPr>
          <p:nvPr>
            <p:ph type="sldImg"/>
          </p:nvPr>
        </p:nvSpPr>
        <p:spPr>
          <a:ln/>
        </p:spPr>
      </p:sp>
      <p:sp>
        <p:nvSpPr>
          <p:cNvPr id="9625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a:ln/>
        </p:spPr>
      </p:sp>
      <p:sp>
        <p:nvSpPr>
          <p:cNvPr id="24578"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Rot="1" noChangeAspect="1" noChangeArrowheads="1" noTextEdit="1"/>
          </p:cNvSpPr>
          <p:nvPr>
            <p:ph type="sldImg"/>
          </p:nvPr>
        </p:nvSpPr>
        <p:spPr>
          <a:ln/>
        </p:spPr>
      </p:sp>
      <p:sp>
        <p:nvSpPr>
          <p:cNvPr id="9830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ln/>
        </p:spPr>
      </p:sp>
      <p:sp>
        <p:nvSpPr>
          <p:cNvPr id="10035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Rot="1" noChangeAspect="1" noTextEdit="1"/>
          </p:cNvSpPr>
          <p:nvPr>
            <p:ph type="sldImg"/>
          </p:nvPr>
        </p:nvSpPr>
        <p:spPr>
          <a:ln/>
        </p:spPr>
      </p:sp>
      <p:sp>
        <p:nvSpPr>
          <p:cNvPr id="102402"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2"/>
          <p:cNvSpPr>
            <a:spLocks noGrp="1" noRot="1" noChangeAspect="1" noTextEdit="1"/>
          </p:cNvSpPr>
          <p:nvPr>
            <p:ph type="sldImg"/>
          </p:nvPr>
        </p:nvSpPr>
        <p:spPr>
          <a:ln/>
        </p:spPr>
      </p:sp>
      <p:sp>
        <p:nvSpPr>
          <p:cNvPr id="104450"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Rot="1" noChangeAspect="1" noTextEdit="1"/>
          </p:cNvSpPr>
          <p:nvPr>
            <p:ph type="sldImg"/>
          </p:nvPr>
        </p:nvSpPr>
        <p:spPr>
          <a:ln/>
        </p:spPr>
      </p:sp>
      <p:sp>
        <p:nvSpPr>
          <p:cNvPr id="106498"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Rot="1" noChangeAspect="1" noChangeArrowheads="1" noTextEdit="1"/>
          </p:cNvSpPr>
          <p:nvPr>
            <p:ph type="sldImg"/>
          </p:nvPr>
        </p:nvSpPr>
        <p:spPr>
          <a:ln/>
        </p:spPr>
      </p:sp>
      <p:sp>
        <p:nvSpPr>
          <p:cNvPr id="108546"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Rot="1" noChangeAspect="1" noTextEdit="1"/>
          </p:cNvSpPr>
          <p:nvPr>
            <p:ph type="sldImg"/>
          </p:nvPr>
        </p:nvSpPr>
        <p:spPr>
          <a:ln/>
        </p:spPr>
      </p:sp>
      <p:sp>
        <p:nvSpPr>
          <p:cNvPr id="110594"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Rot="1" noChangeAspect="1" noChangeArrowheads="1" noTextEdit="1"/>
          </p:cNvSpPr>
          <p:nvPr>
            <p:ph type="sldImg"/>
          </p:nvPr>
        </p:nvSpPr>
        <p:spPr>
          <a:ln/>
        </p:spPr>
      </p:sp>
      <p:sp>
        <p:nvSpPr>
          <p:cNvPr id="11264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Rot="1" noChangeAspect="1" noTextEdit="1"/>
          </p:cNvSpPr>
          <p:nvPr>
            <p:ph type="sldImg"/>
          </p:nvPr>
        </p:nvSpPr>
        <p:spPr>
          <a:ln/>
        </p:spPr>
      </p:sp>
      <p:sp>
        <p:nvSpPr>
          <p:cNvPr id="114690"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noRot="1" noChangeAspect="1" noTextEdit="1"/>
          </p:cNvSpPr>
          <p:nvPr>
            <p:ph type="sldImg"/>
          </p:nvPr>
        </p:nvSpPr>
        <p:spPr>
          <a:ln/>
        </p:spPr>
      </p:sp>
      <p:sp>
        <p:nvSpPr>
          <p:cNvPr id="116738"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a:ln/>
        </p:spPr>
      </p:sp>
      <p:sp>
        <p:nvSpPr>
          <p:cNvPr id="26626" name="Rectangle 3"/>
          <p:cNvSpPr>
            <a:spLocks noGrp="1"/>
          </p:cNvSpPr>
          <p:nvPr>
            <p:ph type="body" idx="1"/>
          </p:nvPr>
        </p:nvSpPr>
        <p:spPr>
          <a:noFill/>
          <a:ln/>
        </p:spPr>
        <p:txBody>
          <a:bodyPr/>
          <a:lstStyle/>
          <a:p>
            <a:pPr eaLnBrk="1" hangingPunct="1"/>
            <a:endParaRPr lang="ru-RU"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noRot="1" noChangeAspect="1" noTextEdit="1"/>
          </p:cNvSpPr>
          <p:nvPr>
            <p:ph type="sldImg"/>
          </p:nvPr>
        </p:nvSpPr>
        <p:spPr>
          <a:ln/>
        </p:spPr>
      </p:sp>
      <p:sp>
        <p:nvSpPr>
          <p:cNvPr id="118786"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Rot="1" noChangeAspect="1" noTextEdit="1"/>
          </p:cNvSpPr>
          <p:nvPr>
            <p:ph type="sldImg"/>
          </p:nvPr>
        </p:nvSpPr>
        <p:spPr>
          <a:ln/>
        </p:spPr>
      </p:sp>
      <p:sp>
        <p:nvSpPr>
          <p:cNvPr id="120834"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Rot="1" noChangeAspect="1" noTextEdit="1"/>
          </p:cNvSpPr>
          <p:nvPr>
            <p:ph type="sldImg"/>
          </p:nvPr>
        </p:nvSpPr>
        <p:spPr>
          <a:ln/>
        </p:spPr>
      </p:sp>
      <p:sp>
        <p:nvSpPr>
          <p:cNvPr id="122882"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Rot="1" noChangeAspect="1" noTextEdit="1"/>
          </p:cNvSpPr>
          <p:nvPr>
            <p:ph type="sldImg"/>
          </p:nvPr>
        </p:nvSpPr>
        <p:spPr>
          <a:ln/>
        </p:spPr>
      </p:sp>
      <p:sp>
        <p:nvSpPr>
          <p:cNvPr id="124930"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Rot="1" noChangeAspect="1" noChangeArrowheads="1" noTextEdit="1"/>
          </p:cNvSpPr>
          <p:nvPr>
            <p:ph type="sldImg"/>
          </p:nvPr>
        </p:nvSpPr>
        <p:spPr>
          <a:ln/>
        </p:spPr>
      </p:sp>
      <p:sp>
        <p:nvSpPr>
          <p:cNvPr id="12697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Rot="1" noChangeAspect="1" noChangeArrowheads="1" noTextEdit="1"/>
          </p:cNvSpPr>
          <p:nvPr>
            <p:ph type="sldImg"/>
          </p:nvPr>
        </p:nvSpPr>
        <p:spPr>
          <a:ln/>
        </p:spPr>
      </p:sp>
      <p:sp>
        <p:nvSpPr>
          <p:cNvPr id="12902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noRot="1" noChangeAspect="1" noChangeArrowheads="1" noTextEdit="1"/>
          </p:cNvSpPr>
          <p:nvPr>
            <p:ph type="sldImg"/>
          </p:nvPr>
        </p:nvSpPr>
        <p:spPr>
          <a:ln/>
        </p:spPr>
      </p:sp>
      <p:sp>
        <p:nvSpPr>
          <p:cNvPr id="13107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p:cNvSpPr>
            <a:spLocks noGrp="1" noRot="1" noChangeAspect="1" noChangeArrowheads="1" noTextEdit="1"/>
          </p:cNvSpPr>
          <p:nvPr>
            <p:ph type="sldImg"/>
          </p:nvPr>
        </p:nvSpPr>
        <p:spPr>
          <a:ln/>
        </p:spPr>
      </p:sp>
      <p:sp>
        <p:nvSpPr>
          <p:cNvPr id="13312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a:ln/>
        </p:spPr>
      </p:sp>
      <p:sp>
        <p:nvSpPr>
          <p:cNvPr id="28674" name="Rectangle 3"/>
          <p:cNvSpPr>
            <a:spLocks noGrp="1"/>
          </p:cNvSpPr>
          <p:nvPr>
            <p:ph type="body" idx="1"/>
          </p:nvPr>
        </p:nvSpPr>
        <p:spPr>
          <a:noFill/>
          <a:ln/>
        </p:spPr>
        <p:txBody>
          <a:bodyPr/>
          <a:lstStyle/>
          <a:p>
            <a:pPr eaLnBrk="1" hangingPunct="1"/>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ChangeArrowheads="1" noTextEdit="1"/>
          </p:cNvSpPr>
          <p:nvPr>
            <p:ph type="sldImg"/>
          </p:nvPr>
        </p:nvSpPr>
        <p:spPr>
          <a:ln/>
        </p:spPr>
      </p:sp>
      <p:sp>
        <p:nvSpPr>
          <p:cNvPr id="30722"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a:ln/>
        </p:spPr>
      </p:sp>
      <p:sp>
        <p:nvSpPr>
          <p:cNvPr id="32770" name="Rectangle 3"/>
          <p:cNvSpPr>
            <a:spLocks noGrp="1"/>
          </p:cNvSpPr>
          <p:nvPr>
            <p:ph type="body" idx="1"/>
          </p:nvPr>
        </p:nvSpPr>
        <p:spPr>
          <a:noFill/>
          <a:ln/>
        </p:spPr>
        <p:txBody>
          <a:bodyPr/>
          <a:lstStyle/>
          <a:p>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a:ln/>
        </p:spPr>
      </p:sp>
      <p:sp>
        <p:nvSpPr>
          <p:cNvPr id="34818" name="Rectangle 3"/>
          <p:cNvSpPr>
            <a:spLocks noGrp="1"/>
          </p:cNvSpPr>
          <p:nvPr>
            <p:ph type="body" idx="1"/>
          </p:nvPr>
        </p:nvSpPr>
        <p:spPr>
          <a:noFill/>
          <a:ln/>
        </p:spPr>
        <p:txBody>
          <a:bodyPr/>
          <a:lstStyle/>
          <a:p>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dirty="0"/>
          </a:p>
        </p:txBody>
      </p:sp>
      <p:sp>
        <p:nvSpPr>
          <p:cNvPr id="5" name="Овал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dirty="0"/>
          </a:p>
        </p:txBody>
      </p:sp>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lang="ru-RU" smtClean="0"/>
              <a:t>Образец заголовка</a:t>
            </a:r>
            <a:endParaRPr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6"/>
          <p:cNvSpPr>
            <a:spLocks noGrp="1"/>
          </p:cNvSpPr>
          <p:nvPr>
            <p:ph type="dt" sz="half" idx="10"/>
          </p:nvPr>
        </p:nvSpPr>
        <p:spPr/>
        <p:txBody>
          <a:bodyPr/>
          <a:lstStyle>
            <a:lvl1pPr>
              <a:defRPr/>
            </a:lvl1pPr>
            <a:extLst/>
          </a:lstStyle>
          <a:p>
            <a:pPr>
              <a:defRPr/>
            </a:pPr>
            <a:endParaRPr lang="ru-RU"/>
          </a:p>
        </p:txBody>
      </p:sp>
      <p:sp>
        <p:nvSpPr>
          <p:cNvPr id="7" name="Нижний колонтитул 19"/>
          <p:cNvSpPr>
            <a:spLocks noGrp="1"/>
          </p:cNvSpPr>
          <p:nvPr>
            <p:ph type="ftr" sz="quarter" idx="11"/>
          </p:nvPr>
        </p:nvSpPr>
        <p:spPr/>
        <p:txBody>
          <a:bodyPr/>
          <a:lstStyle>
            <a:lvl1pPr>
              <a:defRPr/>
            </a:lvl1pPr>
            <a:extLst/>
          </a:lstStyle>
          <a:p>
            <a:pPr>
              <a:defRPr/>
            </a:pPr>
            <a:endParaRPr lang="ru-RU"/>
          </a:p>
        </p:txBody>
      </p:sp>
      <p:sp>
        <p:nvSpPr>
          <p:cNvPr id="8" name="Номер слайда 9"/>
          <p:cNvSpPr>
            <a:spLocks noGrp="1"/>
          </p:cNvSpPr>
          <p:nvPr>
            <p:ph type="sldNum" sz="quarter" idx="12"/>
          </p:nvPr>
        </p:nvSpPr>
        <p:spPr/>
        <p:txBody>
          <a:bodyPr/>
          <a:lstStyle>
            <a:lvl1pPr>
              <a:defRPr/>
            </a:lvl1pPr>
            <a:extLst/>
          </a:lstStyle>
          <a:p>
            <a:pPr>
              <a:defRPr/>
            </a:pPr>
            <a:fld id="{D2B539F0-B95D-4243-B90F-D6DBFA874324}"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01945526-1EB2-4B13-95D6-D08246385BFC}"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DA34AA99-776C-42F6-A3CF-EF4CD8C96DB8}" type="slidenum">
              <a:rPr lang="ru-RU"/>
              <a:pPr>
                <a:defRPr/>
              </a:pPr>
              <a:t>‹#›</a:t>
            </a:fld>
            <a:endParaRPr lang="ru-R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endParaRPr lang="ru-RU"/>
          </a:p>
        </p:txBody>
      </p:sp>
      <p:sp>
        <p:nvSpPr>
          <p:cNvPr id="3" name="Нижний колонтитул 9"/>
          <p:cNvSpPr>
            <a:spLocks noGrp="1"/>
          </p:cNvSpPr>
          <p:nvPr>
            <p:ph type="ftr" sz="quarter" idx="11"/>
          </p:nvPr>
        </p:nvSpPr>
        <p:spPr/>
        <p:txBody>
          <a:bodyPr/>
          <a:lstStyle>
            <a:lvl1pPr>
              <a:defRPr/>
            </a:lvl1pPr>
          </a:lstStyle>
          <a:p>
            <a:pPr>
              <a:defRPr/>
            </a:pPr>
            <a:endParaRPr lang="ru-RU"/>
          </a:p>
        </p:txBody>
      </p:sp>
      <p:sp>
        <p:nvSpPr>
          <p:cNvPr id="4" name="Номер слайда 21"/>
          <p:cNvSpPr>
            <a:spLocks noGrp="1"/>
          </p:cNvSpPr>
          <p:nvPr>
            <p:ph type="sldNum" sz="quarter" idx="12"/>
          </p:nvPr>
        </p:nvSpPr>
        <p:spPr/>
        <p:txBody>
          <a:bodyPr/>
          <a:lstStyle>
            <a:lvl1pPr>
              <a:defRPr/>
            </a:lvl1pPr>
          </a:lstStyle>
          <a:p>
            <a:pPr>
              <a:defRPr/>
            </a:pPr>
            <a:fld id="{E4666EE0-D2D0-4F91-81D0-2E4B16FA0DA4}" type="slidenum">
              <a:rPr lang="ru-RU"/>
              <a:pPr>
                <a:defRPr/>
              </a:pPr>
              <a:t>‹#›</a:t>
            </a:fld>
            <a:endParaRPr lang="ru-RU"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43000"/>
          </a:xfrm>
        </p:spPr>
        <p:txBody>
          <a:bodyPr/>
          <a:lstStyle/>
          <a:p>
            <a:r>
              <a:rPr lang="en-US"/>
              <a:t>Click to edit Master title style</a:t>
            </a:r>
            <a:endParaRPr lang="ru-RU"/>
          </a:p>
        </p:txBody>
      </p:sp>
      <p:sp>
        <p:nvSpPr>
          <p:cNvPr id="3" name="Table Placeholder 2"/>
          <p:cNvSpPr>
            <a:spLocks noGrp="1"/>
          </p:cNvSpPr>
          <p:nvPr>
            <p:ph type="tbl" idx="1"/>
          </p:nvPr>
        </p:nvSpPr>
        <p:spPr>
          <a:xfrm>
            <a:off x="1435100" y="1447800"/>
            <a:ext cx="7499350" cy="4800600"/>
          </a:xfrm>
        </p:spPr>
        <p:txBody>
          <a:bodyPr/>
          <a:lstStyle/>
          <a:p>
            <a:pPr lvl="0"/>
            <a:endParaRPr lang="ru-RU" noProof="0"/>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AAF532C3-5D4F-499E-96E0-C9A5BF54500D}"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C97AAD73-FB6D-43D8-BDCE-685674B7A613}"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5" name="Прямоугольник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dirty="0"/>
          </a:p>
        </p:txBody>
      </p:sp>
      <p:sp>
        <p:nvSpPr>
          <p:cNvPr id="7" name="Овал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dirty="0"/>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u-RU" smtClean="0"/>
              <a:t>Образец заголовка</a:t>
            </a:r>
            <a:endParaRPr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endParaRPr lang="ru-RU"/>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p>
        </p:txBody>
      </p:sp>
      <p:sp>
        <p:nvSpPr>
          <p:cNvPr id="10" name="Номер слайда 5"/>
          <p:cNvSpPr>
            <a:spLocks noGrp="1"/>
          </p:cNvSpPr>
          <p:nvPr>
            <p:ph type="sldNum" sz="quarter" idx="12"/>
          </p:nvPr>
        </p:nvSpPr>
        <p:spPr/>
        <p:txBody>
          <a:bodyPr/>
          <a:lstStyle>
            <a:lvl1pPr>
              <a:defRPr/>
            </a:lvl1pPr>
            <a:extLst/>
          </a:lstStyle>
          <a:p>
            <a:pPr>
              <a:defRPr/>
            </a:pPr>
            <a:fld id="{02E54069-7CB7-49CE-97C7-00ADBCB7F6CF}"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23D3A827-3102-4D79-B060-A60B084C5067}"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lstStyle>
            <a:lvl1pPr algn="ctr">
              <a:defRPr sz="4500" b="1" cap="none" baseline="0"/>
            </a:lvl1pPr>
            <a:extLst/>
          </a:lstStyle>
          <a:p>
            <a:r>
              <a:rPr lang="ru-RU" smtClean="0"/>
              <a:t>Образец заголовка</a:t>
            </a:r>
            <a:endParaRPr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88C39B5D-DEE9-4E77-8B2A-73C405DA896F}"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76AFE1F7-4277-47FF-A94C-CEC8E6B8E5D7}"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Прямоугольник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4" name="Дата 1"/>
          <p:cNvSpPr>
            <a:spLocks noGrp="1"/>
          </p:cNvSpPr>
          <p:nvPr>
            <p:ph type="dt" sz="half" idx="10"/>
          </p:nvPr>
        </p:nvSpPr>
        <p:spPr/>
        <p:txBody>
          <a:bodyPr/>
          <a:lstStyle>
            <a:lvl1pPr>
              <a:defRPr/>
            </a:lvl1pPr>
            <a:extLst/>
          </a:lstStyle>
          <a:p>
            <a:pPr>
              <a:defRPr/>
            </a:pPr>
            <a:endParaRPr lang="ru-RU"/>
          </a:p>
        </p:txBody>
      </p:sp>
      <p:sp>
        <p:nvSpPr>
          <p:cNvPr id="5" name="Нижний колонтитул 2"/>
          <p:cNvSpPr>
            <a:spLocks noGrp="1"/>
          </p:cNvSpPr>
          <p:nvPr>
            <p:ph type="ftr" sz="quarter" idx="11"/>
          </p:nvPr>
        </p:nvSpPr>
        <p:spPr/>
        <p:txBody>
          <a:bodyPr/>
          <a:lstStyle>
            <a:lvl1pPr>
              <a:defRPr/>
            </a:lvl1pPr>
            <a:extLst/>
          </a:lstStyle>
          <a:p>
            <a:pPr>
              <a:defRPr/>
            </a:pPr>
            <a:endParaRPr lang="ru-RU"/>
          </a:p>
        </p:txBody>
      </p:sp>
      <p:sp>
        <p:nvSpPr>
          <p:cNvPr id="6" name="Номер слайда 3"/>
          <p:cNvSpPr>
            <a:spLocks noGrp="1"/>
          </p:cNvSpPr>
          <p:nvPr>
            <p:ph type="sldNum" sz="quarter" idx="12"/>
          </p:nvPr>
        </p:nvSpPr>
        <p:spPr/>
        <p:txBody>
          <a:bodyPr/>
          <a:lstStyle>
            <a:lvl1pPr>
              <a:defRPr/>
            </a:lvl1pPr>
            <a:extLst/>
          </a:lstStyle>
          <a:p>
            <a:pPr>
              <a:defRPr/>
            </a:pPr>
            <a:fld id="{AE1D9B61-BF28-4E95-A006-40A9DA810438}"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u-RU" smtClean="0"/>
              <a:t>Образец заголовка</a:t>
            </a:r>
            <a:endParaRPr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8F375223-8808-420D-B0BA-5084D3912987}"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dirty="0">
              <a:latin typeface="+mn-lt"/>
            </a:endParaRPr>
          </a:p>
        </p:txBody>
      </p:sp>
      <p:sp>
        <p:nvSpPr>
          <p:cNvPr id="6" name="Блок-схема: процесс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Блок-схема: процесс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u-RU" smtClean="0"/>
              <a:t>Образец заголовка</a:t>
            </a:r>
            <a:endParaRPr lang="en-US"/>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u-RU" noProof="0" dirty="0" smtClean="0"/>
              <a:t>Вставка рисунка</a:t>
            </a:r>
            <a:endParaRPr lang="en-US" noProof="0"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8" name="Дата 4"/>
          <p:cNvSpPr>
            <a:spLocks noGrp="1"/>
          </p:cNvSpPr>
          <p:nvPr>
            <p:ph type="dt" sz="half" idx="10"/>
          </p:nvPr>
        </p:nvSpPr>
        <p:spPr/>
        <p:txBody>
          <a:bodyPr/>
          <a:lstStyle>
            <a:lvl1pPr>
              <a:defRPr/>
            </a:lvl1pPr>
            <a:extLst/>
          </a:lstStyle>
          <a:p>
            <a:pPr>
              <a:defRPr/>
            </a:pPr>
            <a:endParaRPr lang="ru-RU"/>
          </a:p>
        </p:txBody>
      </p:sp>
      <p:sp>
        <p:nvSpPr>
          <p:cNvPr id="9" name="Нижний колонтитул 5"/>
          <p:cNvSpPr>
            <a:spLocks noGrp="1"/>
          </p:cNvSpPr>
          <p:nvPr>
            <p:ph type="ftr" sz="quarter" idx="11"/>
          </p:nvPr>
        </p:nvSpPr>
        <p:spPr/>
        <p:txBody>
          <a:bodyPr/>
          <a:lstStyle>
            <a:lvl1pPr>
              <a:defRPr/>
            </a:lvl1pPr>
            <a:extLst/>
          </a:lstStyle>
          <a:p>
            <a:pPr>
              <a:defRPr/>
            </a:pPr>
            <a:endParaRPr lang="ru-RU"/>
          </a:p>
        </p:txBody>
      </p:sp>
      <p:sp>
        <p:nvSpPr>
          <p:cNvPr id="10" name="Номер слайда 6"/>
          <p:cNvSpPr>
            <a:spLocks noGrp="1"/>
          </p:cNvSpPr>
          <p:nvPr>
            <p:ph type="sldNum" sz="quarter" idx="12"/>
          </p:nvPr>
        </p:nvSpPr>
        <p:spPr/>
        <p:txBody>
          <a:bodyPr/>
          <a:lstStyle>
            <a:lvl1pPr>
              <a:defRPr/>
            </a:lvl1pPr>
            <a:extLst/>
          </a:lstStyle>
          <a:p>
            <a:pPr>
              <a:defRPr/>
            </a:pPr>
            <a:fld id="{3CADB138-6D8F-4F48-BDC6-4400ED6D757E}"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Овал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Прямоугольник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5" name="Заголовок 4"/>
          <p:cNvSpPr>
            <a:spLocks noGrp="1"/>
          </p:cNvSpPr>
          <p:nvPr>
            <p:ph type="title"/>
          </p:nvPr>
        </p:nvSpPr>
        <p:spPr>
          <a:xfrm>
            <a:off x="1435100" y="274638"/>
            <a:ext cx="7499350" cy="1143000"/>
          </a:xfrm>
          <a:prstGeom prst="rect">
            <a:avLst/>
          </a:prstGeom>
        </p:spPr>
        <p:txBody>
          <a:bodyPr anchor="ctr">
            <a:normAutofit/>
          </a:bodyPr>
          <a:lstStyle>
            <a:extLst/>
          </a:lstStyle>
          <a:p>
            <a:r>
              <a:rPr lang="ru-RU" smtClean="0"/>
              <a:t>Образец заголовка</a:t>
            </a:r>
            <a:endParaRPr lang="en-US"/>
          </a:p>
        </p:txBody>
      </p:sp>
      <p:sp>
        <p:nvSpPr>
          <p:cNvPr id="1033" name="Текст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ru-RU"/>
          </a:p>
        </p:txBody>
      </p:sp>
      <p:sp>
        <p:nvSpPr>
          <p:cNvPr id="22" name="Номер слайда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880C9800-EF3A-434B-89C0-874B01C9C94A}" type="slidenum">
              <a:rPr lang="ru-RU"/>
              <a:pPr>
                <a:defRPr/>
              </a:pPr>
              <a:t>‹#›</a:t>
            </a:fld>
            <a:endParaRPr lang="ru-RU" dirty="0"/>
          </a:p>
        </p:txBody>
      </p:sp>
      <p:sp>
        <p:nvSpPr>
          <p:cNvPr id="15" name="Прямоугольник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677" r:id="rId1"/>
    <p:sldLayoutId id="2147483676" r:id="rId2"/>
    <p:sldLayoutId id="2147483678" r:id="rId3"/>
    <p:sldLayoutId id="2147483675" r:id="rId4"/>
    <p:sldLayoutId id="2147483679" r:id="rId5"/>
    <p:sldLayoutId id="2147483674" r:id="rId6"/>
    <p:sldLayoutId id="2147483680" r:id="rId7"/>
    <p:sldLayoutId id="2147483681" r:id="rId8"/>
    <p:sldLayoutId id="2147483682" r:id="rId9"/>
    <p:sldLayoutId id="2147483673" r:id="rId10"/>
    <p:sldLayoutId id="2147483672" r:id="rId11"/>
    <p:sldLayoutId id="2147483671" r:id="rId12"/>
    <p:sldLayoutId id="2147483670" r:id="rId13"/>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Corbel" pitchFamily="34" charset="0"/>
        </a:defRPr>
      </a:lvl2pPr>
      <a:lvl3pPr algn="l" rtl="0" eaLnBrk="0" fontAlgn="base" hangingPunct="0">
        <a:spcBef>
          <a:spcPct val="0"/>
        </a:spcBef>
        <a:spcAft>
          <a:spcPct val="0"/>
        </a:spcAft>
        <a:defRPr sz="4300">
          <a:solidFill>
            <a:srgbClr val="572314"/>
          </a:solidFill>
          <a:latin typeface="Corbel" pitchFamily="34" charset="0"/>
        </a:defRPr>
      </a:lvl3pPr>
      <a:lvl4pPr algn="l" rtl="0" eaLnBrk="0" fontAlgn="base" hangingPunct="0">
        <a:spcBef>
          <a:spcPct val="0"/>
        </a:spcBef>
        <a:spcAft>
          <a:spcPct val="0"/>
        </a:spcAft>
        <a:defRPr sz="4300">
          <a:solidFill>
            <a:srgbClr val="572314"/>
          </a:solidFill>
          <a:latin typeface="Corbel" pitchFamily="34" charset="0"/>
        </a:defRPr>
      </a:lvl4pPr>
      <a:lvl5pPr algn="l" rtl="0" eaLnBrk="0" fontAlgn="base" hangingPunct="0">
        <a:spcBef>
          <a:spcPct val="0"/>
        </a:spcBef>
        <a:spcAft>
          <a:spcPct val="0"/>
        </a:spcAft>
        <a:defRPr sz="4300">
          <a:solidFill>
            <a:srgbClr val="572314"/>
          </a:solidFill>
          <a:latin typeface="Corbel" pitchFamily="34" charset="0"/>
        </a:defRPr>
      </a:lvl5pPr>
      <a:lvl6pPr marL="457200" algn="l" rtl="0" fontAlgn="base">
        <a:spcBef>
          <a:spcPct val="0"/>
        </a:spcBef>
        <a:spcAft>
          <a:spcPct val="0"/>
        </a:spcAft>
        <a:defRPr sz="4300">
          <a:solidFill>
            <a:srgbClr val="572314"/>
          </a:solidFill>
          <a:latin typeface="Corbel" pitchFamily="34" charset="0"/>
        </a:defRPr>
      </a:lvl6pPr>
      <a:lvl7pPr marL="914400" algn="l" rtl="0" fontAlgn="base">
        <a:spcBef>
          <a:spcPct val="0"/>
        </a:spcBef>
        <a:spcAft>
          <a:spcPct val="0"/>
        </a:spcAft>
        <a:defRPr sz="4300">
          <a:solidFill>
            <a:srgbClr val="572314"/>
          </a:solidFill>
          <a:latin typeface="Corbel" pitchFamily="34" charset="0"/>
        </a:defRPr>
      </a:lvl7pPr>
      <a:lvl8pPr marL="1371600" algn="l" rtl="0" fontAlgn="base">
        <a:spcBef>
          <a:spcPct val="0"/>
        </a:spcBef>
        <a:spcAft>
          <a:spcPct val="0"/>
        </a:spcAft>
        <a:defRPr sz="4300">
          <a:solidFill>
            <a:srgbClr val="572314"/>
          </a:solidFill>
          <a:latin typeface="Corbel" pitchFamily="34" charset="0"/>
        </a:defRPr>
      </a:lvl8pPr>
      <a:lvl9pPr marL="1828800" algn="l" rtl="0" fontAlgn="base">
        <a:spcBef>
          <a:spcPct val="0"/>
        </a:spcBef>
        <a:spcAft>
          <a:spcPct val="0"/>
        </a:spcAft>
        <a:defRPr sz="4300">
          <a:solidFill>
            <a:srgbClr val="572314"/>
          </a:solidFill>
          <a:latin typeface="Corbel"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idx="4294967295"/>
          </p:nvPr>
        </p:nvSpPr>
        <p:spPr bwMode="auto">
          <a:xfrm>
            <a:off x="1258888" y="908050"/>
            <a:ext cx="7499350" cy="1143000"/>
          </a:xfrm>
          <a:noFill/>
        </p:spPr>
        <p:txBody>
          <a:bodyPr vert="horz" wrap="square" lIns="91440" tIns="45720" rIns="91440" bIns="45720" numCol="1" anchorCtr="0" compatLnSpc="1">
            <a:prstTxWarp prst="textNoShape">
              <a:avLst/>
            </a:prstTxWarp>
            <a:normAutofit fontScale="90000"/>
          </a:bodyPr>
          <a:lstStyle/>
          <a:p>
            <a:pPr algn="ctr"/>
            <a:r>
              <a:rPr lang="ru-RU" sz="3900" smtClean="0">
                <a:effectLst/>
                <a:latin typeface="Arial" charset="0"/>
              </a:rPr>
              <a:t>Программирование на языке высокого уровня</a:t>
            </a:r>
          </a:p>
        </p:txBody>
      </p:sp>
      <p:sp>
        <p:nvSpPr>
          <p:cNvPr id="17410" name="Rectangle 3"/>
          <p:cNvSpPr>
            <a:spLocks noGrp="1"/>
          </p:cNvSpPr>
          <p:nvPr>
            <p:ph type="body" idx="4294967295"/>
          </p:nvPr>
        </p:nvSpPr>
        <p:spPr>
          <a:xfrm>
            <a:off x="1258888" y="2420938"/>
            <a:ext cx="7499350" cy="3240087"/>
          </a:xfrm>
        </p:spPr>
        <p:txBody>
          <a:bodyPr/>
          <a:lstStyle/>
          <a:p>
            <a:pPr algn="ctr">
              <a:buFont typeface="Wingdings 2" pitchFamily="18" charset="2"/>
              <a:buNone/>
            </a:pPr>
            <a:r>
              <a:rPr lang="ru-RU" sz="2800" smtClean="0">
                <a:latin typeface="Arial" charset="0"/>
              </a:rPr>
              <a:t>Факультет информационных технологий </a:t>
            </a:r>
          </a:p>
          <a:p>
            <a:pPr algn="ctr">
              <a:buFont typeface="Wingdings 2" pitchFamily="18" charset="2"/>
              <a:buNone/>
            </a:pPr>
            <a:endParaRPr lang="ru-RU" sz="2800" smtClean="0">
              <a:latin typeface="Arial" charset="0"/>
            </a:endParaRPr>
          </a:p>
          <a:p>
            <a:pPr algn="ctr">
              <a:buFont typeface="Wingdings 2" pitchFamily="18" charset="2"/>
              <a:buNone/>
            </a:pPr>
            <a:r>
              <a:rPr lang="ru-RU" sz="2800" smtClean="0">
                <a:latin typeface="Arial" charset="0"/>
              </a:rPr>
              <a:t>Новосибирский государственный университет</a:t>
            </a:r>
          </a:p>
          <a:p>
            <a:pPr algn="ctr">
              <a:buFont typeface="Wingdings 2" pitchFamily="18" charset="2"/>
              <a:buNone/>
            </a:pPr>
            <a:endParaRPr lang="ru-RU" sz="2800" smtClean="0">
              <a:latin typeface="Arial" charset="0"/>
            </a:endParaRPr>
          </a:p>
          <a:p>
            <a:pPr algn="ctr">
              <a:buFont typeface="Wingdings 2" pitchFamily="18" charset="2"/>
              <a:buNone/>
            </a:pPr>
            <a:r>
              <a:rPr lang="ru-RU" sz="2800" smtClean="0">
                <a:latin typeface="Arial" charset="0"/>
              </a:rPr>
              <a:t>Т.Г.Чурина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idx="4294967295"/>
          </p:nvPr>
        </p:nvSpPr>
        <p:spPr bwMode="auto">
          <a:noFill/>
        </p:spPr>
        <p:txBody>
          <a:bodyPr vert="horz" wrap="square" lIns="91440" tIns="45720" rIns="91440" bIns="45720" numCol="1" anchorCtr="0" compatLnSpc="1">
            <a:prstTxWarp prst="textNoShape">
              <a:avLst/>
            </a:prstTxWarp>
            <a:normAutofit fontScale="90000"/>
          </a:bodyPr>
          <a:lstStyle/>
          <a:p>
            <a:r>
              <a:rPr lang="ru-RU" smtClean="0">
                <a:effectLst/>
              </a:rPr>
              <a:t>Характеристика базовых типов</a:t>
            </a:r>
          </a:p>
        </p:txBody>
      </p:sp>
      <p:sp>
        <p:nvSpPr>
          <p:cNvPr id="31746" name="Rectangle 3"/>
          <p:cNvSpPr>
            <a:spLocks noGrp="1"/>
          </p:cNvSpPr>
          <p:nvPr>
            <p:ph type="body" idx="4294967295"/>
          </p:nvPr>
        </p:nvSpPr>
        <p:spPr>
          <a:xfrm>
            <a:off x="1042988" y="1412875"/>
            <a:ext cx="7499350" cy="4800600"/>
          </a:xfrm>
        </p:spPr>
        <p:txBody>
          <a:bodyPr/>
          <a:lstStyle/>
          <a:p>
            <a:pPr marL="609600" indent="-609600">
              <a:lnSpc>
                <a:spcPct val="90000"/>
              </a:lnSpc>
              <a:buFont typeface="Arial" charset="0"/>
              <a:buAutoNum type="arabicPeriod"/>
            </a:pPr>
            <a:r>
              <a:rPr lang="ru-RU" sz="2400" smtClean="0">
                <a:latin typeface="Times New Roman" pitchFamily="18" charset="0"/>
              </a:rPr>
              <a:t>Переменная типа </a:t>
            </a:r>
            <a:r>
              <a:rPr lang="ru-RU" sz="2400" i="1" smtClean="0">
                <a:latin typeface="Times New Roman" pitchFamily="18" charset="0"/>
              </a:rPr>
              <a:t>char</a:t>
            </a:r>
            <a:r>
              <a:rPr lang="ru-RU" sz="2400" smtClean="0">
                <a:latin typeface="Times New Roman" pitchFamily="18" charset="0"/>
              </a:rPr>
              <a:t> обычно имеет размер 1 байт, ее значениями являются различные символы из кодовой таблицы, например: 'ф', ':', 'j' (при записи в программе они заключаются в одинарные кавычки).</a:t>
            </a:r>
          </a:p>
          <a:p>
            <a:pPr marL="609600" indent="-609600">
              <a:lnSpc>
                <a:spcPct val="90000"/>
              </a:lnSpc>
              <a:buFont typeface="Arial" charset="0"/>
              <a:buAutoNum type="arabicPeriod"/>
            </a:pPr>
            <a:r>
              <a:rPr lang="ru-RU" sz="2400" smtClean="0">
                <a:latin typeface="Times New Roman" pitchFamily="18" charset="0"/>
              </a:rPr>
              <a:t>Размер переменной типа </a:t>
            </a:r>
            <a:r>
              <a:rPr lang="ru-RU" sz="2400" i="1" smtClean="0">
                <a:latin typeface="Times New Roman" pitchFamily="18" charset="0"/>
              </a:rPr>
              <a:t>int</a:t>
            </a:r>
            <a:r>
              <a:rPr lang="ru-RU" sz="2400" smtClean="0">
                <a:latin typeface="Times New Roman" pitchFamily="18" charset="0"/>
              </a:rPr>
              <a:t> в стандарте языка Си не определен. В большинстве систем программирования размер переменной типа </a:t>
            </a:r>
            <a:r>
              <a:rPr lang="ru-RU" sz="2400" i="1" smtClean="0">
                <a:latin typeface="Times New Roman" pitchFamily="18" charset="0"/>
              </a:rPr>
              <a:t>int</a:t>
            </a:r>
            <a:r>
              <a:rPr lang="ru-RU" sz="2400" smtClean="0">
                <a:latin typeface="Times New Roman" pitchFamily="18" charset="0"/>
              </a:rPr>
              <a:t> соответствует размеру целого машинного слова. Например, в компиляторах для 16-разрядных процессоров переменная типа </a:t>
            </a:r>
            <a:r>
              <a:rPr lang="ru-RU" sz="2400" i="1" smtClean="0">
                <a:latin typeface="Times New Roman" pitchFamily="18" charset="0"/>
              </a:rPr>
              <a:t>int</a:t>
            </a:r>
            <a:r>
              <a:rPr lang="ru-RU" sz="2400" smtClean="0">
                <a:latin typeface="Times New Roman" pitchFamily="18" charset="0"/>
              </a:rPr>
              <a:t> имеет размер 2 байта. В этом случае знаковые значения этой переменной могут лежать в диапазоне от -32768 до 32767. В современных компьютерах – 4 и 8 байт. </a:t>
            </a:r>
          </a:p>
          <a:p>
            <a:pPr marL="609600" indent="-609600">
              <a:lnSpc>
                <a:spcPct val="90000"/>
              </a:lnSpc>
              <a:buFont typeface="Arial" charset="0"/>
              <a:buAutoNum type="arabicPeriod"/>
            </a:pPr>
            <a:endParaRPr lang="ru-RU" sz="2400" smtClean="0">
              <a:latin typeface="Times New Roman" pitchFamily="18" charset="0"/>
            </a:endParaRPr>
          </a:p>
          <a:p>
            <a:pPr marL="609600" indent="-609600">
              <a:lnSpc>
                <a:spcPct val="90000"/>
              </a:lnSpc>
              <a:buFont typeface="Arial" charset="0"/>
              <a:buAutoNum type="arabicPeriod"/>
            </a:pPr>
            <a:endParaRPr lang="ru-RU" sz="2400" smtClean="0"/>
          </a:p>
          <a:p>
            <a:pPr marL="609600" indent="-609600">
              <a:lnSpc>
                <a:spcPct val="90000"/>
              </a:lnSpc>
              <a:buFont typeface="Arial" charset="0"/>
              <a:buAutoNum type="arabicPeriod"/>
            </a:pPr>
            <a:endParaRPr lang="ru-RU" sz="2400" smtClean="0"/>
          </a:p>
          <a:p>
            <a:pPr marL="609600" indent="-609600">
              <a:lnSpc>
                <a:spcPct val="90000"/>
              </a:lnSpc>
              <a:buFont typeface="Wingdings 2" pitchFamily="18" charset="2"/>
              <a:buNone/>
            </a:pPr>
            <a:endParaRPr lang="ru-RU" sz="2400" smtClean="0"/>
          </a:p>
          <a:p>
            <a:pPr marL="609600" indent="-609600">
              <a:lnSpc>
                <a:spcPct val="90000"/>
              </a:lnSpc>
              <a:buFont typeface="Wingdings 2" pitchFamily="18" charset="2"/>
              <a:buNone/>
            </a:pPr>
            <a:endParaRPr 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746">
                                            <p:txEl>
                                              <p:pRg st="0" end="0"/>
                                            </p:txEl>
                                          </p:spTgt>
                                        </p:tgtEl>
                                        <p:attrNameLst>
                                          <p:attrName>style.visibility</p:attrName>
                                        </p:attrNameLst>
                                      </p:cBhvr>
                                      <p:to>
                                        <p:strVal val="visible"/>
                                      </p:to>
                                    </p:set>
                                    <p:anim calcmode="lin" valueType="num">
                                      <p:cBhvr additive="base">
                                        <p:cTn id="7" dur="500" fill="hold"/>
                                        <p:tgtEl>
                                          <p:spTgt spid="3174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74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1746">
                                            <p:txEl>
                                              <p:pRg st="1" end="1"/>
                                            </p:txEl>
                                          </p:spTgt>
                                        </p:tgtEl>
                                        <p:attrNameLst>
                                          <p:attrName>style.visibility</p:attrName>
                                        </p:attrNameLst>
                                      </p:cBhvr>
                                      <p:to>
                                        <p:strVal val="visible"/>
                                      </p:to>
                                    </p:set>
                                    <p:anim calcmode="lin" valueType="num">
                                      <p:cBhvr additive="base">
                                        <p:cTn id="13" dur="500" fill="hold"/>
                                        <p:tgtEl>
                                          <p:spTgt spid="3174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74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p:cNvSpPr>
            <a:spLocks noGrp="1"/>
          </p:cNvSpPr>
          <p:nvPr>
            <p:ph type="body" idx="4294967295"/>
          </p:nvPr>
        </p:nvSpPr>
        <p:spPr>
          <a:xfrm>
            <a:off x="914400" y="549275"/>
            <a:ext cx="8229600" cy="4967288"/>
          </a:xfrm>
        </p:spPr>
        <p:txBody>
          <a:bodyPr/>
          <a:lstStyle/>
          <a:p>
            <a:pPr marL="609600" indent="-609600">
              <a:buFont typeface="Arial" charset="0"/>
              <a:buAutoNum type="arabicPeriod" startAt="3"/>
            </a:pPr>
            <a:r>
              <a:rPr lang="ru-RU" sz="2800" smtClean="0">
                <a:latin typeface="Times New Roman" pitchFamily="18" charset="0"/>
              </a:rPr>
              <a:t>Ключевое слово </a:t>
            </a:r>
            <a:r>
              <a:rPr lang="ru-RU" sz="2800" i="1" smtClean="0">
                <a:latin typeface="Times New Roman" pitchFamily="18" charset="0"/>
              </a:rPr>
              <a:t>float</a:t>
            </a:r>
            <a:r>
              <a:rPr lang="ru-RU" sz="2800" smtClean="0">
                <a:latin typeface="Times New Roman" pitchFamily="18" charset="0"/>
              </a:rPr>
              <a:t> позволяет определить переменные вещественного типа. Их значения имеют дробную часть, отделяемую точкой, например: -5.6, 31.28 и т.п. Вещественные числа могут быть записаны также в форме с плавающей точкой, например: -1.09e+4. Число перед символом "е" называется мантиссой, а после "е" - порядком. Переменная типа float занимает в памяти 4 байта. Она может принимать значения в диапазоне от 3.4е-38 до 3.4e+38. </a:t>
            </a:r>
          </a:p>
          <a:p>
            <a:pPr marL="609600" indent="-609600">
              <a:buFont typeface="Wingdings 2" pitchFamily="18" charset="2"/>
              <a:buNone/>
            </a:pPr>
            <a:endParaRPr lang="ru-RU" sz="2800" smtClean="0">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p:cNvSpPr>
          <p:nvPr>
            <p:ph type="body" idx="4294967295"/>
          </p:nvPr>
        </p:nvSpPr>
        <p:spPr>
          <a:xfrm>
            <a:off x="914400" y="404813"/>
            <a:ext cx="8229600" cy="4525962"/>
          </a:xfrm>
        </p:spPr>
        <p:txBody>
          <a:bodyPr/>
          <a:lstStyle/>
          <a:p>
            <a:pPr marL="609600" indent="-609600">
              <a:lnSpc>
                <a:spcPct val="90000"/>
              </a:lnSpc>
              <a:buFont typeface="Arial" charset="0"/>
              <a:buAutoNum type="arabicPeriod" startAt="4"/>
            </a:pPr>
            <a:r>
              <a:rPr lang="ru-RU" sz="2400" smtClean="0">
                <a:latin typeface="Times New Roman" pitchFamily="18" charset="0"/>
              </a:rPr>
              <a:t>Ключевое слово </a:t>
            </a:r>
            <a:r>
              <a:rPr lang="ru-RU" sz="2400" i="1" smtClean="0">
                <a:latin typeface="Times New Roman" pitchFamily="18" charset="0"/>
              </a:rPr>
              <a:t>double</a:t>
            </a:r>
            <a:r>
              <a:rPr lang="ru-RU" sz="2400" smtClean="0">
                <a:latin typeface="Times New Roman" pitchFamily="18" charset="0"/>
              </a:rPr>
              <a:t> позволяет определить вещественную переменную двойной точности. Она занимает в памяти в два раза больше места, чем переменная типа float. Переменная типа double может принимать значения в диапазоне от 1.7e-308 до 1.7e+308. </a:t>
            </a:r>
            <a:endParaRPr lang="en-US" sz="2400" smtClean="0">
              <a:latin typeface="Times New Roman" pitchFamily="18" charset="0"/>
            </a:endParaRPr>
          </a:p>
          <a:p>
            <a:pPr marL="609600" indent="-609600">
              <a:lnSpc>
                <a:spcPct val="90000"/>
              </a:lnSpc>
              <a:buFont typeface="Arial" charset="0"/>
              <a:buAutoNum type="arabicPeriod" startAt="4"/>
            </a:pPr>
            <a:r>
              <a:rPr lang="ru-RU" sz="2400" smtClean="0">
                <a:latin typeface="Times New Roman" pitchFamily="18" charset="0"/>
              </a:rPr>
              <a:t>Ключевое слово </a:t>
            </a:r>
            <a:r>
              <a:rPr lang="en-US" sz="2400" i="1" smtClean="0">
                <a:latin typeface="Times New Roman" pitchFamily="18" charset="0"/>
              </a:rPr>
              <a:t>enum</a:t>
            </a:r>
            <a:r>
              <a:rPr lang="en-US" sz="2400" smtClean="0">
                <a:latin typeface="Times New Roman" pitchFamily="18" charset="0"/>
              </a:rPr>
              <a:t> </a:t>
            </a:r>
            <a:r>
              <a:rPr lang="ru-RU" sz="2400" smtClean="0">
                <a:latin typeface="Times New Roman" pitchFamily="18" charset="0"/>
              </a:rPr>
              <a:t>позволяет определить переменную перечислимого типа (см. слайд далее). </a:t>
            </a:r>
          </a:p>
          <a:p>
            <a:pPr marL="609600" indent="-609600">
              <a:lnSpc>
                <a:spcPct val="90000"/>
              </a:lnSpc>
              <a:buFont typeface="Arial" charset="0"/>
              <a:buNone/>
            </a:pPr>
            <a:endParaRPr lang="ru-RU" sz="2400" smtClean="0">
              <a:latin typeface="Times New Roman" pitchFamily="18" charset="0"/>
            </a:endParaRPr>
          </a:p>
          <a:p>
            <a:pPr marL="609600" indent="-609600">
              <a:lnSpc>
                <a:spcPct val="90000"/>
              </a:lnSpc>
              <a:buFont typeface="Arial" charset="0"/>
              <a:buAutoNum type="arabicPeriod" startAt="4"/>
            </a:pPr>
            <a:r>
              <a:rPr lang="ru-RU" sz="2400" smtClean="0">
                <a:latin typeface="Times New Roman" pitchFamily="18" charset="0"/>
              </a:rPr>
              <a:t>Ключевое слово </a:t>
            </a:r>
            <a:r>
              <a:rPr lang="ru-RU" sz="2400" i="1" smtClean="0">
                <a:latin typeface="Times New Roman" pitchFamily="18" charset="0"/>
              </a:rPr>
              <a:t>void</a:t>
            </a:r>
            <a:r>
              <a:rPr lang="ru-RU" sz="2400" smtClean="0">
                <a:latin typeface="Times New Roman" pitchFamily="18" charset="0"/>
              </a:rPr>
              <a:t> используется для нейтрализации значения объекта, например, для объявления функции, не возвращающей никаких значений. </a:t>
            </a:r>
          </a:p>
          <a:p>
            <a:pPr marL="609600" indent="-609600">
              <a:lnSpc>
                <a:spcPct val="90000"/>
              </a:lnSpc>
              <a:buFont typeface="Arial" charset="0"/>
              <a:buAutoNum type="arabicPeriod" startAt="4"/>
            </a:pPr>
            <a:endParaRPr lang="ru-RU" sz="2400" smtClean="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841">
                                            <p:txEl>
                                              <p:pRg st="0" end="0"/>
                                            </p:txEl>
                                          </p:spTgt>
                                        </p:tgtEl>
                                        <p:attrNameLst>
                                          <p:attrName>style.visibility</p:attrName>
                                        </p:attrNameLst>
                                      </p:cBhvr>
                                      <p:to>
                                        <p:strVal val="visible"/>
                                      </p:to>
                                    </p:set>
                                    <p:anim calcmode="lin" valueType="num">
                                      <p:cBhvr additive="base">
                                        <p:cTn id="7" dur="500" fill="hold"/>
                                        <p:tgtEl>
                                          <p:spTgt spid="3584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584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5841">
                                            <p:txEl>
                                              <p:pRg st="1" end="1"/>
                                            </p:txEl>
                                          </p:spTgt>
                                        </p:tgtEl>
                                        <p:attrNameLst>
                                          <p:attrName>style.visibility</p:attrName>
                                        </p:attrNameLst>
                                      </p:cBhvr>
                                      <p:to>
                                        <p:strVal val="visible"/>
                                      </p:to>
                                    </p:set>
                                    <p:anim calcmode="lin" valueType="num">
                                      <p:cBhvr additive="base">
                                        <p:cTn id="13" dur="500" fill="hold"/>
                                        <p:tgtEl>
                                          <p:spTgt spid="3584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84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5841">
                                            <p:txEl>
                                              <p:pRg st="3" end="3"/>
                                            </p:txEl>
                                          </p:spTgt>
                                        </p:tgtEl>
                                        <p:attrNameLst>
                                          <p:attrName>style.visibility</p:attrName>
                                        </p:attrNameLst>
                                      </p:cBhvr>
                                      <p:to>
                                        <p:strVal val="visible"/>
                                      </p:to>
                                    </p:set>
                                    <p:anim calcmode="lin" valueType="num">
                                      <p:cBhvr additive="base">
                                        <p:cTn id="19" dur="500" fill="hold"/>
                                        <p:tgtEl>
                                          <p:spTgt spid="3584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584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idx="4294967295"/>
          </p:nvPr>
        </p:nvSpPr>
        <p:spPr bwMode="auto">
          <a:xfrm>
            <a:off x="1435100" y="274638"/>
            <a:ext cx="7499350" cy="922337"/>
          </a:xfrm>
          <a:noFill/>
        </p:spPr>
        <p:txBody>
          <a:bodyPr vert="horz" wrap="square" lIns="91440" tIns="45720" rIns="91440" bIns="45720" numCol="1" anchorCtr="0" compatLnSpc="1">
            <a:prstTxWarp prst="textNoShape">
              <a:avLst/>
            </a:prstTxWarp>
          </a:bodyPr>
          <a:lstStyle/>
          <a:p>
            <a:r>
              <a:rPr lang="ru-RU" sz="3600" smtClean="0">
                <a:effectLst/>
              </a:rPr>
              <a:t>Перечислимый тип</a:t>
            </a:r>
          </a:p>
        </p:txBody>
      </p:sp>
      <p:sp>
        <p:nvSpPr>
          <p:cNvPr id="41986" name="Rectangle 3"/>
          <p:cNvSpPr>
            <a:spLocks noGrp="1"/>
          </p:cNvSpPr>
          <p:nvPr>
            <p:ph type="body" idx="4294967295"/>
          </p:nvPr>
        </p:nvSpPr>
        <p:spPr>
          <a:xfrm>
            <a:off x="1116013" y="1052513"/>
            <a:ext cx="7777162" cy="5616575"/>
          </a:xfrm>
        </p:spPr>
        <p:txBody>
          <a:bodyPr/>
          <a:lstStyle/>
          <a:p>
            <a:pPr>
              <a:lnSpc>
                <a:spcPct val="80000"/>
              </a:lnSpc>
              <a:buFont typeface="Wingdings 2" pitchFamily="18" charset="2"/>
              <a:buNone/>
            </a:pPr>
            <a:r>
              <a:rPr lang="ru-RU" sz="2000" smtClean="0">
                <a:latin typeface="Times New Roman" pitchFamily="18" charset="0"/>
              </a:rPr>
              <a:t>Перечислимый тип определяется как набор идентификаторов, с</a:t>
            </a:r>
            <a:endParaRPr lang="en-US" sz="2000" smtClean="0">
              <a:latin typeface="Times New Roman" pitchFamily="18" charset="0"/>
            </a:endParaRPr>
          </a:p>
          <a:p>
            <a:pPr>
              <a:lnSpc>
                <a:spcPct val="80000"/>
              </a:lnSpc>
              <a:buFont typeface="Wingdings 2" pitchFamily="18" charset="2"/>
              <a:buNone/>
            </a:pPr>
            <a:r>
              <a:rPr lang="ru-RU" sz="2000" smtClean="0">
                <a:latin typeface="Times New Roman" pitchFamily="18" charset="0"/>
              </a:rPr>
              <a:t>точки зрения языка играющих ту же роль, что и обычные</a:t>
            </a:r>
            <a:endParaRPr lang="en-US" sz="2000" smtClean="0">
              <a:latin typeface="Times New Roman" pitchFamily="18" charset="0"/>
            </a:endParaRPr>
          </a:p>
          <a:p>
            <a:pPr>
              <a:lnSpc>
                <a:spcPct val="80000"/>
              </a:lnSpc>
              <a:buFont typeface="Wingdings 2" pitchFamily="18" charset="2"/>
              <a:buNone/>
            </a:pPr>
            <a:r>
              <a:rPr lang="ru-RU" sz="2000" smtClean="0">
                <a:latin typeface="Times New Roman" pitchFamily="18" charset="0"/>
              </a:rPr>
              <a:t>именованные константы, но связанные с этим типом. Переменная,</a:t>
            </a:r>
            <a:endParaRPr lang="en-US" sz="2000" smtClean="0">
              <a:latin typeface="Times New Roman" pitchFamily="18" charset="0"/>
            </a:endParaRPr>
          </a:p>
          <a:p>
            <a:pPr>
              <a:lnSpc>
                <a:spcPct val="80000"/>
              </a:lnSpc>
              <a:buFont typeface="Wingdings 2" pitchFamily="18" charset="2"/>
              <a:buNone/>
            </a:pPr>
            <a:r>
              <a:rPr lang="ru-RU" sz="2000" smtClean="0">
                <a:latin typeface="Times New Roman" pitchFamily="18" charset="0"/>
              </a:rPr>
              <a:t>которая может принимать значение из некоторого</a:t>
            </a:r>
            <a:r>
              <a:rPr lang="en-US" sz="2000" smtClean="0">
                <a:latin typeface="Times New Roman" pitchFamily="18" charset="0"/>
              </a:rPr>
              <a:t> </a:t>
            </a:r>
            <a:r>
              <a:rPr lang="ru-RU" sz="2000" smtClean="0">
                <a:latin typeface="Times New Roman" pitchFamily="18" charset="0"/>
              </a:rPr>
              <a:t>списка значений,</a:t>
            </a:r>
            <a:endParaRPr lang="en-US" sz="2000" smtClean="0">
              <a:latin typeface="Times New Roman" pitchFamily="18" charset="0"/>
            </a:endParaRPr>
          </a:p>
          <a:p>
            <a:pPr>
              <a:lnSpc>
                <a:spcPct val="80000"/>
              </a:lnSpc>
              <a:buFont typeface="Wingdings 2" pitchFamily="18" charset="2"/>
              <a:buNone/>
            </a:pPr>
            <a:r>
              <a:rPr lang="ru-RU" sz="2000" smtClean="0">
                <a:latin typeface="Times New Roman" pitchFamily="18" charset="0"/>
              </a:rPr>
              <a:t>называется переменной перечислимого типа или перечислением. </a:t>
            </a:r>
            <a:endParaRPr lang="en-US" sz="2000" smtClean="0">
              <a:latin typeface="Times New Roman" pitchFamily="18" charset="0"/>
            </a:endParaRPr>
          </a:p>
          <a:p>
            <a:pPr>
              <a:lnSpc>
                <a:spcPct val="80000"/>
              </a:lnSpc>
              <a:buFont typeface="Wingdings 2" pitchFamily="18" charset="2"/>
              <a:buNone/>
            </a:pPr>
            <a:r>
              <a:rPr lang="ru-RU" sz="2200" smtClean="0">
                <a:latin typeface="Courier New" pitchFamily="49" charset="0"/>
              </a:rPr>
              <a:t>enum week { </a:t>
            </a:r>
            <a:endParaRPr lang="en-US" sz="2200" smtClean="0">
              <a:latin typeface="Courier New" pitchFamily="49" charset="0"/>
            </a:endParaRPr>
          </a:p>
          <a:p>
            <a:pPr>
              <a:lnSpc>
                <a:spcPct val="80000"/>
              </a:lnSpc>
              <a:buFont typeface="Wingdings 2" pitchFamily="18" charset="2"/>
              <a:buNone/>
            </a:pPr>
            <a:r>
              <a:rPr lang="en-US" sz="2200" smtClean="0">
                <a:latin typeface="Courier New" pitchFamily="49" charset="0"/>
              </a:rPr>
              <a:t>	Monday</a:t>
            </a:r>
            <a:r>
              <a:rPr lang="ru-RU" sz="2200" smtClean="0">
                <a:latin typeface="Courier New" pitchFamily="49" charset="0"/>
              </a:rPr>
              <a:t>, </a:t>
            </a:r>
            <a:r>
              <a:rPr lang="en-US" sz="2200" smtClean="0">
                <a:latin typeface="Courier New" pitchFamily="49" charset="0"/>
              </a:rPr>
              <a:t>     /* 0  (= 6)*/        </a:t>
            </a:r>
          </a:p>
          <a:p>
            <a:pPr>
              <a:lnSpc>
                <a:spcPct val="80000"/>
              </a:lnSpc>
              <a:buFont typeface="Wingdings 2" pitchFamily="18" charset="2"/>
              <a:buNone/>
            </a:pPr>
            <a:r>
              <a:rPr lang="en-US" sz="2200" smtClean="0">
                <a:latin typeface="Courier New" pitchFamily="49" charset="0"/>
              </a:rPr>
              <a:t>	</a:t>
            </a:r>
            <a:r>
              <a:rPr lang="ru-RU" sz="2200" smtClean="0">
                <a:latin typeface="Courier New" pitchFamily="49" charset="0"/>
              </a:rPr>
              <a:t>Tuesday,</a:t>
            </a:r>
            <a:r>
              <a:rPr lang="en-US" sz="2200" smtClean="0">
                <a:latin typeface="Courier New" pitchFamily="49" charset="0"/>
              </a:rPr>
              <a:t>     /* 1 */</a:t>
            </a:r>
          </a:p>
          <a:p>
            <a:pPr>
              <a:lnSpc>
                <a:spcPct val="80000"/>
              </a:lnSpc>
              <a:buFont typeface="Wingdings 2" pitchFamily="18" charset="2"/>
              <a:buNone/>
            </a:pPr>
            <a:r>
              <a:rPr lang="en-US" sz="2200" smtClean="0">
                <a:latin typeface="Courier New" pitchFamily="49" charset="0"/>
              </a:rPr>
              <a:t>	</a:t>
            </a:r>
            <a:r>
              <a:rPr lang="ru-RU" sz="2200" smtClean="0">
                <a:latin typeface="Courier New" pitchFamily="49" charset="0"/>
              </a:rPr>
              <a:t>Wednesday, </a:t>
            </a:r>
            <a:r>
              <a:rPr lang="en-US" sz="2200" smtClean="0">
                <a:latin typeface="Courier New" pitchFamily="49" charset="0"/>
              </a:rPr>
              <a:t>  /* 2 */</a:t>
            </a:r>
          </a:p>
          <a:p>
            <a:pPr>
              <a:lnSpc>
                <a:spcPct val="80000"/>
              </a:lnSpc>
              <a:buFont typeface="Wingdings 2" pitchFamily="18" charset="2"/>
              <a:buNone/>
            </a:pPr>
            <a:r>
              <a:rPr lang="en-US" sz="2200" smtClean="0">
                <a:latin typeface="Courier New" pitchFamily="49" charset="0"/>
              </a:rPr>
              <a:t>	</a:t>
            </a:r>
            <a:r>
              <a:rPr lang="ru-RU" sz="2200" smtClean="0">
                <a:latin typeface="Courier New" pitchFamily="49" charset="0"/>
              </a:rPr>
              <a:t>Thursday, </a:t>
            </a:r>
            <a:endParaRPr lang="en-US" sz="2200" smtClean="0">
              <a:latin typeface="Courier New" pitchFamily="49" charset="0"/>
            </a:endParaRPr>
          </a:p>
          <a:p>
            <a:pPr>
              <a:lnSpc>
                <a:spcPct val="80000"/>
              </a:lnSpc>
              <a:buFont typeface="Wingdings 2" pitchFamily="18" charset="2"/>
              <a:buNone/>
            </a:pPr>
            <a:r>
              <a:rPr lang="en-US" sz="2200" smtClean="0">
                <a:latin typeface="Courier New" pitchFamily="49" charset="0"/>
              </a:rPr>
              <a:t>	</a:t>
            </a:r>
            <a:r>
              <a:rPr lang="ru-RU" sz="2200" smtClean="0">
                <a:latin typeface="Courier New" pitchFamily="49" charset="0"/>
              </a:rPr>
              <a:t>Friday</a:t>
            </a:r>
            <a:r>
              <a:rPr lang="en-US" sz="2200" smtClean="0">
                <a:latin typeface="Courier New" pitchFamily="49" charset="0"/>
              </a:rPr>
              <a:t>,</a:t>
            </a:r>
            <a:r>
              <a:rPr lang="ru-RU" sz="2200" smtClean="0">
                <a:latin typeface="Courier New" pitchFamily="49" charset="0"/>
              </a:rPr>
              <a:t> </a:t>
            </a:r>
            <a:endParaRPr lang="en-US" sz="2200" smtClean="0">
              <a:latin typeface="Courier New" pitchFamily="49" charset="0"/>
            </a:endParaRPr>
          </a:p>
          <a:p>
            <a:pPr>
              <a:lnSpc>
                <a:spcPct val="80000"/>
              </a:lnSpc>
              <a:buFont typeface="Wingdings 2" pitchFamily="18" charset="2"/>
              <a:buNone/>
            </a:pPr>
            <a:r>
              <a:rPr lang="en-US" sz="2200" smtClean="0">
                <a:latin typeface="Courier New" pitchFamily="49" charset="0"/>
              </a:rPr>
              <a:t>	Saturday,</a:t>
            </a:r>
          </a:p>
          <a:p>
            <a:pPr>
              <a:lnSpc>
                <a:spcPct val="80000"/>
              </a:lnSpc>
              <a:buFont typeface="Wingdings 2" pitchFamily="18" charset="2"/>
              <a:buNone/>
            </a:pPr>
            <a:r>
              <a:rPr lang="en-US" sz="2200" smtClean="0">
                <a:latin typeface="Courier New" pitchFamily="49" charset="0"/>
              </a:rPr>
              <a:t>	Sunday</a:t>
            </a:r>
          </a:p>
          <a:p>
            <a:pPr>
              <a:lnSpc>
                <a:spcPct val="80000"/>
              </a:lnSpc>
              <a:buFont typeface="Wingdings 2" pitchFamily="18" charset="2"/>
              <a:buNone/>
            </a:pPr>
            <a:r>
              <a:rPr lang="ru-RU" sz="2200" smtClean="0">
                <a:latin typeface="Courier New" pitchFamily="49" charset="0"/>
              </a:rPr>
              <a:t>} rab_ned ; </a:t>
            </a:r>
            <a:endParaRPr lang="en-US" sz="2200" smtClean="0">
              <a:latin typeface="Courier New" pitchFamily="49" charset="0"/>
            </a:endParaRPr>
          </a:p>
          <a:p>
            <a:pPr>
              <a:lnSpc>
                <a:spcPct val="80000"/>
              </a:lnSpc>
              <a:buFont typeface="Wingdings 2" pitchFamily="18" charset="2"/>
              <a:buNone/>
            </a:pPr>
            <a:r>
              <a:rPr lang="ru-RU" sz="2200" smtClean="0">
                <a:latin typeface="Courier New" pitchFamily="49" charset="0"/>
              </a:rPr>
              <a:t>rab_ned</a:t>
            </a:r>
            <a:r>
              <a:rPr lang="en-US" sz="2200" smtClean="0">
                <a:latin typeface="Courier New" pitchFamily="49" charset="0"/>
              </a:rPr>
              <a:t> =  Sunday;</a:t>
            </a:r>
            <a:endParaRPr lang="ru-RU" sz="2200" smtClean="0">
              <a:latin typeface="Courier New" pitchFamily="49"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p:cNvSpPr>
          <p:nvPr>
            <p:ph type="title" idx="4294967295"/>
          </p:nvPr>
        </p:nvSpPr>
        <p:spPr bwMode="auto">
          <a:noFill/>
        </p:spPr>
        <p:txBody>
          <a:bodyPr vert="horz" wrap="square" lIns="91440" tIns="45720" rIns="91440" bIns="45720" numCol="1" anchorCtr="0" compatLnSpc="1">
            <a:prstTxWarp prst="textNoShape">
              <a:avLst/>
            </a:prstTxWarp>
          </a:bodyPr>
          <a:lstStyle/>
          <a:p>
            <a:r>
              <a:rPr lang="ru-RU" smtClean="0">
                <a:effectLst/>
              </a:rPr>
              <a:t>Модификаторы</a:t>
            </a:r>
          </a:p>
        </p:txBody>
      </p:sp>
      <p:sp>
        <p:nvSpPr>
          <p:cNvPr id="44034" name="Rectangle 3"/>
          <p:cNvSpPr>
            <a:spLocks noGrp="1"/>
          </p:cNvSpPr>
          <p:nvPr>
            <p:ph type="body" idx="4294967295"/>
          </p:nvPr>
        </p:nvSpPr>
        <p:spPr>
          <a:xfrm>
            <a:off x="1258888" y="1412875"/>
            <a:ext cx="7499350" cy="4800600"/>
          </a:xfrm>
        </p:spPr>
        <p:txBody>
          <a:bodyPr/>
          <a:lstStyle/>
          <a:p>
            <a:pPr>
              <a:buFont typeface="Wingdings 2" pitchFamily="18" charset="2"/>
              <a:buNone/>
            </a:pPr>
            <a:r>
              <a:rPr lang="ru-RU" sz="2800" smtClean="0">
                <a:latin typeface="Times New Roman" pitchFamily="18" charset="0"/>
              </a:rPr>
              <a:t>Объект некоторого базового типа может быть модифицирован. С этой целью используются специальные ключевые слова, называемые модификаторами. В стандарте ANSI языка Си имеются следующие модификаторы типа: </a:t>
            </a:r>
          </a:p>
          <a:p>
            <a:pPr>
              <a:lnSpc>
                <a:spcPct val="80000"/>
              </a:lnSpc>
            </a:pPr>
            <a:r>
              <a:rPr lang="ru-RU" smtClean="0">
                <a:solidFill>
                  <a:srgbClr val="0000FF"/>
                </a:solidFill>
                <a:latin typeface="Times New Roman" pitchFamily="18" charset="0"/>
              </a:rPr>
              <a:t>unsigned</a:t>
            </a:r>
            <a:r>
              <a:rPr lang="ru-RU" smtClean="0">
                <a:latin typeface="Times New Roman" pitchFamily="18" charset="0"/>
              </a:rPr>
              <a:t> </a:t>
            </a:r>
          </a:p>
          <a:p>
            <a:pPr>
              <a:lnSpc>
                <a:spcPct val="80000"/>
              </a:lnSpc>
            </a:pPr>
            <a:r>
              <a:rPr lang="ru-RU" smtClean="0">
                <a:solidFill>
                  <a:srgbClr val="0000FF"/>
                </a:solidFill>
                <a:latin typeface="Times New Roman" pitchFamily="18" charset="0"/>
              </a:rPr>
              <a:t>signed</a:t>
            </a:r>
            <a:r>
              <a:rPr lang="ru-RU" smtClean="0">
                <a:latin typeface="Times New Roman" pitchFamily="18" charset="0"/>
              </a:rPr>
              <a:t> </a:t>
            </a:r>
          </a:p>
          <a:p>
            <a:pPr>
              <a:lnSpc>
                <a:spcPct val="80000"/>
              </a:lnSpc>
            </a:pPr>
            <a:r>
              <a:rPr lang="ru-RU" smtClean="0">
                <a:solidFill>
                  <a:srgbClr val="0000FF"/>
                </a:solidFill>
                <a:latin typeface="Times New Roman" pitchFamily="18" charset="0"/>
              </a:rPr>
              <a:t>short</a:t>
            </a:r>
            <a:r>
              <a:rPr lang="ru-RU" smtClean="0">
                <a:latin typeface="Times New Roman" pitchFamily="18" charset="0"/>
              </a:rPr>
              <a:t>  (</a:t>
            </a:r>
            <a:r>
              <a:rPr lang="ru-RU" sz="2400" smtClean="0">
                <a:latin typeface="Times New Roman" pitchFamily="18" charset="0"/>
              </a:rPr>
              <a:t>обычно 2 байта </a:t>
            </a:r>
            <a:r>
              <a:rPr lang="ru-RU" sz="2400" smtClean="0">
                <a:latin typeface="Times New Roman" pitchFamily="18" charset="0"/>
                <a:cs typeface="Times New Roman" pitchFamily="18" charset="0"/>
              </a:rPr>
              <a:t>≤ размер </a:t>
            </a:r>
            <a:r>
              <a:rPr lang="en-US" sz="2400" smtClean="0">
                <a:latin typeface="Times New Roman" pitchFamily="18" charset="0"/>
                <a:cs typeface="Times New Roman" pitchFamily="18" charset="0"/>
              </a:rPr>
              <a:t>int</a:t>
            </a:r>
            <a:r>
              <a:rPr lang="ru-RU" sz="2800" smtClean="0">
                <a:latin typeface="Times New Roman" pitchFamily="18" charset="0"/>
              </a:rPr>
              <a:t>)</a:t>
            </a:r>
          </a:p>
          <a:p>
            <a:pPr>
              <a:lnSpc>
                <a:spcPct val="80000"/>
              </a:lnSpc>
            </a:pPr>
            <a:r>
              <a:rPr lang="ru-RU" smtClean="0">
                <a:solidFill>
                  <a:srgbClr val="0000FF"/>
                </a:solidFill>
                <a:latin typeface="Times New Roman" pitchFamily="18" charset="0"/>
              </a:rPr>
              <a:t>long</a:t>
            </a:r>
            <a:r>
              <a:rPr lang="ru-RU" smtClean="0">
                <a:latin typeface="Times New Roman" pitchFamily="18" charset="0"/>
              </a:rPr>
              <a:t> (</a:t>
            </a:r>
            <a:r>
              <a:rPr lang="ru-RU" sz="2400" smtClean="0">
                <a:latin typeface="Times New Roman" pitchFamily="18" charset="0"/>
                <a:cs typeface="Times New Roman" pitchFamily="18" charset="0"/>
              </a:rPr>
              <a:t>≥ размер </a:t>
            </a:r>
            <a:r>
              <a:rPr lang="en-US" sz="2400" smtClean="0">
                <a:latin typeface="Times New Roman" pitchFamily="18" charset="0"/>
                <a:cs typeface="Times New Roman" pitchFamily="18" charset="0"/>
              </a:rPr>
              <a:t>int</a:t>
            </a:r>
            <a:r>
              <a:rPr lang="ru-RU" smtClean="0">
                <a:latin typeface="Times New Roman" pitchFamily="18" charset="0"/>
                <a:cs typeface="Times New Roman" pitchFamily="18" charset="0"/>
              </a:rPr>
              <a:t>)</a:t>
            </a:r>
          </a:p>
          <a:p>
            <a:pPr>
              <a:buFont typeface="Wingdings 2" pitchFamily="18" charset="2"/>
              <a:buNone/>
            </a:pPr>
            <a:endParaRPr lang="ru-RU" sz="2800" smtClean="0">
              <a:latin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3"/>
          <p:cNvSpPr>
            <a:spLocks noGrp="1"/>
          </p:cNvSpPr>
          <p:nvPr>
            <p:ph type="body" idx="4294967295"/>
          </p:nvPr>
        </p:nvSpPr>
        <p:spPr>
          <a:xfrm>
            <a:off x="914400" y="404813"/>
            <a:ext cx="8229600" cy="4525962"/>
          </a:xfrm>
        </p:spPr>
        <p:txBody>
          <a:bodyPr/>
          <a:lstStyle/>
          <a:p>
            <a:pPr>
              <a:lnSpc>
                <a:spcPct val="90000"/>
              </a:lnSpc>
              <a:buFont typeface="Wingdings 2" pitchFamily="18" charset="2"/>
              <a:buNone/>
            </a:pPr>
            <a:r>
              <a:rPr lang="ru-RU" sz="2800" smtClean="0">
                <a:latin typeface="Times New Roman" pitchFamily="18" charset="0"/>
              </a:rPr>
              <a:t>Модификаторы записываются перед спецификаторами типа, например: </a:t>
            </a:r>
            <a:r>
              <a:rPr lang="ru-RU" sz="2800" i="1" smtClean="0">
                <a:latin typeface="Times New Roman" pitchFamily="18" charset="0"/>
              </a:rPr>
              <a:t>unsigned</a:t>
            </a:r>
            <a:r>
              <a:rPr lang="ru-RU" sz="2800" smtClean="0">
                <a:latin typeface="Times New Roman" pitchFamily="18" charset="0"/>
              </a:rPr>
              <a:t> </a:t>
            </a:r>
            <a:r>
              <a:rPr lang="ru-RU" sz="2800" i="1" smtClean="0">
                <a:latin typeface="Times New Roman" pitchFamily="18" charset="0"/>
              </a:rPr>
              <a:t>char</a:t>
            </a:r>
            <a:r>
              <a:rPr lang="ru-RU" sz="2800" smtClean="0">
                <a:latin typeface="Times New Roman" pitchFamily="18" charset="0"/>
              </a:rPr>
              <a:t>. Если после модификатора опущен спецификатор, то компилятор предполагает, что этим спецификатором является </a:t>
            </a:r>
            <a:r>
              <a:rPr lang="ru-RU" sz="2800" i="1" smtClean="0">
                <a:latin typeface="Times New Roman" pitchFamily="18" charset="0"/>
              </a:rPr>
              <a:t>int</a:t>
            </a:r>
            <a:r>
              <a:rPr lang="ru-RU" sz="2800" smtClean="0">
                <a:latin typeface="Times New Roman" pitchFamily="18" charset="0"/>
              </a:rPr>
              <a:t>. </a:t>
            </a:r>
            <a:endParaRPr lang="en-US" sz="2800" smtClean="0">
              <a:latin typeface="Times New Roman" pitchFamily="18" charset="0"/>
            </a:endParaRPr>
          </a:p>
          <a:p>
            <a:pPr>
              <a:lnSpc>
                <a:spcPct val="90000"/>
              </a:lnSpc>
              <a:buFont typeface="Wingdings 2" pitchFamily="18" charset="2"/>
              <a:buNone/>
            </a:pPr>
            <a:r>
              <a:rPr lang="ru-RU" sz="2800" smtClean="0">
                <a:latin typeface="Times New Roman" pitchFamily="18" charset="0"/>
              </a:rPr>
              <a:t>Таким образом, следующие строки: </a:t>
            </a:r>
          </a:p>
          <a:p>
            <a:pPr>
              <a:lnSpc>
                <a:spcPct val="90000"/>
              </a:lnSpc>
              <a:buFont typeface="Wingdings 2" pitchFamily="18" charset="2"/>
              <a:buNone/>
            </a:pPr>
            <a:r>
              <a:rPr lang="ru-RU" sz="2800" smtClean="0">
                <a:latin typeface="Times New Roman" pitchFamily="18" charset="0"/>
              </a:rPr>
              <a:t>long </a:t>
            </a:r>
            <a:r>
              <a:rPr lang="ru-RU" sz="2800" i="1" smtClean="0">
                <a:latin typeface="Times New Roman" pitchFamily="18" charset="0"/>
              </a:rPr>
              <a:t>а</a:t>
            </a:r>
            <a:r>
              <a:rPr lang="ru-RU" sz="2800" smtClean="0">
                <a:latin typeface="Times New Roman" pitchFamily="18" charset="0"/>
              </a:rPr>
              <a:t>;      </a:t>
            </a:r>
          </a:p>
          <a:p>
            <a:pPr>
              <a:lnSpc>
                <a:spcPct val="90000"/>
              </a:lnSpc>
              <a:buFont typeface="Wingdings 2" pitchFamily="18" charset="2"/>
              <a:buNone/>
            </a:pPr>
            <a:r>
              <a:rPr lang="ru-RU" sz="2800" smtClean="0">
                <a:latin typeface="Times New Roman" pitchFamily="18" charset="0"/>
              </a:rPr>
              <a:t>long int </a:t>
            </a:r>
            <a:r>
              <a:rPr lang="ru-RU" sz="2800" i="1" smtClean="0">
                <a:latin typeface="Times New Roman" pitchFamily="18" charset="0"/>
              </a:rPr>
              <a:t>а</a:t>
            </a:r>
            <a:r>
              <a:rPr lang="ru-RU" sz="2800" smtClean="0">
                <a:latin typeface="Times New Roman" pitchFamily="18" charset="0"/>
              </a:rPr>
              <a:t>; </a:t>
            </a:r>
          </a:p>
          <a:p>
            <a:pPr>
              <a:lnSpc>
                <a:spcPct val="90000"/>
              </a:lnSpc>
              <a:buFont typeface="Wingdings 2" pitchFamily="18" charset="2"/>
              <a:buNone/>
            </a:pPr>
            <a:r>
              <a:rPr lang="ru-RU" sz="2800" smtClean="0">
                <a:latin typeface="Times New Roman" pitchFamily="18" charset="0"/>
              </a:rPr>
              <a:t>являются идентичными и определяют объект </a:t>
            </a:r>
            <a:r>
              <a:rPr lang="ru-RU" sz="2800" i="1" smtClean="0">
                <a:latin typeface="Times New Roman" pitchFamily="18" charset="0"/>
              </a:rPr>
              <a:t>а</a:t>
            </a:r>
            <a:r>
              <a:rPr lang="ru-RU" sz="2800" smtClean="0">
                <a:latin typeface="Times New Roman" pitchFamily="18" charset="0"/>
              </a:rPr>
              <a:t> как длинный целый.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9937">
                                            <p:txEl>
                                              <p:pRg st="0" end="0"/>
                                            </p:txEl>
                                          </p:spTgt>
                                        </p:tgtEl>
                                        <p:attrNameLst>
                                          <p:attrName>style.visibility</p:attrName>
                                        </p:attrNameLst>
                                      </p:cBhvr>
                                      <p:to>
                                        <p:strVal val="visible"/>
                                      </p:to>
                                    </p:set>
                                    <p:anim calcmode="lin" valueType="num">
                                      <p:cBhvr additive="base">
                                        <p:cTn id="7" dur="500" fill="hold"/>
                                        <p:tgtEl>
                                          <p:spTgt spid="3993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993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9937">
                                            <p:txEl>
                                              <p:pRg st="0" end="0"/>
                                            </p:txEl>
                                          </p:spTgt>
                                        </p:tgtEl>
                                        <p:attrNameLst>
                                          <p:attrName>style.visibility</p:attrName>
                                        </p:attrNameLst>
                                      </p:cBhvr>
                                      <p:to>
                                        <p:strVal val="visible"/>
                                      </p:to>
                                    </p:set>
                                    <p:anim calcmode="lin" valueType="num">
                                      <p:cBhvr additive="base">
                                        <p:cTn id="13" dur="500" fill="hold"/>
                                        <p:tgtEl>
                                          <p:spTgt spid="3993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993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9937">
                                            <p:txEl>
                                              <p:pRg st="1" end="1"/>
                                            </p:txEl>
                                          </p:spTgt>
                                        </p:tgtEl>
                                        <p:attrNameLst>
                                          <p:attrName>style.visibility</p:attrName>
                                        </p:attrNameLst>
                                      </p:cBhvr>
                                      <p:to>
                                        <p:strVal val="visible"/>
                                      </p:to>
                                    </p:set>
                                    <p:anim calcmode="lin" valueType="num">
                                      <p:cBhvr additive="base">
                                        <p:cTn id="19" dur="500" fill="hold"/>
                                        <p:tgtEl>
                                          <p:spTgt spid="3993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9937">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9937">
                                            <p:txEl>
                                              <p:pRg st="2" end="2"/>
                                            </p:txEl>
                                          </p:spTgt>
                                        </p:tgtEl>
                                        <p:attrNameLst>
                                          <p:attrName>style.visibility</p:attrName>
                                        </p:attrNameLst>
                                      </p:cBhvr>
                                      <p:to>
                                        <p:strVal val="visible"/>
                                      </p:to>
                                    </p:set>
                                    <p:anim calcmode="lin" valueType="num">
                                      <p:cBhvr additive="base">
                                        <p:cTn id="23" dur="500" fill="hold"/>
                                        <p:tgtEl>
                                          <p:spTgt spid="39937">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9937">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9937">
                                            <p:txEl>
                                              <p:pRg st="3" end="3"/>
                                            </p:txEl>
                                          </p:spTgt>
                                        </p:tgtEl>
                                        <p:attrNameLst>
                                          <p:attrName>style.visibility</p:attrName>
                                        </p:attrNameLst>
                                      </p:cBhvr>
                                      <p:to>
                                        <p:strVal val="visible"/>
                                      </p:to>
                                    </p:set>
                                    <p:anim calcmode="lin" valueType="num">
                                      <p:cBhvr additive="base">
                                        <p:cTn id="27" dur="500" fill="hold"/>
                                        <p:tgtEl>
                                          <p:spTgt spid="3993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9937">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9937">
                                            <p:txEl>
                                              <p:pRg st="4" end="4"/>
                                            </p:txEl>
                                          </p:spTgt>
                                        </p:tgtEl>
                                        <p:attrNameLst>
                                          <p:attrName>style.visibility</p:attrName>
                                        </p:attrNameLst>
                                      </p:cBhvr>
                                      <p:to>
                                        <p:strVal val="visible"/>
                                      </p:to>
                                    </p:set>
                                    <p:anim calcmode="lin" valueType="num">
                                      <p:cBhvr additive="base">
                                        <p:cTn id="31" dur="500" fill="hold"/>
                                        <p:tgtEl>
                                          <p:spTgt spid="3993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993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p:cNvSpPr>
          <p:nvPr>
            <p:ph type="title" idx="4294967295"/>
          </p:nvPr>
        </p:nvSpPr>
        <p:spPr bwMode="auto">
          <a:noFill/>
        </p:spPr>
        <p:txBody>
          <a:bodyPr vert="horz" wrap="square" lIns="91440" tIns="45720" rIns="91440" bIns="45720" numCol="1" anchorCtr="0" compatLnSpc="1">
            <a:prstTxWarp prst="textNoShape">
              <a:avLst/>
            </a:prstTxWarp>
          </a:bodyPr>
          <a:lstStyle/>
          <a:p>
            <a:r>
              <a:rPr lang="ru-RU" sz="3000" smtClean="0">
                <a:effectLst/>
                <a:latin typeface="Arial" charset="0"/>
              </a:rPr>
              <a:t>Инициализация</a:t>
            </a:r>
          </a:p>
        </p:txBody>
      </p:sp>
      <p:sp>
        <p:nvSpPr>
          <p:cNvPr id="44034" name="Rectangle 3"/>
          <p:cNvSpPr>
            <a:spLocks noGrp="1"/>
          </p:cNvSpPr>
          <p:nvPr>
            <p:ph type="body" idx="4294967295"/>
          </p:nvPr>
        </p:nvSpPr>
        <p:spPr/>
        <p:txBody>
          <a:bodyPr/>
          <a:lstStyle/>
          <a:p>
            <a:pPr>
              <a:buFont typeface="Wingdings 2" pitchFamily="18" charset="2"/>
              <a:buNone/>
            </a:pPr>
            <a:r>
              <a:rPr lang="ru-RU" sz="2800" smtClean="0">
                <a:latin typeface="Times New Roman" pitchFamily="18" charset="0"/>
              </a:rPr>
              <a:t>Переменные в языке Си могут быть инициализированы при их определении: </a:t>
            </a:r>
          </a:p>
          <a:p>
            <a:pPr>
              <a:lnSpc>
                <a:spcPct val="80000"/>
              </a:lnSpc>
              <a:buFont typeface="Wingdings 2" pitchFamily="18" charset="2"/>
              <a:buNone/>
            </a:pPr>
            <a:r>
              <a:rPr lang="en-US" sz="2400" smtClean="0">
                <a:latin typeface="Courier New" pitchFamily="49" charset="0"/>
              </a:rPr>
              <a:t>int </a:t>
            </a:r>
            <a:r>
              <a:rPr lang="en-US" sz="2400" i="1" smtClean="0">
                <a:latin typeface="Courier New" pitchFamily="49" charset="0"/>
              </a:rPr>
              <a:t>a</a:t>
            </a:r>
            <a:r>
              <a:rPr lang="en-US" sz="2400" smtClean="0">
                <a:latin typeface="Courier New" pitchFamily="49" charset="0"/>
              </a:rPr>
              <a:t> = 25,</a:t>
            </a:r>
            <a:r>
              <a:rPr lang="ru-RU" sz="2400" smtClean="0">
                <a:latin typeface="Courier New" pitchFamily="49" charset="0"/>
              </a:rPr>
              <a:t> </a:t>
            </a:r>
            <a:r>
              <a:rPr lang="en-US" sz="2400" i="1" smtClean="0">
                <a:latin typeface="Courier New" pitchFamily="49" charset="0"/>
              </a:rPr>
              <a:t>h</a:t>
            </a:r>
            <a:r>
              <a:rPr lang="en-US" sz="2400" smtClean="0">
                <a:latin typeface="Courier New" pitchFamily="49" charset="0"/>
              </a:rPr>
              <a:t> = 6;     </a:t>
            </a:r>
            <a:endParaRPr lang="ru-RU" sz="2400" smtClean="0">
              <a:latin typeface="Courier New" pitchFamily="49" charset="0"/>
            </a:endParaRPr>
          </a:p>
          <a:p>
            <a:pPr>
              <a:lnSpc>
                <a:spcPct val="80000"/>
              </a:lnSpc>
              <a:buFont typeface="Wingdings 2" pitchFamily="18" charset="2"/>
              <a:buNone/>
            </a:pPr>
            <a:r>
              <a:rPr lang="en-US" sz="2400" smtClean="0">
                <a:latin typeface="Courier New" pitchFamily="49" charset="0"/>
              </a:rPr>
              <a:t>char </a:t>
            </a:r>
            <a:r>
              <a:rPr lang="en-US" sz="2400" i="1" smtClean="0">
                <a:latin typeface="Courier New" pitchFamily="49" charset="0"/>
              </a:rPr>
              <a:t>g</a:t>
            </a:r>
            <a:r>
              <a:rPr lang="en-US" sz="2400" smtClean="0">
                <a:latin typeface="Courier New" pitchFamily="49" charset="0"/>
              </a:rPr>
              <a:t> = 'Q', </a:t>
            </a:r>
            <a:r>
              <a:rPr lang="en-US" sz="2400" i="1" smtClean="0">
                <a:latin typeface="Courier New" pitchFamily="49" charset="0"/>
              </a:rPr>
              <a:t>k</a:t>
            </a:r>
            <a:r>
              <a:rPr lang="en-US" sz="2400" smtClean="0">
                <a:latin typeface="Courier New" pitchFamily="49" charset="0"/>
              </a:rPr>
              <a:t> = '</a:t>
            </a:r>
            <a:r>
              <a:rPr lang="en-US" sz="2400" i="1" smtClean="0">
                <a:latin typeface="Courier New" pitchFamily="49" charset="0"/>
              </a:rPr>
              <a:t>m</a:t>
            </a:r>
            <a:r>
              <a:rPr lang="en-US" sz="2400" smtClean="0">
                <a:latin typeface="Courier New" pitchFamily="49" charset="0"/>
              </a:rPr>
              <a:t>';     </a:t>
            </a:r>
            <a:endParaRPr lang="ru-RU" sz="2400" smtClean="0">
              <a:latin typeface="Courier New" pitchFamily="49" charset="0"/>
            </a:endParaRPr>
          </a:p>
          <a:p>
            <a:pPr>
              <a:lnSpc>
                <a:spcPct val="80000"/>
              </a:lnSpc>
              <a:buFont typeface="Wingdings 2" pitchFamily="18" charset="2"/>
              <a:buNone/>
            </a:pPr>
            <a:r>
              <a:rPr lang="en-US" sz="2400" smtClean="0">
                <a:latin typeface="Courier New" pitchFamily="49" charset="0"/>
              </a:rPr>
              <a:t>float </a:t>
            </a:r>
            <a:r>
              <a:rPr lang="en-US" sz="2400" i="1" smtClean="0">
                <a:latin typeface="Courier New" pitchFamily="49" charset="0"/>
              </a:rPr>
              <a:t>r</a:t>
            </a:r>
            <a:r>
              <a:rPr lang="en-US" sz="2400" smtClean="0">
                <a:latin typeface="Courier New" pitchFamily="49" charset="0"/>
              </a:rPr>
              <a:t> = 1.89;     </a:t>
            </a:r>
            <a:endParaRPr lang="ru-RU" sz="2400" smtClean="0">
              <a:latin typeface="Courier New" pitchFamily="49" charset="0"/>
            </a:endParaRPr>
          </a:p>
          <a:p>
            <a:pPr>
              <a:lnSpc>
                <a:spcPct val="80000"/>
              </a:lnSpc>
              <a:buFont typeface="Wingdings 2" pitchFamily="18" charset="2"/>
              <a:buNone/>
            </a:pPr>
            <a:r>
              <a:rPr lang="en-US" sz="2400" smtClean="0">
                <a:latin typeface="Courier New" pitchFamily="49" charset="0"/>
              </a:rPr>
              <a:t>long double </a:t>
            </a:r>
            <a:r>
              <a:rPr lang="en-US" sz="2400" i="1" smtClean="0">
                <a:latin typeface="Courier New" pitchFamily="49" charset="0"/>
              </a:rPr>
              <a:t>n</a:t>
            </a:r>
            <a:r>
              <a:rPr lang="en-US" sz="2400" smtClean="0">
                <a:latin typeface="Courier New" pitchFamily="49" charset="0"/>
              </a:rPr>
              <a:t> = </a:t>
            </a:r>
            <a:r>
              <a:rPr lang="en-US" sz="2400" i="1" smtClean="0">
                <a:latin typeface="Courier New" pitchFamily="49" charset="0"/>
              </a:rPr>
              <a:t>r</a:t>
            </a:r>
            <a:r>
              <a:rPr lang="en-US" sz="2400" smtClean="0">
                <a:latin typeface="Courier New" pitchFamily="49" charset="0"/>
              </a:rPr>
              <a:t>*123;</a:t>
            </a:r>
            <a:r>
              <a:rPr lang="ru-RU" sz="2400" smtClean="0">
                <a:latin typeface="Courier New" pitchFamily="49" charset="0"/>
              </a:rPr>
              <a:t> </a:t>
            </a:r>
          </a:p>
          <a:p>
            <a:pPr>
              <a:lnSpc>
                <a:spcPct val="80000"/>
              </a:lnSpc>
              <a:buFont typeface="Wingdings 2" pitchFamily="18" charset="2"/>
              <a:buNone/>
            </a:pPr>
            <a:endParaRPr lang="ru-RU" sz="2400" smtClean="0">
              <a:latin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4034">
                                            <p:txEl>
                                              <p:pRg st="1" end="1"/>
                                            </p:txEl>
                                          </p:spTgt>
                                        </p:tgtEl>
                                        <p:attrNameLst>
                                          <p:attrName>style.visibility</p:attrName>
                                        </p:attrNameLst>
                                      </p:cBhvr>
                                      <p:to>
                                        <p:strVal val="visible"/>
                                      </p:to>
                                    </p:set>
                                    <p:anim calcmode="lin" valueType="num">
                                      <p:cBhvr additive="base">
                                        <p:cTn id="7" dur="500" fill="hold"/>
                                        <p:tgtEl>
                                          <p:spTgt spid="4403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403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4034">
                                            <p:txEl>
                                              <p:pRg st="2" end="2"/>
                                            </p:txEl>
                                          </p:spTgt>
                                        </p:tgtEl>
                                        <p:attrNameLst>
                                          <p:attrName>style.visibility</p:attrName>
                                        </p:attrNameLst>
                                      </p:cBhvr>
                                      <p:to>
                                        <p:strVal val="visible"/>
                                      </p:to>
                                    </p:set>
                                    <p:anim calcmode="lin" valueType="num">
                                      <p:cBhvr additive="base">
                                        <p:cTn id="13" dur="500" fill="hold"/>
                                        <p:tgtEl>
                                          <p:spTgt spid="4403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403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4034">
                                            <p:txEl>
                                              <p:pRg st="3" end="3"/>
                                            </p:txEl>
                                          </p:spTgt>
                                        </p:tgtEl>
                                        <p:attrNameLst>
                                          <p:attrName>style.visibility</p:attrName>
                                        </p:attrNameLst>
                                      </p:cBhvr>
                                      <p:to>
                                        <p:strVal val="visible"/>
                                      </p:to>
                                    </p:set>
                                    <p:anim calcmode="lin" valueType="num">
                                      <p:cBhvr additive="base">
                                        <p:cTn id="19" dur="500" fill="hold"/>
                                        <p:tgtEl>
                                          <p:spTgt spid="4403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403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4034">
                                            <p:txEl>
                                              <p:pRg st="4" end="4"/>
                                            </p:txEl>
                                          </p:spTgt>
                                        </p:tgtEl>
                                        <p:attrNameLst>
                                          <p:attrName>style.visibility</p:attrName>
                                        </p:attrNameLst>
                                      </p:cBhvr>
                                      <p:to>
                                        <p:strVal val="visible"/>
                                      </p:to>
                                    </p:set>
                                    <p:anim calcmode="lin" valueType="num">
                                      <p:cBhvr additive="base">
                                        <p:cTn id="25" dur="500" fill="hold"/>
                                        <p:tgtEl>
                                          <p:spTgt spid="4403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403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p:cNvSpPr>
          <p:nvPr>
            <p:ph type="title" idx="4294967295"/>
          </p:nvPr>
        </p:nvSpPr>
        <p:spPr bwMode="auto">
          <a:xfrm>
            <a:off x="1435100" y="274638"/>
            <a:ext cx="7499350" cy="850900"/>
          </a:xfrm>
          <a:noFill/>
        </p:spPr>
        <p:txBody>
          <a:bodyPr vert="horz" wrap="square" lIns="91440" tIns="45720" rIns="91440" bIns="45720" numCol="1" anchorCtr="0" compatLnSpc="1">
            <a:prstTxWarp prst="textNoShape">
              <a:avLst/>
            </a:prstTxWarp>
          </a:bodyPr>
          <a:lstStyle/>
          <a:p>
            <a:r>
              <a:rPr lang="ru-RU" sz="3900" smtClean="0">
                <a:effectLst/>
              </a:rPr>
              <a:t>Глобальные и локальные объекты</a:t>
            </a:r>
          </a:p>
        </p:txBody>
      </p:sp>
      <p:sp>
        <p:nvSpPr>
          <p:cNvPr id="50178" name="Rectangle 3"/>
          <p:cNvSpPr>
            <a:spLocks noGrp="1"/>
          </p:cNvSpPr>
          <p:nvPr>
            <p:ph type="body" idx="4294967295"/>
          </p:nvPr>
        </p:nvSpPr>
        <p:spPr>
          <a:xfrm>
            <a:off x="914400" y="1341438"/>
            <a:ext cx="8229600" cy="4525962"/>
          </a:xfrm>
        </p:spPr>
        <p:txBody>
          <a:bodyPr/>
          <a:lstStyle/>
          <a:p>
            <a:pPr>
              <a:lnSpc>
                <a:spcPct val="90000"/>
              </a:lnSpc>
              <a:buFont typeface="Wingdings 2" pitchFamily="18" charset="2"/>
              <a:buNone/>
            </a:pPr>
            <a:r>
              <a:rPr lang="ru-RU" smtClean="0">
                <a:latin typeface="Times New Roman" pitchFamily="18" charset="0"/>
              </a:rPr>
              <a:t>Глобальные переменные определяются вне функций и, следовательно, доступны для любой из них. Локальные объекты по отношению к функциям являются </a:t>
            </a:r>
            <a:r>
              <a:rPr lang="ru-RU" smtClean="0">
                <a:solidFill>
                  <a:srgbClr val="0000FF"/>
                </a:solidFill>
                <a:latin typeface="Times New Roman" pitchFamily="18" charset="0"/>
              </a:rPr>
              <a:t>внутренними</a:t>
            </a:r>
            <a:r>
              <a:rPr lang="ru-RU" smtClean="0">
                <a:latin typeface="Times New Roman" pitchFamily="18" charset="0"/>
              </a:rPr>
              <a:t>. Они начинают существовать, при входе в функцию или блок и уничтожаются после выхода из них. </a:t>
            </a:r>
          </a:p>
          <a:p>
            <a:pPr>
              <a:lnSpc>
                <a:spcPct val="90000"/>
              </a:lnSpc>
              <a:buFont typeface="Wingdings 2" pitchFamily="18" charset="2"/>
              <a:buNone/>
            </a:pPr>
            <a:r>
              <a:rPr lang="ru-RU" smtClean="0">
                <a:latin typeface="Times New Roman" pitchFamily="18" charset="0"/>
              </a:rPr>
              <a:t>Выполнение программы всегда начинается с вызова функции </a:t>
            </a:r>
            <a:r>
              <a:rPr lang="ru-RU" smtClean="0">
                <a:solidFill>
                  <a:srgbClr val="0000FF"/>
                </a:solidFill>
                <a:latin typeface="Times New Roman" pitchFamily="18" charset="0"/>
              </a:rPr>
              <a:t>main( )</a:t>
            </a:r>
            <a:r>
              <a:rPr lang="ru-RU" smtClean="0">
                <a:latin typeface="Times New Roman" pitchFamily="18" charset="0"/>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3"/>
          <p:cNvSpPr>
            <a:spLocks noGrp="1"/>
          </p:cNvSpPr>
          <p:nvPr>
            <p:ph type="body" idx="4294967295"/>
          </p:nvPr>
        </p:nvSpPr>
        <p:spPr>
          <a:xfrm>
            <a:off x="914400" y="476250"/>
            <a:ext cx="8229600" cy="4525963"/>
          </a:xfrm>
        </p:spPr>
        <p:txBody>
          <a:bodyPr/>
          <a:lstStyle/>
          <a:p>
            <a:pPr>
              <a:buFont typeface="Wingdings 2" pitchFamily="18" charset="2"/>
              <a:buNone/>
            </a:pPr>
            <a:r>
              <a:rPr lang="ru-RU" smtClean="0">
                <a:latin typeface="Times New Roman" pitchFamily="18" charset="0"/>
              </a:rPr>
              <a:t>Тело функции – это блок.</a:t>
            </a:r>
            <a:r>
              <a:rPr lang="ru-RU" smtClean="0">
                <a:solidFill>
                  <a:srgbClr val="FF5050"/>
                </a:solidFill>
                <a:latin typeface="Times New Roman" pitchFamily="18" charset="0"/>
              </a:rPr>
              <a:t> </a:t>
            </a:r>
          </a:p>
          <a:p>
            <a:pPr>
              <a:buFont typeface="Wingdings 2" pitchFamily="18" charset="2"/>
              <a:buNone/>
            </a:pPr>
            <a:r>
              <a:rPr lang="ru-RU" smtClean="0">
                <a:solidFill>
                  <a:srgbClr val="FF5050"/>
                </a:solidFill>
                <a:latin typeface="Times New Roman" pitchFamily="18" charset="0"/>
              </a:rPr>
              <a:t>В языке Си все определения должны следовать перед операторами</a:t>
            </a:r>
            <a:r>
              <a:rPr lang="ru-RU" smtClean="0">
                <a:solidFill>
                  <a:srgbClr val="FF0066"/>
                </a:solidFill>
                <a:latin typeface="Times New Roman" pitchFamily="18" charset="0"/>
              </a:rPr>
              <a:t>,</a:t>
            </a:r>
            <a:r>
              <a:rPr lang="ru-RU" smtClean="0">
                <a:latin typeface="Times New Roman" pitchFamily="18" charset="0"/>
              </a:rPr>
              <a:t> составляющими блок (перед использованием). </a:t>
            </a:r>
          </a:p>
          <a:p>
            <a:pPr>
              <a:buFont typeface="Wingdings 2" pitchFamily="18" charset="2"/>
              <a:buNone/>
            </a:pPr>
            <a:r>
              <a:rPr lang="ru-RU" smtClean="0">
                <a:latin typeface="Times New Roman" pitchFamily="18" charset="0"/>
              </a:rPr>
              <a:t>В языке Си++  это ограничение снято и определения могут находиться в любом месте программы.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p:cNvSpPr>
          <p:nvPr>
            <p:ph type="title" idx="4294967295"/>
          </p:nvPr>
        </p:nvSpPr>
        <p:spPr bwMode="auto">
          <a:xfrm>
            <a:off x="1331913" y="260350"/>
            <a:ext cx="8229600" cy="908050"/>
          </a:xfrm>
          <a:noFill/>
        </p:spPr>
        <p:txBody>
          <a:bodyPr vert="horz" wrap="square" lIns="91440" tIns="45720" rIns="91440" bIns="45720" numCol="1" anchorCtr="0" compatLnSpc="1">
            <a:prstTxWarp prst="textNoShape">
              <a:avLst/>
            </a:prstTxWarp>
          </a:bodyPr>
          <a:lstStyle/>
          <a:p>
            <a:r>
              <a:rPr lang="ru-RU" smtClean="0">
                <a:effectLst/>
              </a:rPr>
              <a:t>Константы</a:t>
            </a:r>
          </a:p>
        </p:txBody>
      </p:sp>
      <p:sp>
        <p:nvSpPr>
          <p:cNvPr id="50178" name="Rectangle 3"/>
          <p:cNvSpPr>
            <a:spLocks noGrp="1"/>
          </p:cNvSpPr>
          <p:nvPr>
            <p:ph type="body" idx="4294967295"/>
          </p:nvPr>
        </p:nvSpPr>
        <p:spPr>
          <a:xfrm>
            <a:off x="914400" y="1196975"/>
            <a:ext cx="8229600" cy="4968875"/>
          </a:xfrm>
        </p:spPr>
        <p:txBody>
          <a:bodyPr/>
          <a:lstStyle/>
          <a:p>
            <a:pPr>
              <a:lnSpc>
                <a:spcPct val="90000"/>
              </a:lnSpc>
              <a:buFontTx/>
              <a:buChar char="•"/>
            </a:pPr>
            <a:r>
              <a:rPr lang="ru-RU" sz="2400" i="1" smtClean="0">
                <a:solidFill>
                  <a:srgbClr val="0000FF"/>
                </a:solidFill>
                <a:latin typeface="Times New Roman" pitchFamily="18" charset="0"/>
              </a:rPr>
              <a:t>вещественные</a:t>
            </a:r>
            <a:r>
              <a:rPr lang="ru-RU" sz="2400" i="1" smtClean="0">
                <a:latin typeface="Times New Roman" pitchFamily="18" charset="0"/>
              </a:rPr>
              <a:t>,</a:t>
            </a:r>
            <a:r>
              <a:rPr lang="ru-RU" sz="2400" smtClean="0">
                <a:latin typeface="Times New Roman" pitchFamily="18" charset="0"/>
              </a:rPr>
              <a:t> например </a:t>
            </a:r>
            <a:r>
              <a:rPr lang="ru-RU" sz="2000" smtClean="0">
                <a:latin typeface="Times New Roman" pitchFamily="18" charset="0"/>
              </a:rPr>
              <a:t>123.456, 5.61е-4</a:t>
            </a:r>
            <a:r>
              <a:rPr lang="ru-RU" sz="2400" smtClean="0">
                <a:latin typeface="Times New Roman" pitchFamily="18" charset="0"/>
              </a:rPr>
              <a:t>. Они могут снабжаться суффиксом F или f, например </a:t>
            </a:r>
            <a:r>
              <a:rPr lang="ru-RU" sz="2000" smtClean="0">
                <a:latin typeface="Times New Roman" pitchFamily="18" charset="0"/>
              </a:rPr>
              <a:t>123.456F, 5.61e-4f; </a:t>
            </a:r>
          </a:p>
          <a:p>
            <a:pPr>
              <a:lnSpc>
                <a:spcPct val="90000"/>
              </a:lnSpc>
              <a:buFontTx/>
              <a:buChar char="•"/>
            </a:pPr>
            <a:r>
              <a:rPr lang="ru-RU" sz="2400" i="1" smtClean="0">
                <a:solidFill>
                  <a:srgbClr val="0000FF"/>
                </a:solidFill>
                <a:latin typeface="Times New Roman" pitchFamily="18" charset="0"/>
              </a:rPr>
              <a:t>целые</a:t>
            </a:r>
            <a:r>
              <a:rPr lang="ru-RU" sz="2400" i="1" smtClean="0">
                <a:latin typeface="Times New Roman" pitchFamily="18" charset="0"/>
              </a:rPr>
              <a:t>,</a:t>
            </a:r>
            <a:r>
              <a:rPr lang="ru-RU" sz="2400" smtClean="0">
                <a:latin typeface="Times New Roman" pitchFamily="18" charset="0"/>
              </a:rPr>
              <a:t> например 125; </a:t>
            </a:r>
          </a:p>
          <a:p>
            <a:pPr>
              <a:lnSpc>
                <a:spcPct val="90000"/>
              </a:lnSpc>
              <a:buFontTx/>
              <a:buChar char="•"/>
            </a:pPr>
            <a:r>
              <a:rPr lang="ru-RU" sz="2400" i="1" smtClean="0">
                <a:solidFill>
                  <a:srgbClr val="0000FF"/>
                </a:solidFill>
                <a:latin typeface="Times New Roman" pitchFamily="18" charset="0"/>
              </a:rPr>
              <a:t>короткие</a:t>
            </a:r>
            <a:r>
              <a:rPr lang="ru-RU" sz="2400" i="1" smtClean="0">
                <a:latin typeface="Times New Roman" pitchFamily="18" charset="0"/>
              </a:rPr>
              <a:t> </a:t>
            </a:r>
            <a:r>
              <a:rPr lang="ru-RU" sz="2400" i="1" smtClean="0">
                <a:solidFill>
                  <a:srgbClr val="0000FF"/>
                </a:solidFill>
                <a:latin typeface="Times New Roman" pitchFamily="18" charset="0"/>
              </a:rPr>
              <a:t>целые</a:t>
            </a:r>
            <a:r>
              <a:rPr lang="ru-RU" sz="2400" i="1" smtClean="0">
                <a:latin typeface="Times New Roman" pitchFamily="18" charset="0"/>
              </a:rPr>
              <a:t>,</a:t>
            </a:r>
            <a:r>
              <a:rPr lang="ru-RU" sz="2400" smtClean="0">
                <a:latin typeface="Times New Roman" pitchFamily="18" charset="0"/>
              </a:rPr>
              <a:t> в конце записи которых добавляется суффикс H или h, например 275h, 344H; </a:t>
            </a:r>
          </a:p>
          <a:p>
            <a:pPr>
              <a:lnSpc>
                <a:spcPct val="90000"/>
              </a:lnSpc>
              <a:buFontTx/>
              <a:buChar char="•"/>
            </a:pPr>
            <a:r>
              <a:rPr lang="ru-RU" sz="2400" i="1" smtClean="0">
                <a:solidFill>
                  <a:srgbClr val="0000FF"/>
                </a:solidFill>
                <a:latin typeface="Times New Roman" pitchFamily="18" charset="0"/>
              </a:rPr>
              <a:t>длинные</a:t>
            </a:r>
            <a:r>
              <a:rPr lang="ru-RU" sz="2400" i="1" smtClean="0">
                <a:latin typeface="Times New Roman" pitchFamily="18" charset="0"/>
              </a:rPr>
              <a:t> </a:t>
            </a:r>
            <a:r>
              <a:rPr lang="ru-RU" sz="2400" i="1" smtClean="0">
                <a:solidFill>
                  <a:srgbClr val="0000FF"/>
                </a:solidFill>
                <a:latin typeface="Times New Roman" pitchFamily="18" charset="0"/>
              </a:rPr>
              <a:t>целые</a:t>
            </a:r>
            <a:r>
              <a:rPr lang="ru-RU" sz="2400" i="1" smtClean="0">
                <a:latin typeface="Times New Roman" pitchFamily="18" charset="0"/>
              </a:rPr>
              <a:t>,</a:t>
            </a:r>
            <a:r>
              <a:rPr lang="ru-RU" sz="2400" smtClean="0">
                <a:latin typeface="Times New Roman" pitchFamily="18" charset="0"/>
              </a:rPr>
              <a:t> в конце записи которых добавляется суффикс L или l, например 361327L; </a:t>
            </a:r>
          </a:p>
          <a:p>
            <a:pPr>
              <a:lnSpc>
                <a:spcPct val="90000"/>
              </a:lnSpc>
              <a:buFontTx/>
              <a:buChar char="•"/>
            </a:pPr>
            <a:r>
              <a:rPr lang="ru-RU" sz="2400" i="1" smtClean="0">
                <a:solidFill>
                  <a:srgbClr val="0000FF"/>
                </a:solidFill>
                <a:latin typeface="Times New Roman" pitchFamily="18" charset="0"/>
              </a:rPr>
              <a:t>беззнаковые</a:t>
            </a:r>
            <a:r>
              <a:rPr lang="ru-RU" sz="2400" i="1" smtClean="0">
                <a:latin typeface="Times New Roman" pitchFamily="18" charset="0"/>
              </a:rPr>
              <a:t>,</a:t>
            </a:r>
            <a:r>
              <a:rPr lang="ru-RU" sz="2400" smtClean="0">
                <a:latin typeface="Times New Roman" pitchFamily="18" charset="0"/>
              </a:rPr>
              <a:t> в конце записи которых добавляется суффикс U или u, например 62125U; </a:t>
            </a:r>
          </a:p>
          <a:p>
            <a:pPr>
              <a:lnSpc>
                <a:spcPct val="90000"/>
              </a:lnSpc>
              <a:buFontTx/>
              <a:buChar char="•"/>
            </a:pPr>
            <a:r>
              <a:rPr lang="ru-RU" sz="2400" i="1" smtClean="0">
                <a:solidFill>
                  <a:srgbClr val="0000FF"/>
                </a:solidFill>
                <a:latin typeface="Times New Roman" pitchFamily="18" charset="0"/>
              </a:rPr>
              <a:t>восьмеричные</a:t>
            </a:r>
            <a:r>
              <a:rPr lang="ru-RU" sz="2400" i="1" smtClean="0">
                <a:latin typeface="Times New Roman" pitchFamily="18" charset="0"/>
              </a:rPr>
              <a:t>,</a:t>
            </a:r>
            <a:r>
              <a:rPr lang="ru-RU" sz="2400" smtClean="0">
                <a:latin typeface="Times New Roman" pitchFamily="18" charset="0"/>
              </a:rPr>
              <a:t> в которых перед первой значащей цифрой записывается 0, например 071; </a:t>
            </a:r>
          </a:p>
          <a:p>
            <a:pPr>
              <a:lnSpc>
                <a:spcPct val="90000"/>
              </a:lnSpc>
              <a:buFontTx/>
              <a:buChar char="•"/>
            </a:pPr>
            <a:r>
              <a:rPr lang="ru-RU" sz="2400" i="1" smtClean="0">
                <a:solidFill>
                  <a:srgbClr val="0000FF"/>
                </a:solidFill>
                <a:latin typeface="Times New Roman" pitchFamily="18" charset="0"/>
              </a:rPr>
              <a:t>шестнадцатеричные</a:t>
            </a:r>
            <a:r>
              <a:rPr lang="ru-RU" sz="2400" i="1" smtClean="0">
                <a:latin typeface="Times New Roman" pitchFamily="18" charset="0"/>
              </a:rPr>
              <a:t>,</a:t>
            </a:r>
            <a:r>
              <a:rPr lang="ru-RU" sz="2400" smtClean="0">
                <a:latin typeface="Times New Roman" pitchFamily="18" charset="0"/>
              </a:rPr>
              <a:t> в которых перед первой значащей цифрой записывается два символа 0x, например 0x5F; </a:t>
            </a:r>
          </a:p>
          <a:p>
            <a:pPr>
              <a:lnSpc>
                <a:spcPct val="90000"/>
              </a:lnSpc>
              <a:buFont typeface="Wingdings 2" pitchFamily="18" charset="2"/>
              <a:buNone/>
            </a:pPr>
            <a:endParaRPr lang="ru-RU" sz="2400" smtClean="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0178">
                                            <p:txEl>
                                              <p:pRg st="0" end="0"/>
                                            </p:txEl>
                                          </p:spTgt>
                                        </p:tgtEl>
                                        <p:attrNameLst>
                                          <p:attrName>style.visibility</p:attrName>
                                        </p:attrNameLst>
                                      </p:cBhvr>
                                      <p:to>
                                        <p:strVal val="visible"/>
                                      </p:to>
                                    </p:set>
                                    <p:anim calcmode="lin" valueType="num">
                                      <p:cBhvr additive="base">
                                        <p:cTn id="7" dur="500" fill="hold"/>
                                        <p:tgtEl>
                                          <p:spTgt spid="5017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017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0178">
                                            <p:txEl>
                                              <p:pRg st="1" end="1"/>
                                            </p:txEl>
                                          </p:spTgt>
                                        </p:tgtEl>
                                        <p:attrNameLst>
                                          <p:attrName>style.visibility</p:attrName>
                                        </p:attrNameLst>
                                      </p:cBhvr>
                                      <p:to>
                                        <p:strVal val="visible"/>
                                      </p:to>
                                    </p:set>
                                    <p:anim calcmode="lin" valueType="num">
                                      <p:cBhvr additive="base">
                                        <p:cTn id="13" dur="500" fill="hold"/>
                                        <p:tgtEl>
                                          <p:spTgt spid="5017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017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0178">
                                            <p:txEl>
                                              <p:pRg st="2" end="2"/>
                                            </p:txEl>
                                          </p:spTgt>
                                        </p:tgtEl>
                                        <p:attrNameLst>
                                          <p:attrName>style.visibility</p:attrName>
                                        </p:attrNameLst>
                                      </p:cBhvr>
                                      <p:to>
                                        <p:strVal val="visible"/>
                                      </p:to>
                                    </p:set>
                                    <p:anim calcmode="lin" valueType="num">
                                      <p:cBhvr additive="base">
                                        <p:cTn id="19" dur="500" fill="hold"/>
                                        <p:tgtEl>
                                          <p:spTgt spid="5017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017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0178">
                                            <p:txEl>
                                              <p:pRg st="3" end="3"/>
                                            </p:txEl>
                                          </p:spTgt>
                                        </p:tgtEl>
                                        <p:attrNameLst>
                                          <p:attrName>style.visibility</p:attrName>
                                        </p:attrNameLst>
                                      </p:cBhvr>
                                      <p:to>
                                        <p:strVal val="visible"/>
                                      </p:to>
                                    </p:set>
                                    <p:anim calcmode="lin" valueType="num">
                                      <p:cBhvr additive="base">
                                        <p:cTn id="25" dur="500" fill="hold"/>
                                        <p:tgtEl>
                                          <p:spTgt spid="5017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017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0178">
                                            <p:txEl>
                                              <p:pRg st="4" end="4"/>
                                            </p:txEl>
                                          </p:spTgt>
                                        </p:tgtEl>
                                        <p:attrNameLst>
                                          <p:attrName>style.visibility</p:attrName>
                                        </p:attrNameLst>
                                      </p:cBhvr>
                                      <p:to>
                                        <p:strVal val="visible"/>
                                      </p:to>
                                    </p:set>
                                    <p:anim calcmode="lin" valueType="num">
                                      <p:cBhvr additive="base">
                                        <p:cTn id="31" dur="500" fill="hold"/>
                                        <p:tgtEl>
                                          <p:spTgt spid="50178">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017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0178">
                                            <p:txEl>
                                              <p:pRg st="5" end="5"/>
                                            </p:txEl>
                                          </p:spTgt>
                                        </p:tgtEl>
                                        <p:attrNameLst>
                                          <p:attrName>style.visibility</p:attrName>
                                        </p:attrNameLst>
                                      </p:cBhvr>
                                      <p:to>
                                        <p:strVal val="visible"/>
                                      </p:to>
                                    </p:set>
                                    <p:anim calcmode="lin" valueType="num">
                                      <p:cBhvr additive="base">
                                        <p:cTn id="37" dur="500" fill="hold"/>
                                        <p:tgtEl>
                                          <p:spTgt spid="50178">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017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0178">
                                            <p:txEl>
                                              <p:pRg st="6" end="6"/>
                                            </p:txEl>
                                          </p:spTgt>
                                        </p:tgtEl>
                                        <p:attrNameLst>
                                          <p:attrName>style.visibility</p:attrName>
                                        </p:attrNameLst>
                                      </p:cBhvr>
                                      <p:to>
                                        <p:strVal val="visible"/>
                                      </p:to>
                                    </p:set>
                                    <p:anim calcmode="lin" valueType="num">
                                      <p:cBhvr additive="base">
                                        <p:cTn id="43" dur="500" fill="hold"/>
                                        <p:tgtEl>
                                          <p:spTgt spid="50178">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017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Rot="1" noChangeArrowheads="1"/>
          </p:cNvSpPr>
          <p:nvPr>
            <p:ph type="title" idx="4294967295"/>
          </p:nvPr>
        </p:nvSpPr>
        <p:spPr>
          <a:xfrm>
            <a:off x="539750" y="115888"/>
            <a:ext cx="8101013" cy="1800225"/>
          </a:xfrm>
        </p:spPr>
        <p:txBody>
          <a:bodyPr vert="horz" wrap="square" lIns="91440" tIns="45720" rIns="91440" bIns="45720" numCol="1" anchorCtr="0" compatLnSpc="1">
            <a:prstTxWarp prst="textNoShape">
              <a:avLst/>
            </a:prstTxWarp>
          </a:bodyPr>
          <a:lstStyle/>
          <a:p>
            <a:pPr eaLnBrk="1" hangingPunct="1">
              <a:defRPr/>
            </a:pPr>
            <a:r>
              <a:rPr lang="ru-RU" sz="4000" smtClean="0">
                <a:solidFill>
                  <a:srgbClr val="713204"/>
                </a:solidFill>
                <a:effectLst/>
              </a:rPr>
              <a:t>    </a:t>
            </a:r>
            <a:r>
              <a:rPr lang="ru-RU" sz="4000" smtClean="0">
                <a:solidFill>
                  <a:srgbClr val="713204"/>
                </a:solidFill>
                <a:effectLst>
                  <a:outerShdw blurRad="38100" dist="38100" dir="2700000" algn="tl">
                    <a:srgbClr val="C0C0C0"/>
                  </a:outerShdw>
                </a:effectLst>
                <a:latin typeface="Times New Roman" pitchFamily="18" charset="0"/>
                <a:cs typeface="Times New Roman" pitchFamily="18" charset="0"/>
              </a:rPr>
              <a:t>Лекция </a:t>
            </a:r>
            <a:r>
              <a:rPr lang="en-US" sz="4000" smtClean="0">
                <a:solidFill>
                  <a:srgbClr val="713204"/>
                </a:solidFill>
                <a:effectLst>
                  <a:outerShdw blurRad="38100" dist="38100" dir="2700000" algn="tl">
                    <a:srgbClr val="C0C0C0"/>
                  </a:outerShdw>
                </a:effectLst>
                <a:latin typeface="Times New Roman" pitchFamily="18" charset="0"/>
                <a:cs typeface="Times New Roman" pitchFamily="18" charset="0"/>
              </a:rPr>
              <a:t>1</a:t>
            </a:r>
            <a:r>
              <a:rPr lang="ru-RU" sz="4000" smtClean="0">
                <a:solidFill>
                  <a:srgbClr val="713204"/>
                </a:solidFill>
                <a:effectLst>
                  <a:outerShdw blurRad="38100" dist="38100" dir="2700000" algn="tl">
                    <a:srgbClr val="C0C0C0"/>
                  </a:outerShdw>
                </a:effectLst>
                <a:latin typeface="Times New Roman" pitchFamily="18" charset="0"/>
                <a:cs typeface="Times New Roman" pitchFamily="18" charset="0"/>
              </a:rPr>
              <a:t> </a:t>
            </a:r>
          </a:p>
        </p:txBody>
      </p:sp>
      <p:sp>
        <p:nvSpPr>
          <p:cNvPr id="19458" name="Rectangle 5"/>
          <p:cNvSpPr>
            <a:spLocks noGrp="1" noRot="1" noChangeArrowheads="1"/>
          </p:cNvSpPr>
          <p:nvPr>
            <p:ph idx="4294967295"/>
          </p:nvPr>
        </p:nvSpPr>
        <p:spPr>
          <a:xfrm>
            <a:off x="1630363" y="2133600"/>
            <a:ext cx="7189787" cy="4391025"/>
          </a:xfrm>
        </p:spPr>
        <p:txBody>
          <a:bodyPr/>
          <a:lstStyle/>
          <a:p>
            <a:pPr eaLnBrk="1" hangingPunct="1">
              <a:buFont typeface="Wingdings" pitchFamily="2" charset="2"/>
              <a:buNone/>
            </a:pPr>
            <a:r>
              <a:rPr lang="ru-RU" sz="2400" smtClean="0">
                <a:solidFill>
                  <a:srgbClr val="663300"/>
                </a:solidFill>
                <a:latin typeface="Times New Roman" pitchFamily="18" charset="0"/>
              </a:rPr>
              <a:t>Типы данных в языке Си</a:t>
            </a:r>
            <a:endParaRPr lang="en-US" sz="2800" smtClean="0">
              <a:solidFill>
                <a:srgbClr val="663300"/>
              </a:solidFill>
              <a:latin typeface="Times New Roman" pitchFamily="18" charset="0"/>
              <a:cs typeface="Times New Roman" pitchFamily="18" charset="0"/>
            </a:endParaRPr>
          </a:p>
          <a:p>
            <a:pPr eaLnBrk="1" hangingPunct="1">
              <a:buFont typeface="Wingdings" pitchFamily="2" charset="2"/>
              <a:buNone/>
            </a:pPr>
            <a:endParaRPr lang="en-US" sz="2400" smtClean="0">
              <a:solidFill>
                <a:srgbClr val="663300"/>
              </a:solidFill>
              <a:latin typeface="Times New Roman" pitchFamily="18" charset="0"/>
              <a:cs typeface="Times New Roman" pitchFamily="18" charset="0"/>
            </a:endParaRPr>
          </a:p>
          <a:p>
            <a:pPr algn="r" eaLnBrk="1" hangingPunct="1">
              <a:buFont typeface="Wingdings" pitchFamily="2" charset="2"/>
              <a:buNone/>
            </a:pPr>
            <a:endParaRPr lang="ru-RU" sz="1800" smtClean="0">
              <a:solidFill>
                <a:srgbClr val="0000FF"/>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3"/>
          <p:cNvSpPr>
            <a:spLocks noGrp="1"/>
          </p:cNvSpPr>
          <p:nvPr>
            <p:ph type="body" idx="4294967295"/>
          </p:nvPr>
        </p:nvSpPr>
        <p:spPr>
          <a:xfrm>
            <a:off x="698500" y="549275"/>
            <a:ext cx="8445500" cy="5688013"/>
          </a:xfrm>
        </p:spPr>
        <p:txBody>
          <a:bodyPr/>
          <a:lstStyle/>
          <a:p>
            <a:pPr>
              <a:lnSpc>
                <a:spcPct val="80000"/>
              </a:lnSpc>
              <a:buFontTx/>
              <a:buChar char="•"/>
            </a:pPr>
            <a:r>
              <a:rPr lang="ru-RU" sz="2200" i="1" smtClean="0">
                <a:solidFill>
                  <a:srgbClr val="0000FF"/>
                </a:solidFill>
                <a:latin typeface="Times New Roman" pitchFamily="18" charset="0"/>
              </a:rPr>
              <a:t>символьные</a:t>
            </a:r>
            <a:r>
              <a:rPr lang="ru-RU" sz="2200" smtClean="0">
                <a:latin typeface="Times New Roman" pitchFamily="18" charset="0"/>
              </a:rPr>
              <a:t> - единственный символ, заключенный в одинарные кавычки, например 'О', '2', '.' и т.п. Символы, не имеющие графического представления, можно записывать, используя специальные комбинации, например \n (код 10), \0 (код 0)</a:t>
            </a:r>
            <a:r>
              <a:rPr lang="en-US" sz="2200" smtClean="0">
                <a:latin typeface="Times New Roman" pitchFamily="18" charset="0"/>
              </a:rPr>
              <a:t> </a:t>
            </a:r>
            <a:r>
              <a:rPr lang="ru-RU" sz="2200" smtClean="0">
                <a:latin typeface="Times New Roman" pitchFamily="18" charset="0"/>
              </a:rPr>
              <a:t>(см. следующмй слайд). Допускается и шестнадцатеричное задание кодов символов, которое представляется в виде: '\х2В', '\хЗ6' и т.п.; </a:t>
            </a:r>
          </a:p>
          <a:p>
            <a:pPr>
              <a:lnSpc>
                <a:spcPct val="80000"/>
              </a:lnSpc>
              <a:buFontTx/>
              <a:buChar char="•"/>
            </a:pPr>
            <a:r>
              <a:rPr lang="ru-RU" sz="2200" i="1" smtClean="0">
                <a:solidFill>
                  <a:srgbClr val="0000FF"/>
                </a:solidFill>
                <a:latin typeface="Times New Roman" pitchFamily="18" charset="0"/>
              </a:rPr>
              <a:t>строковые</a:t>
            </a:r>
            <a:r>
              <a:rPr lang="ru-RU" sz="2200" smtClean="0">
                <a:latin typeface="Times New Roman" pitchFamily="18" charset="0"/>
              </a:rPr>
              <a:t> - последовательность из нуля символов и более, заключенная в двойные кавычки, например: "Это строковая константа". Кавычки не входят в строку, а лишь ограничивают ее. Строка представляет собой массив из перечисленных элементов, в конце которого помещается байт с символом '\0'. Таким образом, число байтов, необходимых для хранения строки, на единицу превышает число символов между двойными кавычками; </a:t>
            </a:r>
          </a:p>
          <a:p>
            <a:pPr>
              <a:lnSpc>
                <a:spcPct val="80000"/>
              </a:lnSpc>
              <a:buFontTx/>
              <a:buChar char="•"/>
            </a:pPr>
            <a:r>
              <a:rPr lang="ru-RU" sz="2200" i="1" smtClean="0">
                <a:solidFill>
                  <a:srgbClr val="0000FF"/>
                </a:solidFill>
                <a:latin typeface="Times New Roman" pitchFamily="18" charset="0"/>
              </a:rPr>
              <a:t>константное</a:t>
            </a:r>
            <a:r>
              <a:rPr lang="ru-RU" sz="2200" i="1" smtClean="0">
                <a:latin typeface="Times New Roman" pitchFamily="18" charset="0"/>
              </a:rPr>
              <a:t> </a:t>
            </a:r>
            <a:r>
              <a:rPr lang="ru-RU" sz="2200" i="1" smtClean="0">
                <a:solidFill>
                  <a:srgbClr val="0000FF"/>
                </a:solidFill>
                <a:latin typeface="Times New Roman" pitchFamily="18" charset="0"/>
              </a:rPr>
              <a:t>выражение</a:t>
            </a:r>
            <a:r>
              <a:rPr lang="ru-RU" sz="2200" i="1" smtClean="0">
                <a:latin typeface="Times New Roman" pitchFamily="18" charset="0"/>
              </a:rPr>
              <a:t>,</a:t>
            </a:r>
            <a:r>
              <a:rPr lang="ru-RU" sz="2200" smtClean="0">
                <a:latin typeface="Times New Roman" pitchFamily="18" charset="0"/>
              </a:rPr>
              <a:t> состоящее из одних констант, которое вычисляется во время трансляции (например: а=60+301); </a:t>
            </a:r>
          </a:p>
          <a:p>
            <a:pPr>
              <a:lnSpc>
                <a:spcPct val="80000"/>
              </a:lnSpc>
              <a:buFontTx/>
              <a:buChar char="•"/>
            </a:pPr>
            <a:r>
              <a:rPr lang="ru-RU" sz="2200" smtClean="0">
                <a:latin typeface="Times New Roman" pitchFamily="18" charset="0"/>
              </a:rPr>
              <a:t>типа </a:t>
            </a:r>
            <a:r>
              <a:rPr lang="ru-RU" sz="2200" i="1" smtClean="0">
                <a:solidFill>
                  <a:srgbClr val="0000FF"/>
                </a:solidFill>
                <a:latin typeface="Times New Roman" pitchFamily="18" charset="0"/>
              </a:rPr>
              <a:t>long</a:t>
            </a:r>
            <a:r>
              <a:rPr lang="ru-RU" sz="2200" i="1" smtClean="0">
                <a:latin typeface="Times New Roman" pitchFamily="18" charset="0"/>
              </a:rPr>
              <a:t> </a:t>
            </a:r>
            <a:r>
              <a:rPr lang="ru-RU" sz="2200" i="1" smtClean="0">
                <a:solidFill>
                  <a:srgbClr val="0000FF"/>
                </a:solidFill>
                <a:latin typeface="Times New Roman" pitchFamily="18" charset="0"/>
              </a:rPr>
              <a:t>double</a:t>
            </a:r>
            <a:r>
              <a:rPr lang="ru-RU" sz="2200" i="1" smtClean="0">
                <a:latin typeface="Times New Roman" pitchFamily="18" charset="0"/>
              </a:rPr>
              <a:t>,</a:t>
            </a:r>
            <a:r>
              <a:rPr lang="ru-RU" sz="2200" smtClean="0">
                <a:latin typeface="Times New Roman" pitchFamily="18" charset="0"/>
              </a:rPr>
              <a:t> в конце записи которых добавляется буква L или l, например: 1234567.89L. </a:t>
            </a:r>
          </a:p>
          <a:p>
            <a:pPr>
              <a:lnSpc>
                <a:spcPct val="80000"/>
              </a:lnSpc>
              <a:buFontTx/>
              <a:buChar char="•"/>
            </a:pPr>
            <a:endParaRPr lang="ru-RU" sz="2200" smtClean="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2225">
                                            <p:txEl>
                                              <p:pRg st="0" end="0"/>
                                            </p:txEl>
                                          </p:spTgt>
                                        </p:tgtEl>
                                        <p:attrNameLst>
                                          <p:attrName>style.visibility</p:attrName>
                                        </p:attrNameLst>
                                      </p:cBhvr>
                                      <p:to>
                                        <p:strVal val="visible"/>
                                      </p:to>
                                    </p:set>
                                    <p:anim calcmode="lin" valueType="num">
                                      <p:cBhvr additive="base">
                                        <p:cTn id="7" dur="500" fill="hold"/>
                                        <p:tgtEl>
                                          <p:spTgt spid="5222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22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225">
                                            <p:txEl>
                                              <p:pRg st="1" end="1"/>
                                            </p:txEl>
                                          </p:spTgt>
                                        </p:tgtEl>
                                        <p:attrNameLst>
                                          <p:attrName>style.visibility</p:attrName>
                                        </p:attrNameLst>
                                      </p:cBhvr>
                                      <p:to>
                                        <p:strVal val="visible"/>
                                      </p:to>
                                    </p:set>
                                    <p:anim calcmode="lin" valueType="num">
                                      <p:cBhvr additive="base">
                                        <p:cTn id="13" dur="500" fill="hold"/>
                                        <p:tgtEl>
                                          <p:spTgt spid="5222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22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2225">
                                            <p:txEl>
                                              <p:pRg st="2" end="2"/>
                                            </p:txEl>
                                          </p:spTgt>
                                        </p:tgtEl>
                                        <p:attrNameLst>
                                          <p:attrName>style.visibility</p:attrName>
                                        </p:attrNameLst>
                                      </p:cBhvr>
                                      <p:to>
                                        <p:strVal val="visible"/>
                                      </p:to>
                                    </p:set>
                                    <p:anim calcmode="lin" valueType="num">
                                      <p:cBhvr additive="base">
                                        <p:cTn id="19" dur="500" fill="hold"/>
                                        <p:tgtEl>
                                          <p:spTgt spid="5222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222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2225">
                                            <p:txEl>
                                              <p:pRg st="3" end="3"/>
                                            </p:txEl>
                                          </p:spTgt>
                                        </p:tgtEl>
                                        <p:attrNameLst>
                                          <p:attrName>style.visibility</p:attrName>
                                        </p:attrNameLst>
                                      </p:cBhvr>
                                      <p:to>
                                        <p:strVal val="visible"/>
                                      </p:to>
                                    </p:set>
                                    <p:anim calcmode="lin" valueType="num">
                                      <p:cBhvr additive="base">
                                        <p:cTn id="25" dur="500" fill="hold"/>
                                        <p:tgtEl>
                                          <p:spTgt spid="5222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222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p:cNvSpPr>
          <p:nvPr>
            <p:ph type="title"/>
          </p:nvPr>
        </p:nvSpPr>
        <p:spPr bwMode="auto">
          <a:xfrm>
            <a:off x="1435100" y="274638"/>
            <a:ext cx="7499350" cy="922337"/>
          </a:xfrm>
        </p:spPr>
        <p:txBody>
          <a:bodyPr vert="horz" wrap="square" lIns="91440" tIns="45720" rIns="91440" bIns="45720" numCol="1" anchorCtr="0" compatLnSpc="1">
            <a:prstTxWarp prst="textNoShape">
              <a:avLst/>
            </a:prstTxWarp>
          </a:bodyPr>
          <a:lstStyle/>
          <a:p>
            <a:r>
              <a:rPr lang="ru-RU" sz="2800" smtClean="0">
                <a:effectLst/>
              </a:rPr>
              <a:t>Примеры</a:t>
            </a:r>
          </a:p>
        </p:txBody>
      </p:sp>
      <p:sp>
        <p:nvSpPr>
          <p:cNvPr id="58370" name="Rectangle 3"/>
          <p:cNvSpPr>
            <a:spLocks noGrp="1"/>
          </p:cNvSpPr>
          <p:nvPr>
            <p:ph type="body" idx="1"/>
          </p:nvPr>
        </p:nvSpPr>
        <p:spPr>
          <a:xfrm>
            <a:off x="1042988" y="1196975"/>
            <a:ext cx="7850187" cy="4800600"/>
          </a:xfrm>
        </p:spPr>
        <p:txBody>
          <a:bodyPr/>
          <a:lstStyle/>
          <a:p>
            <a:pPr>
              <a:buFont typeface="Wingdings 2" pitchFamily="18" charset="2"/>
              <a:buNone/>
            </a:pPr>
            <a:r>
              <a:rPr lang="ru-RU" sz="2400" smtClean="0">
                <a:latin typeface="Courier New" pitchFamily="49" charset="0"/>
              </a:rPr>
              <a:t>const long int k = 25;</a:t>
            </a:r>
            <a:r>
              <a:rPr lang="ru-RU" sz="2800" smtClean="0">
                <a:latin typeface="Times New Roman" pitchFamily="18" charset="0"/>
              </a:rPr>
              <a:t> </a:t>
            </a:r>
          </a:p>
          <a:p>
            <a:pPr>
              <a:buFont typeface="Wingdings 2" pitchFamily="18" charset="2"/>
              <a:buNone/>
            </a:pPr>
            <a:r>
              <a:rPr lang="ru-RU" sz="2000" smtClean="0">
                <a:latin typeface="Courier New" pitchFamily="49" charset="0"/>
              </a:rPr>
              <a:t>const m = -50;</a:t>
            </a:r>
            <a:r>
              <a:rPr lang="ru-RU" sz="2800" smtClean="0">
                <a:latin typeface="Times New Roman" pitchFamily="18" charset="0"/>
              </a:rPr>
              <a:t>  </a:t>
            </a:r>
            <a:r>
              <a:rPr lang="en-US" sz="2000" smtClean="0">
                <a:latin typeface="Times New Roman" pitchFamily="18" charset="0"/>
              </a:rPr>
              <a:t>/</a:t>
            </a:r>
            <a:r>
              <a:rPr lang="ru-RU" sz="2000" smtClean="0">
                <a:latin typeface="Times New Roman" pitchFamily="18" charset="0"/>
              </a:rPr>
              <a:t>* подразумевается const int m</a:t>
            </a:r>
            <a:r>
              <a:rPr lang="en-US" sz="2000" smtClean="0">
                <a:latin typeface="Times New Roman" pitchFamily="18" charset="0"/>
              </a:rPr>
              <a:t> </a:t>
            </a:r>
            <a:r>
              <a:rPr lang="ru-RU" sz="2000" smtClean="0">
                <a:latin typeface="Times New Roman" pitchFamily="18" charset="0"/>
              </a:rPr>
              <a:t>=</a:t>
            </a:r>
            <a:r>
              <a:rPr lang="en-US" sz="2000" smtClean="0">
                <a:latin typeface="Times New Roman" pitchFamily="18" charset="0"/>
              </a:rPr>
              <a:t> </a:t>
            </a:r>
            <a:r>
              <a:rPr lang="ru-RU" sz="2000" smtClean="0">
                <a:latin typeface="Times New Roman" pitchFamily="18" charset="0"/>
              </a:rPr>
              <a:t>-50</a:t>
            </a:r>
            <a:r>
              <a:rPr lang="en-US" sz="2000" smtClean="0">
                <a:latin typeface="Times New Roman" pitchFamily="18" charset="0"/>
              </a:rPr>
              <a:t> */</a:t>
            </a:r>
            <a:r>
              <a:rPr lang="ru-RU" sz="2000" smtClean="0">
                <a:latin typeface="Times New Roman" pitchFamily="18" charset="0"/>
              </a:rPr>
              <a:t> </a:t>
            </a:r>
          </a:p>
          <a:p>
            <a:pPr>
              <a:buFont typeface="Wingdings 2" pitchFamily="18" charset="2"/>
              <a:buNone/>
            </a:pPr>
            <a:r>
              <a:rPr lang="ru-RU" sz="2400" smtClean="0">
                <a:latin typeface="Courier New" pitchFamily="49" charset="0"/>
              </a:rPr>
              <a:t>const n = 100000;</a:t>
            </a:r>
            <a:r>
              <a:rPr lang="ru-RU" sz="2800" smtClean="0">
                <a:latin typeface="Times New Roman" pitchFamily="18" charset="0"/>
              </a:rPr>
              <a:t> </a:t>
            </a:r>
            <a:r>
              <a:rPr lang="en-US" sz="2800" smtClean="0">
                <a:latin typeface="Times New Roman" pitchFamily="18" charset="0"/>
              </a:rPr>
              <a:t> </a:t>
            </a:r>
            <a:r>
              <a:rPr lang="en-US" sz="2000" smtClean="0">
                <a:latin typeface="Times New Roman" pitchFamily="18" charset="0"/>
              </a:rPr>
              <a:t>/</a:t>
            </a:r>
            <a:r>
              <a:rPr lang="ru-RU" sz="2000" smtClean="0">
                <a:latin typeface="Times New Roman" pitchFamily="18" charset="0"/>
              </a:rPr>
              <a:t>*подразумевается const long int </a:t>
            </a:r>
            <a:r>
              <a:rPr lang="en-US" sz="2000" smtClean="0">
                <a:latin typeface="Times New Roman" pitchFamily="18" charset="0"/>
              </a:rPr>
              <a:t>					</a:t>
            </a:r>
            <a:r>
              <a:rPr lang="ru-RU" sz="2000" smtClean="0">
                <a:latin typeface="Times New Roman" pitchFamily="18" charset="0"/>
              </a:rPr>
              <a:t>n=100000 </a:t>
            </a:r>
            <a:r>
              <a:rPr lang="en-US" sz="2000" smtClean="0">
                <a:latin typeface="Times New Roman" pitchFamily="18" charset="0"/>
              </a:rPr>
              <a:t>*/</a:t>
            </a:r>
            <a:r>
              <a:rPr lang="ru-RU" sz="2000" smtClean="0">
                <a:latin typeface="Times New Roman" pitchFamily="18" charset="0"/>
              </a:rPr>
              <a:t> </a:t>
            </a:r>
          </a:p>
          <a:p>
            <a:pPr>
              <a:buFont typeface="Wingdings 2" pitchFamily="18" charset="2"/>
              <a:buNone/>
            </a:pPr>
            <a:endParaRPr lang="ru-RU" sz="2000" smtClean="0">
              <a:latin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914400" y="549275"/>
            <a:ext cx="8229600" cy="5929313"/>
          </a:xfrm>
        </p:spPr>
        <p:txBody>
          <a:bodyPr/>
          <a:lstStyle/>
          <a:p>
            <a:pPr>
              <a:lnSpc>
                <a:spcPct val="80000"/>
              </a:lnSpc>
              <a:buFont typeface="Wingdings 2" pitchFamily="18" charset="2"/>
              <a:buNone/>
            </a:pPr>
            <a:r>
              <a:rPr lang="ru-RU" sz="2200" smtClean="0">
                <a:latin typeface="Times New Roman" pitchFamily="18" charset="0"/>
              </a:rPr>
              <a:t>Специальные символы – управляющие последовательности:</a:t>
            </a:r>
          </a:p>
          <a:p>
            <a:pPr>
              <a:lnSpc>
                <a:spcPct val="80000"/>
              </a:lnSpc>
              <a:buFont typeface="Wingdings 2" pitchFamily="18" charset="2"/>
              <a:buNone/>
            </a:pPr>
            <a:r>
              <a:rPr lang="en-US" sz="2200" b="1" smtClean="0">
                <a:latin typeface="Times New Roman" pitchFamily="18" charset="0"/>
                <a:cs typeface="Courier New" pitchFamily="49" charset="0"/>
              </a:rPr>
              <a:t>’\n’ – </a:t>
            </a:r>
            <a:r>
              <a:rPr lang="ru-RU" sz="2200" smtClean="0">
                <a:latin typeface="Times New Roman" pitchFamily="18" charset="0"/>
                <a:cs typeface="Courier New" pitchFamily="49" charset="0"/>
              </a:rPr>
              <a:t>перевод строки;</a:t>
            </a:r>
          </a:p>
          <a:p>
            <a:pPr>
              <a:lnSpc>
                <a:spcPct val="80000"/>
              </a:lnSpc>
              <a:buFont typeface="Wingdings 2" pitchFamily="18" charset="2"/>
              <a:buNone/>
            </a:pPr>
            <a:r>
              <a:rPr lang="en-US" sz="2200" b="1" smtClean="0">
                <a:latin typeface="Times New Roman" pitchFamily="18" charset="0"/>
                <a:cs typeface="Courier New" pitchFamily="49" charset="0"/>
              </a:rPr>
              <a:t>’\t’ – </a:t>
            </a:r>
            <a:r>
              <a:rPr lang="ru-RU" sz="2200" smtClean="0">
                <a:latin typeface="Times New Roman" pitchFamily="18" charset="0"/>
                <a:cs typeface="Courier New" pitchFamily="49" charset="0"/>
              </a:rPr>
              <a:t>горизонтальная табуляция;</a:t>
            </a:r>
          </a:p>
          <a:p>
            <a:pPr>
              <a:lnSpc>
                <a:spcPct val="80000"/>
              </a:lnSpc>
              <a:buFont typeface="Wingdings 2" pitchFamily="18" charset="2"/>
              <a:buNone/>
            </a:pPr>
            <a:r>
              <a:rPr lang="en-US" sz="2200" b="1" smtClean="0">
                <a:latin typeface="Times New Roman" pitchFamily="18" charset="0"/>
                <a:cs typeface="Courier New" pitchFamily="49" charset="0"/>
              </a:rPr>
              <a:t>’\r’ – </a:t>
            </a:r>
            <a:r>
              <a:rPr lang="ru-RU" sz="2200" smtClean="0">
                <a:latin typeface="Times New Roman" pitchFamily="18" charset="0"/>
                <a:cs typeface="Courier New" pitchFamily="49" charset="0"/>
              </a:rPr>
              <a:t>возврат каретки (курсора) к началу строки;</a:t>
            </a:r>
          </a:p>
          <a:p>
            <a:pPr>
              <a:lnSpc>
                <a:spcPct val="80000"/>
              </a:lnSpc>
              <a:buFont typeface="Wingdings 2" pitchFamily="18" charset="2"/>
              <a:buNone/>
            </a:pPr>
            <a:r>
              <a:rPr lang="en-US" sz="2200" b="1" smtClean="0">
                <a:latin typeface="Times New Roman" pitchFamily="18" charset="0"/>
                <a:cs typeface="Courier New" pitchFamily="49" charset="0"/>
              </a:rPr>
              <a:t>’\\’ – </a:t>
            </a:r>
            <a:r>
              <a:rPr lang="ru-RU" sz="2200" smtClean="0">
                <a:latin typeface="Times New Roman" pitchFamily="18" charset="0"/>
                <a:cs typeface="Courier New" pitchFamily="49" charset="0"/>
              </a:rPr>
              <a:t>обратная косая черта \;</a:t>
            </a:r>
          </a:p>
          <a:p>
            <a:pPr>
              <a:lnSpc>
                <a:spcPct val="80000"/>
              </a:lnSpc>
              <a:buFont typeface="Wingdings 2" pitchFamily="18" charset="2"/>
              <a:buNone/>
            </a:pPr>
            <a:r>
              <a:rPr lang="en-US" sz="2200" b="1" smtClean="0">
                <a:latin typeface="Times New Roman" pitchFamily="18" charset="0"/>
                <a:cs typeface="Courier New" pitchFamily="49" charset="0"/>
              </a:rPr>
              <a:t>’\’’ – </a:t>
            </a:r>
            <a:r>
              <a:rPr lang="ru-RU" sz="2200" smtClean="0">
                <a:latin typeface="Times New Roman" pitchFamily="18" charset="0"/>
                <a:cs typeface="Courier New" pitchFamily="49" charset="0"/>
              </a:rPr>
              <a:t>апостроф (одиночная кавычка);</a:t>
            </a:r>
          </a:p>
          <a:p>
            <a:pPr>
              <a:lnSpc>
                <a:spcPct val="80000"/>
              </a:lnSpc>
              <a:buFont typeface="Wingdings 2" pitchFamily="18" charset="2"/>
              <a:buNone/>
            </a:pPr>
            <a:r>
              <a:rPr lang="en-US" sz="2200" b="1" smtClean="0">
                <a:latin typeface="Times New Roman" pitchFamily="18" charset="0"/>
                <a:cs typeface="Courier New" pitchFamily="49" charset="0"/>
              </a:rPr>
              <a:t>’\”’ – </a:t>
            </a:r>
            <a:r>
              <a:rPr lang="ru-RU" sz="2200" smtClean="0">
                <a:latin typeface="Times New Roman" pitchFamily="18" charset="0"/>
                <a:cs typeface="Courier New" pitchFamily="49" charset="0"/>
              </a:rPr>
              <a:t>кавычка (символ двойной кавычки);</a:t>
            </a:r>
          </a:p>
          <a:p>
            <a:pPr>
              <a:lnSpc>
                <a:spcPct val="80000"/>
              </a:lnSpc>
              <a:buFont typeface="Wingdings 2" pitchFamily="18" charset="2"/>
              <a:buNone/>
            </a:pPr>
            <a:r>
              <a:rPr lang="en-US" sz="2200" b="1" smtClean="0">
                <a:latin typeface="Times New Roman" pitchFamily="18" charset="0"/>
                <a:cs typeface="Courier New" pitchFamily="49" charset="0"/>
              </a:rPr>
              <a:t>’\0’ – </a:t>
            </a:r>
            <a:r>
              <a:rPr lang="ru-RU" sz="2200" smtClean="0">
                <a:latin typeface="Times New Roman" pitchFamily="18" charset="0"/>
                <a:cs typeface="Courier New" pitchFamily="49" charset="0"/>
              </a:rPr>
              <a:t>нулевой символ;</a:t>
            </a:r>
          </a:p>
          <a:p>
            <a:pPr>
              <a:lnSpc>
                <a:spcPct val="80000"/>
              </a:lnSpc>
              <a:buFont typeface="Wingdings 2" pitchFamily="18" charset="2"/>
              <a:buNone/>
            </a:pPr>
            <a:r>
              <a:rPr lang="en-US" sz="2200" b="1" smtClean="0">
                <a:latin typeface="Times New Roman" pitchFamily="18" charset="0"/>
                <a:cs typeface="Courier New" pitchFamily="49" charset="0"/>
              </a:rPr>
              <a:t>’\a’ – </a:t>
            </a:r>
            <a:r>
              <a:rPr lang="ru-RU" sz="2200" smtClean="0">
                <a:latin typeface="Times New Roman" pitchFamily="18" charset="0"/>
                <a:cs typeface="Courier New" pitchFamily="49" charset="0"/>
              </a:rPr>
              <a:t>сигнал-звонок;</a:t>
            </a:r>
          </a:p>
          <a:p>
            <a:pPr>
              <a:lnSpc>
                <a:spcPct val="80000"/>
              </a:lnSpc>
              <a:buFont typeface="Wingdings 2" pitchFamily="18" charset="2"/>
              <a:buNone/>
            </a:pPr>
            <a:r>
              <a:rPr lang="en-US" sz="2200" b="1" smtClean="0">
                <a:latin typeface="Times New Roman" pitchFamily="18" charset="0"/>
                <a:cs typeface="Courier New" pitchFamily="49" charset="0"/>
              </a:rPr>
              <a:t>’\b’ – </a:t>
            </a:r>
            <a:r>
              <a:rPr lang="ru-RU" sz="2200" smtClean="0">
                <a:latin typeface="Times New Roman" pitchFamily="18" charset="0"/>
                <a:cs typeface="Courier New" pitchFamily="49" charset="0"/>
              </a:rPr>
              <a:t>возврат на одну позицию;</a:t>
            </a:r>
          </a:p>
          <a:p>
            <a:pPr>
              <a:lnSpc>
                <a:spcPct val="80000"/>
              </a:lnSpc>
              <a:buFont typeface="Wingdings 2" pitchFamily="18" charset="2"/>
              <a:buNone/>
            </a:pPr>
            <a:r>
              <a:rPr lang="en-US" sz="2200" b="1" smtClean="0">
                <a:latin typeface="Times New Roman" pitchFamily="18" charset="0"/>
                <a:cs typeface="Courier New" pitchFamily="49" charset="0"/>
              </a:rPr>
              <a:t>’\f’ – </a:t>
            </a:r>
            <a:r>
              <a:rPr lang="ru-RU" sz="2200" smtClean="0">
                <a:latin typeface="Times New Roman" pitchFamily="18" charset="0"/>
                <a:cs typeface="Courier New" pitchFamily="49" charset="0"/>
              </a:rPr>
              <a:t>перевод (прогон) страницы;</a:t>
            </a:r>
          </a:p>
          <a:p>
            <a:pPr>
              <a:lnSpc>
                <a:spcPct val="80000"/>
              </a:lnSpc>
              <a:buFont typeface="Wingdings 2" pitchFamily="18" charset="2"/>
              <a:buNone/>
            </a:pPr>
            <a:r>
              <a:rPr lang="en-US" sz="2200" b="1" smtClean="0">
                <a:latin typeface="Times New Roman" pitchFamily="18" charset="0"/>
                <a:cs typeface="Courier New" pitchFamily="49" charset="0"/>
              </a:rPr>
              <a:t>’\v’ – </a:t>
            </a:r>
            <a:r>
              <a:rPr lang="ru-RU" sz="2200" smtClean="0">
                <a:latin typeface="Times New Roman" pitchFamily="18" charset="0"/>
                <a:cs typeface="Courier New" pitchFamily="49" charset="0"/>
              </a:rPr>
              <a:t>вертикальная табуляция;</a:t>
            </a:r>
          </a:p>
          <a:p>
            <a:pPr>
              <a:lnSpc>
                <a:spcPct val="80000"/>
              </a:lnSpc>
              <a:buFont typeface="Wingdings 2" pitchFamily="18" charset="2"/>
              <a:buNone/>
            </a:pPr>
            <a:r>
              <a:rPr lang="en-US" sz="2200" b="1" smtClean="0">
                <a:latin typeface="Times New Roman" pitchFamily="18" charset="0"/>
                <a:cs typeface="Courier New" pitchFamily="49" charset="0"/>
              </a:rPr>
              <a:t>’\?’ – </a:t>
            </a:r>
            <a:r>
              <a:rPr lang="ru-RU" sz="2200" smtClean="0">
                <a:latin typeface="Times New Roman" pitchFamily="18" charset="0"/>
                <a:cs typeface="Courier New" pitchFamily="49" charset="0"/>
              </a:rPr>
              <a:t>знак вопроса.</a:t>
            </a:r>
            <a:endParaRPr lang="ru-RU" sz="2200" smtClean="0">
              <a:latin typeface="Times New Roman" pitchFamily="18" charset="0"/>
            </a:endParaRPr>
          </a:p>
          <a:p>
            <a:pPr>
              <a:lnSpc>
                <a:spcPct val="80000"/>
              </a:lnSpc>
              <a:buFont typeface="Wingdings 2" pitchFamily="18" charset="2"/>
              <a:buNone/>
            </a:pPr>
            <a:endParaRPr lang="ru-RU" sz="2200" smtClean="0">
              <a:latin typeface="Times New Roman" pitchFamily="18" charset="0"/>
            </a:endParaRPr>
          </a:p>
          <a:p>
            <a:pPr>
              <a:lnSpc>
                <a:spcPct val="80000"/>
              </a:lnSpc>
              <a:buFont typeface="Wingdings 2" pitchFamily="18" charset="2"/>
              <a:buNone/>
            </a:pPr>
            <a:endParaRPr lang="ru-RU" sz="2200" smtClean="0"/>
          </a:p>
          <a:p>
            <a:pPr>
              <a:lnSpc>
                <a:spcPct val="80000"/>
              </a:lnSpc>
              <a:buFont typeface="Wingdings 2" pitchFamily="18" charset="2"/>
              <a:buNone/>
            </a:pPr>
            <a:endParaRPr lang="ru-RU" sz="22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Заголовок 1"/>
          <p:cNvSpPr>
            <a:spLocks noGrp="1"/>
          </p:cNvSpPr>
          <p:nvPr>
            <p:ph type="title" idx="4294967295"/>
          </p:nvPr>
        </p:nvSpPr>
        <p:spPr bwMode="auto">
          <a:xfrm>
            <a:off x="971550" y="260350"/>
            <a:ext cx="7499350" cy="439738"/>
          </a:xfrm>
          <a:noFill/>
        </p:spPr>
        <p:txBody>
          <a:bodyPr vert="horz" wrap="square" lIns="91440" tIns="45720" rIns="91440" bIns="45720" numCol="1" anchorCtr="0" compatLnSpc="1">
            <a:prstTxWarp prst="textNoShape">
              <a:avLst/>
            </a:prstTxWarp>
            <a:normAutofit fontScale="90000"/>
          </a:bodyPr>
          <a:lstStyle/>
          <a:p>
            <a:r>
              <a:rPr lang="ru-RU" sz="2400" smtClean="0">
                <a:effectLst/>
              </a:rPr>
              <a:t>Внутренние коды и упорядоченность символов</a:t>
            </a:r>
          </a:p>
        </p:txBody>
      </p:sp>
      <p:sp>
        <p:nvSpPr>
          <p:cNvPr id="3" name="Содержимое 2"/>
          <p:cNvSpPr>
            <a:spLocks noGrp="1"/>
          </p:cNvSpPr>
          <p:nvPr>
            <p:ph idx="4294967295"/>
          </p:nvPr>
        </p:nvSpPr>
        <p:spPr>
          <a:xfrm>
            <a:off x="914400" y="836613"/>
            <a:ext cx="8229600" cy="5268912"/>
          </a:xfrm>
        </p:spPr>
        <p:txBody>
          <a:bodyPr/>
          <a:lstStyle/>
          <a:p>
            <a:pPr>
              <a:lnSpc>
                <a:spcPct val="90000"/>
              </a:lnSpc>
              <a:buFont typeface="Wingdings 2" pitchFamily="18" charset="2"/>
              <a:buNone/>
            </a:pPr>
            <a:r>
              <a:rPr lang="ru-RU" sz="2400" smtClean="0">
                <a:latin typeface="Times New Roman" pitchFamily="18" charset="0"/>
              </a:rPr>
              <a:t>В языке принято соглашение, что везде, где синтаксис позволяет использовать целые числа, можно использовать и символы, т.е. данные типа </a:t>
            </a:r>
            <a:r>
              <a:rPr lang="en-US" sz="2400" b="1" smtClean="0">
                <a:latin typeface="Times New Roman" pitchFamily="18" charset="0"/>
                <a:cs typeface="Courier New" pitchFamily="49" charset="0"/>
              </a:rPr>
              <a:t>char</a:t>
            </a:r>
            <a:r>
              <a:rPr lang="ru-RU" sz="2400" smtClean="0">
                <a:latin typeface="Times New Roman" pitchFamily="18" charset="0"/>
              </a:rPr>
              <a:t>, которые при этом представляются  числовыми значениями своих внутренних кодов. </a:t>
            </a:r>
          </a:p>
          <a:p>
            <a:pPr>
              <a:lnSpc>
                <a:spcPct val="90000"/>
              </a:lnSpc>
              <a:buFont typeface="Wingdings 2" pitchFamily="18" charset="2"/>
              <a:buNone/>
            </a:pPr>
            <a:endParaRPr lang="ru-RU" sz="2400" smtClean="0">
              <a:latin typeface="Times New Roman" pitchFamily="18" charset="0"/>
            </a:endParaRPr>
          </a:p>
          <a:p>
            <a:pPr>
              <a:lnSpc>
                <a:spcPct val="90000"/>
              </a:lnSpc>
              <a:buFont typeface="Wingdings 2" pitchFamily="18" charset="2"/>
              <a:buNone/>
            </a:pPr>
            <a:r>
              <a:rPr lang="ru-RU" sz="2400" smtClean="0">
                <a:latin typeface="Times New Roman" pitchFamily="18" charset="0"/>
              </a:rPr>
              <a:t>Такое соглашение позволяет сравнительно просто упорядочивать символы, обращаясь с ними как с целочисленными величинами.</a:t>
            </a:r>
          </a:p>
          <a:p>
            <a:pPr>
              <a:lnSpc>
                <a:spcPct val="90000"/>
              </a:lnSpc>
              <a:buFont typeface="Wingdings 2" pitchFamily="18" charset="2"/>
              <a:buNone/>
            </a:pPr>
            <a:endParaRPr lang="ru-RU" sz="2400" smtClean="0">
              <a:latin typeface="Times New Roman" pitchFamily="18" charset="0"/>
            </a:endParaRPr>
          </a:p>
          <a:p>
            <a:pPr>
              <a:lnSpc>
                <a:spcPct val="90000"/>
              </a:lnSpc>
              <a:buFont typeface="Wingdings 2" pitchFamily="18" charset="2"/>
              <a:buNone/>
            </a:pPr>
            <a:r>
              <a:rPr lang="ru-RU" sz="2400" smtClean="0">
                <a:solidFill>
                  <a:srgbClr val="0000FF"/>
                </a:solidFill>
                <a:latin typeface="Times New Roman" pitchFamily="18" charset="0"/>
              </a:rPr>
              <a:t>Таблица </a:t>
            </a:r>
            <a:r>
              <a:rPr lang="en-US" sz="2400" smtClean="0">
                <a:solidFill>
                  <a:srgbClr val="0000FF"/>
                </a:solidFill>
                <a:latin typeface="Times New Roman" pitchFamily="18" charset="0"/>
              </a:rPr>
              <a:t>ASCII</a:t>
            </a:r>
            <a:r>
              <a:rPr lang="en-US" sz="2400" smtClean="0">
                <a:solidFill>
                  <a:srgbClr val="FF0000"/>
                </a:solidFill>
                <a:latin typeface="Times New Roman" pitchFamily="18" charset="0"/>
              </a:rPr>
              <a:t> </a:t>
            </a:r>
            <a:r>
              <a:rPr lang="en-US" sz="2400" smtClean="0">
                <a:latin typeface="Times New Roman" pitchFamily="18" charset="0"/>
              </a:rPr>
              <a:t>(American Standard Code for Information Interchange)</a:t>
            </a:r>
            <a:r>
              <a:rPr lang="ru-RU" sz="2400" smtClean="0">
                <a:latin typeface="Times New Roman" pitchFamily="18" charset="0"/>
              </a:rPr>
              <a:t> – американский стандартный код для обмена информацией</a:t>
            </a:r>
            <a:r>
              <a:rPr lang="ru-RU" sz="2700" smtClean="0"/>
              <a:t>.</a:t>
            </a:r>
          </a:p>
          <a:p>
            <a:pPr>
              <a:lnSpc>
                <a:spcPct val="90000"/>
              </a:lnSpc>
              <a:buFont typeface="Wingdings 2" pitchFamily="18" charset="2"/>
              <a:buNone/>
            </a:pPr>
            <a:endParaRPr lang="ru-RU" sz="27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Заголовок 1"/>
          <p:cNvSpPr>
            <a:spLocks noGrp="1"/>
          </p:cNvSpPr>
          <p:nvPr>
            <p:ph type="title" idx="4294967295"/>
          </p:nvPr>
        </p:nvSpPr>
        <p:spPr bwMode="auto">
          <a:xfrm>
            <a:off x="1435100" y="274638"/>
            <a:ext cx="7499350" cy="439737"/>
          </a:xfrm>
          <a:noFill/>
        </p:spPr>
        <p:txBody>
          <a:bodyPr vert="horz" wrap="square" lIns="91440" tIns="45720" rIns="91440" bIns="45720" numCol="1" anchorCtr="0" compatLnSpc="1">
            <a:prstTxWarp prst="textNoShape">
              <a:avLst/>
            </a:prstTxWarp>
            <a:normAutofit fontScale="90000"/>
          </a:bodyPr>
          <a:lstStyle/>
          <a:p>
            <a:r>
              <a:rPr lang="ru-RU" sz="3200" smtClean="0">
                <a:solidFill>
                  <a:srgbClr val="996633"/>
                </a:solidFill>
                <a:effectLst/>
                <a:latin typeface="Calibri" pitchFamily="34" charset="0"/>
              </a:rPr>
              <a:t>Основная таблица </a:t>
            </a:r>
            <a:r>
              <a:rPr lang="en-US" sz="3200" smtClean="0">
                <a:solidFill>
                  <a:srgbClr val="996633"/>
                </a:solidFill>
                <a:effectLst/>
                <a:latin typeface="Calibri" pitchFamily="34" charset="0"/>
              </a:rPr>
              <a:t>ASCII</a:t>
            </a:r>
            <a:endParaRPr lang="ru-RU" sz="3200" smtClean="0">
              <a:solidFill>
                <a:srgbClr val="996633"/>
              </a:solidFill>
              <a:effectLst/>
              <a:latin typeface="Calibri" pitchFamily="34" charset="0"/>
            </a:endParaRPr>
          </a:p>
        </p:txBody>
      </p:sp>
      <p:pic>
        <p:nvPicPr>
          <p:cNvPr id="64514" name="Picture 2" descr="http://ascii.org.ru/im/Image21.gif"/>
          <p:cNvPicPr>
            <a:picLocks noChangeAspect="1" noChangeArrowheads="1"/>
          </p:cNvPicPr>
          <p:nvPr/>
        </p:nvPicPr>
        <p:blipFill>
          <a:blip r:embed="rId3" cstate="print"/>
          <a:srcRect/>
          <a:stretch>
            <a:fillRect/>
          </a:stretch>
        </p:blipFill>
        <p:spPr bwMode="auto">
          <a:xfrm>
            <a:off x="2000250" y="857250"/>
            <a:ext cx="4857750" cy="5878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p:cNvSpPr>
          <p:nvPr>
            <p:ph type="title"/>
          </p:nvPr>
        </p:nvSpPr>
        <p:spPr bwMode="auto"/>
        <p:txBody>
          <a:bodyPr vert="horz" wrap="square" lIns="91440" tIns="45720" rIns="91440" bIns="45720" numCol="1" anchorCtr="0" compatLnSpc="1">
            <a:prstTxWarp prst="textNoShape">
              <a:avLst/>
            </a:prstTxWarp>
          </a:bodyPr>
          <a:lstStyle/>
          <a:p>
            <a:r>
              <a:rPr lang="ru-RU" sz="3200" b="1" smtClean="0">
                <a:effectLst/>
                <a:latin typeface="Calibri" pitchFamily="34" charset="0"/>
              </a:rPr>
              <a:t>Коды управляющих символов (0–8)</a:t>
            </a:r>
          </a:p>
        </p:txBody>
      </p:sp>
      <p:graphicFrame>
        <p:nvGraphicFramePr>
          <p:cNvPr id="112890" name="Group 250"/>
          <p:cNvGraphicFramePr>
            <a:graphicFrameLocks noGrp="1"/>
          </p:cNvGraphicFramePr>
          <p:nvPr/>
        </p:nvGraphicFramePr>
        <p:xfrm>
          <a:off x="1435100" y="1447800"/>
          <a:ext cx="7313613" cy="4023360"/>
        </p:xfrm>
        <a:graphic>
          <a:graphicData uri="http://schemas.openxmlformats.org/drawingml/2006/table">
            <a:tbl>
              <a:tblPr/>
              <a:tblGrid>
                <a:gridCol w="904875"/>
                <a:gridCol w="2087563"/>
                <a:gridCol w="1512887"/>
                <a:gridCol w="2808288"/>
              </a:tblGrid>
              <a:tr h="32702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400" b="0" i="0" u="none" strike="noStrike" cap="none" normalizeH="0" baseline="0" smtClean="0">
                          <a:ln>
                            <a:noFill/>
                          </a:ln>
                          <a:solidFill>
                            <a:schemeClr val="tx1"/>
                          </a:solidFill>
                          <a:effectLst/>
                          <a:latin typeface="Corbel" pitchFamily="34" charset="0"/>
                        </a:rPr>
                        <a:t>Код</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400" b="0" i="0" u="none" strike="noStrike" cap="none" normalizeH="0" baseline="0" smtClean="0">
                          <a:ln>
                            <a:noFill/>
                          </a:ln>
                          <a:solidFill>
                            <a:schemeClr val="tx1"/>
                          </a:solidFill>
                          <a:effectLst/>
                          <a:latin typeface="Corbel" pitchFamily="34" charset="0"/>
                        </a:rPr>
                        <a:t>Обозначение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400" b="0" i="0" u="none" strike="noStrike" cap="none" normalizeH="0" baseline="0" smtClean="0">
                          <a:ln>
                            <a:noFill/>
                          </a:ln>
                          <a:solidFill>
                            <a:schemeClr val="tx1"/>
                          </a:solidFill>
                          <a:effectLst/>
                          <a:latin typeface="Corbel" pitchFamily="34" charset="0"/>
                        </a:rPr>
                        <a:t>Клавиша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400" b="0" i="0" u="none" strike="noStrike" cap="none" normalizeH="0" baseline="0" smtClean="0">
                          <a:ln>
                            <a:noFill/>
                          </a:ln>
                          <a:solidFill>
                            <a:schemeClr val="tx1"/>
                          </a:solidFill>
                          <a:effectLst/>
                          <a:latin typeface="Corbel" pitchFamily="34" charset="0"/>
                        </a:rPr>
                        <a:t>Значение</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nul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Ноль</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soh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Начало заголовка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stx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Начало текста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etx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Конец текста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eot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Конец передачи</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enq</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Запрос</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ack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Подтверждение</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bel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Сигнал (звонок)</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bs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Забой (шаг назад)</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
          <p:cNvSpPr>
            <a:spLocks noGrp="1"/>
          </p:cNvSpPr>
          <p:nvPr>
            <p:ph type="body" idx="1"/>
          </p:nvPr>
        </p:nvSpPr>
        <p:spPr>
          <a:xfrm>
            <a:off x="1042988" y="836613"/>
            <a:ext cx="7499350" cy="4800600"/>
          </a:xfrm>
        </p:spPr>
        <p:txBody>
          <a:bodyPr/>
          <a:lstStyle/>
          <a:p>
            <a:pPr>
              <a:lnSpc>
                <a:spcPct val="80000"/>
              </a:lnSpc>
              <a:buFont typeface="Wingdings 2" pitchFamily="18" charset="2"/>
              <a:buNone/>
            </a:pPr>
            <a:r>
              <a:rPr lang="ru-RU" sz="2800" smtClean="0">
                <a:latin typeface="Times New Roman" pitchFamily="18" charset="0"/>
              </a:rPr>
              <a:t>Для ввода и вывода символьных значений в форматных строках библиотечных функций </a:t>
            </a:r>
            <a:r>
              <a:rPr lang="en-US" sz="2800" b="1" smtClean="0">
                <a:latin typeface="Times New Roman" pitchFamily="18" charset="0"/>
                <a:cs typeface="Courier New" pitchFamily="49" charset="0"/>
              </a:rPr>
              <a:t>printf</a:t>
            </a:r>
            <a:r>
              <a:rPr lang="ru-RU" sz="2800" b="1" smtClean="0">
                <a:latin typeface="Times New Roman" pitchFamily="18" charset="0"/>
                <a:cs typeface="Courier New" pitchFamily="49" charset="0"/>
              </a:rPr>
              <a:t> и </a:t>
            </a:r>
            <a:r>
              <a:rPr lang="en-US" sz="2800" b="1" smtClean="0">
                <a:latin typeface="Times New Roman" pitchFamily="18" charset="0"/>
                <a:cs typeface="Courier New" pitchFamily="49" charset="0"/>
              </a:rPr>
              <a:t>scanf</a:t>
            </a:r>
            <a:r>
              <a:rPr lang="ru-RU" sz="2800" b="1" smtClean="0">
                <a:latin typeface="Times New Roman" pitchFamily="18" charset="0"/>
                <a:cs typeface="Courier New" pitchFamily="49" charset="0"/>
              </a:rPr>
              <a:t> </a:t>
            </a:r>
            <a:r>
              <a:rPr lang="ru-RU" sz="2800" smtClean="0">
                <a:latin typeface="Times New Roman" pitchFamily="18" charset="0"/>
              </a:rPr>
              <a:t>используется спецификация преобразования </a:t>
            </a:r>
            <a:r>
              <a:rPr lang="en-US" sz="2800" b="1" smtClean="0">
                <a:latin typeface="Times New Roman" pitchFamily="18" charset="0"/>
                <a:cs typeface="Courier New" pitchFamily="49" charset="0"/>
              </a:rPr>
              <a:t>%c</a:t>
            </a:r>
            <a:r>
              <a:rPr lang="ru-RU" sz="2800" smtClean="0">
                <a:latin typeface="Times New Roman" pitchFamily="18" charset="0"/>
                <a:cs typeface="Courier New" pitchFamily="49" charset="0"/>
              </a:rPr>
              <a:t>, </a:t>
            </a:r>
            <a:r>
              <a:rPr lang="ru-RU" sz="2800" smtClean="0">
                <a:latin typeface="Times New Roman" pitchFamily="18" charset="0"/>
              </a:rPr>
              <a:t>для строк - </a:t>
            </a:r>
            <a:r>
              <a:rPr lang="en-US" sz="2800" b="1" smtClean="0">
                <a:latin typeface="Times New Roman" pitchFamily="18" charset="0"/>
                <a:cs typeface="Courier New" pitchFamily="49" charset="0"/>
              </a:rPr>
              <a:t>%s</a:t>
            </a:r>
            <a:r>
              <a:rPr lang="en-US" sz="2800" smtClean="0">
                <a:latin typeface="Times New Roman" pitchFamily="18" charset="0"/>
                <a:cs typeface="Courier New" pitchFamily="49" charset="0"/>
              </a:rPr>
              <a:t>.</a:t>
            </a:r>
            <a:endParaRPr lang="ru-RU" sz="2800" smtClean="0">
              <a:latin typeface="Times New Roman" pitchFamily="18" charset="0"/>
              <a:cs typeface="Courier New" pitchFamily="49"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Заголовок 1"/>
          <p:cNvSpPr>
            <a:spLocks noGrp="1"/>
          </p:cNvSpPr>
          <p:nvPr>
            <p:ph type="title" idx="4294967295"/>
          </p:nvPr>
        </p:nvSpPr>
        <p:spPr bwMode="auto">
          <a:xfrm>
            <a:off x="1435100" y="274638"/>
            <a:ext cx="7499350" cy="439737"/>
          </a:xfrm>
          <a:noFill/>
        </p:spPr>
        <p:txBody>
          <a:bodyPr vert="horz" wrap="square" lIns="91440" tIns="45720" rIns="91440" bIns="45720" numCol="1" anchorCtr="0" compatLnSpc="1">
            <a:prstTxWarp prst="textNoShape">
              <a:avLst/>
            </a:prstTxWarp>
          </a:bodyPr>
          <a:lstStyle/>
          <a:p>
            <a:r>
              <a:rPr lang="ru-RU" sz="2200" smtClean="0">
                <a:effectLst/>
              </a:rPr>
              <a:t>Пример: Печать десятичных цифр</a:t>
            </a:r>
          </a:p>
        </p:txBody>
      </p:sp>
      <p:sp>
        <p:nvSpPr>
          <p:cNvPr id="3" name="Содержимое 2"/>
          <p:cNvSpPr>
            <a:spLocks noGrp="1"/>
          </p:cNvSpPr>
          <p:nvPr>
            <p:ph idx="4294967295"/>
          </p:nvPr>
        </p:nvSpPr>
        <p:spPr>
          <a:xfrm>
            <a:off x="1116013" y="765175"/>
            <a:ext cx="8229600" cy="5197475"/>
          </a:xfrm>
        </p:spPr>
        <p:txBody>
          <a:bodyPr/>
          <a:lstStyle/>
          <a:p>
            <a:pPr>
              <a:lnSpc>
                <a:spcPct val="80000"/>
              </a:lnSpc>
              <a:buFont typeface="Wingdings 2" pitchFamily="18" charset="2"/>
              <a:buNone/>
            </a:pPr>
            <a:r>
              <a:rPr lang="en-US" sz="2000" smtClean="0">
                <a:latin typeface="Courier New" pitchFamily="49" charset="0"/>
                <a:cs typeface="Courier New" pitchFamily="49" charset="0"/>
              </a:rPr>
              <a:t>#include &lt;stdio.h&gt;</a:t>
            </a:r>
          </a:p>
          <a:p>
            <a:pPr>
              <a:lnSpc>
                <a:spcPct val="80000"/>
              </a:lnSpc>
              <a:buFont typeface="Wingdings 2" pitchFamily="18" charset="2"/>
              <a:buNone/>
            </a:pPr>
            <a:r>
              <a:rPr lang="en-US" sz="2000" smtClean="0">
                <a:latin typeface="Courier New" pitchFamily="49" charset="0"/>
                <a:cs typeface="Courier New" pitchFamily="49" charset="0"/>
              </a:rPr>
              <a:t>int main ()</a:t>
            </a:r>
          </a:p>
          <a:p>
            <a:pPr>
              <a:lnSpc>
                <a:spcPct val="80000"/>
              </a:lnSpc>
              <a:buFont typeface="Wingdings 2" pitchFamily="18" charset="2"/>
              <a:buNone/>
            </a:pPr>
            <a:r>
              <a:rPr lang="ru-RU" sz="2000" smtClean="0">
                <a:latin typeface="Courier New" pitchFamily="49" charset="0"/>
                <a:cs typeface="Courier New" pitchFamily="49" charset="0"/>
              </a:rPr>
              <a:t>{</a:t>
            </a:r>
          </a:p>
          <a:p>
            <a:pPr>
              <a:lnSpc>
                <a:spcPct val="80000"/>
              </a:lnSpc>
              <a:buFont typeface="Wingdings 2" pitchFamily="18" charset="2"/>
              <a:buNone/>
            </a:pPr>
            <a:r>
              <a:rPr lang="en-US" sz="2000" smtClean="0">
                <a:latin typeface="Courier New" pitchFamily="49" charset="0"/>
                <a:cs typeface="Courier New" pitchFamily="49" charset="0"/>
              </a:rPr>
              <a:t>	char z;</a:t>
            </a:r>
          </a:p>
          <a:p>
            <a:pPr>
              <a:lnSpc>
                <a:spcPct val="80000"/>
              </a:lnSpc>
              <a:buFont typeface="Wingdings 2" pitchFamily="18" charset="2"/>
              <a:buNone/>
            </a:pPr>
            <a:r>
              <a:rPr lang="pl-PL" sz="2000" smtClean="0">
                <a:latin typeface="Courier New" pitchFamily="49" charset="0"/>
                <a:cs typeface="Courier New" pitchFamily="49" charset="0"/>
              </a:rPr>
              <a:t>	for (z='0'; z&lt;='9'; z++)</a:t>
            </a:r>
          </a:p>
          <a:p>
            <a:pPr>
              <a:lnSpc>
                <a:spcPct val="80000"/>
              </a:lnSpc>
              <a:buFont typeface="Wingdings 2" pitchFamily="18" charset="2"/>
              <a:buNone/>
            </a:pPr>
            <a:r>
              <a:rPr lang="ru-RU" sz="2000" smtClean="0">
                <a:latin typeface="Courier New" pitchFamily="49" charset="0"/>
                <a:cs typeface="Courier New" pitchFamily="49" charset="0"/>
              </a:rPr>
              <a:t>	{</a:t>
            </a:r>
          </a:p>
          <a:p>
            <a:pPr>
              <a:lnSpc>
                <a:spcPct val="80000"/>
              </a:lnSpc>
              <a:buFont typeface="Wingdings 2" pitchFamily="18" charset="2"/>
              <a:buNone/>
            </a:pPr>
            <a:r>
              <a:rPr lang="pl-PL" sz="2000" smtClean="0">
                <a:latin typeface="Courier New" pitchFamily="49" charset="0"/>
                <a:cs typeface="Courier New" pitchFamily="49" charset="0"/>
              </a:rPr>
              <a:t>		if (z =='0' || z=='5') </a:t>
            </a:r>
          </a:p>
          <a:p>
            <a:pPr>
              <a:lnSpc>
                <a:spcPct val="80000"/>
              </a:lnSpc>
              <a:buFont typeface="Wingdings 2" pitchFamily="18" charset="2"/>
              <a:buNone/>
            </a:pPr>
            <a:r>
              <a:rPr lang="en-US" sz="2000" smtClean="0">
                <a:latin typeface="Courier New" pitchFamily="49" charset="0"/>
                <a:cs typeface="Courier New" pitchFamily="49" charset="0"/>
              </a:rPr>
              <a:t>			printf("\n");</a:t>
            </a:r>
          </a:p>
          <a:p>
            <a:pPr>
              <a:lnSpc>
                <a:spcPct val="80000"/>
              </a:lnSpc>
              <a:buFont typeface="Wingdings 2" pitchFamily="18" charset="2"/>
              <a:buNone/>
            </a:pPr>
            <a:r>
              <a:rPr lang="pl-PL" sz="2000" smtClean="0">
                <a:latin typeface="Courier New" pitchFamily="49" charset="0"/>
                <a:cs typeface="Courier New" pitchFamily="49" charset="0"/>
              </a:rPr>
              <a:t>		printf(" %c-%</a:t>
            </a:r>
            <a:r>
              <a:rPr lang="en-US" sz="2000" smtClean="0">
                <a:latin typeface="Courier New" pitchFamily="49" charset="0"/>
                <a:cs typeface="Courier New" pitchFamily="49" charset="0"/>
              </a:rPr>
              <a:t>x</a:t>
            </a:r>
            <a:r>
              <a:rPr lang="pl-PL" sz="2000" smtClean="0">
                <a:latin typeface="Courier New" pitchFamily="49" charset="0"/>
                <a:cs typeface="Courier New" pitchFamily="49" charset="0"/>
              </a:rPr>
              <a:t> ", z, z);</a:t>
            </a:r>
          </a:p>
          <a:p>
            <a:pPr>
              <a:lnSpc>
                <a:spcPct val="80000"/>
              </a:lnSpc>
              <a:buFont typeface="Wingdings 2" pitchFamily="18" charset="2"/>
              <a:buNone/>
            </a:pPr>
            <a:r>
              <a:rPr lang="ru-RU" sz="2000" smtClean="0">
                <a:latin typeface="Courier New" pitchFamily="49" charset="0"/>
                <a:cs typeface="Courier New" pitchFamily="49" charset="0"/>
              </a:rPr>
              <a:t>	}</a:t>
            </a:r>
            <a:endParaRPr lang="en-US" sz="2000" smtClean="0">
              <a:latin typeface="Courier New" pitchFamily="49" charset="0"/>
              <a:cs typeface="Courier New" pitchFamily="49" charset="0"/>
            </a:endParaRPr>
          </a:p>
          <a:p>
            <a:pPr>
              <a:lnSpc>
                <a:spcPct val="80000"/>
              </a:lnSpc>
              <a:buFont typeface="Wingdings 2" pitchFamily="18" charset="2"/>
              <a:buNone/>
            </a:pPr>
            <a:r>
              <a:rPr lang="en-US" sz="2000" smtClean="0">
                <a:latin typeface="Courier New" pitchFamily="49" charset="0"/>
                <a:cs typeface="Courier New" pitchFamily="49" charset="0"/>
              </a:rPr>
              <a:t>	return 0;</a:t>
            </a:r>
            <a:endParaRPr lang="ru-RU" sz="2000" smtClean="0">
              <a:latin typeface="Courier New" pitchFamily="49" charset="0"/>
              <a:cs typeface="Courier New" pitchFamily="49" charset="0"/>
            </a:endParaRPr>
          </a:p>
          <a:p>
            <a:pPr>
              <a:lnSpc>
                <a:spcPct val="80000"/>
              </a:lnSpc>
              <a:buFont typeface="Wingdings 2" pitchFamily="18" charset="2"/>
              <a:buNone/>
            </a:pPr>
            <a:r>
              <a:rPr lang="ru-RU" sz="2000" smtClean="0">
                <a:latin typeface="Courier New" pitchFamily="49" charset="0"/>
                <a:cs typeface="Courier New" pitchFamily="49" charset="0"/>
              </a:rPr>
              <a:t>}</a:t>
            </a:r>
            <a:endParaRPr lang="en-US" sz="2000" smtClean="0">
              <a:latin typeface="Courier New" pitchFamily="49" charset="0"/>
              <a:cs typeface="Courier New" pitchFamily="49" charset="0"/>
            </a:endParaRPr>
          </a:p>
          <a:p>
            <a:pPr>
              <a:lnSpc>
                <a:spcPct val="80000"/>
              </a:lnSpc>
              <a:buFont typeface="Wingdings 2" pitchFamily="18" charset="2"/>
              <a:buNone/>
            </a:pPr>
            <a:endParaRPr lang="en-US" sz="2000" smtClean="0">
              <a:latin typeface="Courier New" pitchFamily="49" charset="0"/>
              <a:cs typeface="Courier New" pitchFamily="49" charset="0"/>
            </a:endParaRPr>
          </a:p>
          <a:p>
            <a:pPr>
              <a:lnSpc>
                <a:spcPct val="80000"/>
              </a:lnSpc>
              <a:buFont typeface="Wingdings 2" pitchFamily="18" charset="2"/>
              <a:buNone/>
            </a:pPr>
            <a:r>
              <a:rPr lang="ru-RU" sz="2000" b="1" smtClean="0">
                <a:latin typeface="Courier New" pitchFamily="49" charset="0"/>
                <a:cs typeface="Courier New" pitchFamily="49" charset="0"/>
              </a:rPr>
              <a:t>Результат выполнения программы:</a:t>
            </a:r>
          </a:p>
          <a:p>
            <a:pPr>
              <a:lnSpc>
                <a:spcPct val="80000"/>
              </a:lnSpc>
              <a:buFont typeface="Wingdings 2" pitchFamily="18" charset="2"/>
              <a:buNone/>
            </a:pPr>
            <a:r>
              <a:rPr lang="ru-RU" sz="2000" b="1" smtClean="0">
                <a:latin typeface="Courier New" pitchFamily="49" charset="0"/>
                <a:cs typeface="Courier New" pitchFamily="49" charset="0"/>
              </a:rPr>
              <a:t> 0-30  1-31  2-32  3-33  4-34</a:t>
            </a:r>
          </a:p>
          <a:p>
            <a:pPr>
              <a:lnSpc>
                <a:spcPct val="80000"/>
              </a:lnSpc>
              <a:buFont typeface="Wingdings 2" pitchFamily="18" charset="2"/>
              <a:buNone/>
            </a:pPr>
            <a:r>
              <a:rPr lang="ru-RU" sz="2000" b="1" smtClean="0">
                <a:latin typeface="Courier New" pitchFamily="49" charset="0"/>
                <a:cs typeface="Courier New" pitchFamily="49" charset="0"/>
              </a:rPr>
              <a:t> 5-35  6-36  7-37  8-38  9-39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4" end="14"/>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Заголовок 1"/>
          <p:cNvSpPr>
            <a:spLocks noGrp="1"/>
          </p:cNvSpPr>
          <p:nvPr>
            <p:ph type="title" idx="4294967295"/>
          </p:nvPr>
        </p:nvSpPr>
        <p:spPr bwMode="auto">
          <a:xfrm>
            <a:off x="1435100" y="274638"/>
            <a:ext cx="7499350" cy="439737"/>
          </a:xfrm>
          <a:noFill/>
        </p:spPr>
        <p:txBody>
          <a:bodyPr vert="horz" wrap="square" lIns="91440" tIns="45720" rIns="91440" bIns="45720" numCol="1" anchorCtr="0" compatLnSpc="1">
            <a:prstTxWarp prst="textNoShape">
              <a:avLst/>
            </a:prstTxWarp>
          </a:bodyPr>
          <a:lstStyle/>
          <a:p>
            <a:r>
              <a:rPr lang="ru-RU" sz="2200" smtClean="0">
                <a:effectLst/>
              </a:rPr>
              <a:t>Пример: Печать латинского алфавита</a:t>
            </a:r>
          </a:p>
        </p:txBody>
      </p:sp>
      <p:sp>
        <p:nvSpPr>
          <p:cNvPr id="3" name="Содержимое 2"/>
          <p:cNvSpPr>
            <a:spLocks noGrp="1"/>
          </p:cNvSpPr>
          <p:nvPr>
            <p:ph idx="4294967295"/>
          </p:nvPr>
        </p:nvSpPr>
        <p:spPr>
          <a:xfrm>
            <a:off x="914400" y="908050"/>
            <a:ext cx="8229600" cy="5340350"/>
          </a:xfrm>
        </p:spPr>
        <p:txBody>
          <a:bodyPr/>
          <a:lstStyle/>
          <a:p>
            <a:pPr>
              <a:spcBef>
                <a:spcPct val="0"/>
              </a:spcBef>
              <a:buFont typeface="Wingdings 2" pitchFamily="18" charset="2"/>
              <a:buNone/>
            </a:pPr>
            <a:r>
              <a:rPr lang="en-US" sz="2800" smtClean="0">
                <a:latin typeface="Courier New" pitchFamily="49" charset="0"/>
                <a:cs typeface="Courier New" pitchFamily="49" charset="0"/>
              </a:rPr>
              <a:t>#include &lt;stdio.h&gt;</a:t>
            </a:r>
          </a:p>
          <a:p>
            <a:pPr>
              <a:spcBef>
                <a:spcPct val="0"/>
              </a:spcBef>
              <a:buFont typeface="Wingdings 2" pitchFamily="18" charset="2"/>
              <a:buNone/>
            </a:pPr>
            <a:r>
              <a:rPr lang="en-US" sz="2800" smtClean="0">
                <a:latin typeface="Courier New" pitchFamily="49" charset="0"/>
                <a:cs typeface="Courier New" pitchFamily="49" charset="0"/>
              </a:rPr>
              <a:t>int main ()</a:t>
            </a:r>
          </a:p>
          <a:p>
            <a:pPr>
              <a:spcBef>
                <a:spcPct val="0"/>
              </a:spcBef>
              <a:buFont typeface="Wingdings 2" pitchFamily="18" charset="2"/>
              <a:buNone/>
            </a:pPr>
            <a:r>
              <a:rPr lang="ru-RU" sz="2800" smtClean="0">
                <a:latin typeface="Courier New" pitchFamily="49" charset="0"/>
                <a:cs typeface="Courier New" pitchFamily="49" charset="0"/>
              </a:rPr>
              <a:t>{</a:t>
            </a:r>
          </a:p>
          <a:p>
            <a:pPr>
              <a:spcBef>
                <a:spcPct val="0"/>
              </a:spcBef>
              <a:buFont typeface="Wingdings 2" pitchFamily="18" charset="2"/>
              <a:buNone/>
            </a:pPr>
            <a:r>
              <a:rPr lang="en-US" sz="2800" smtClean="0">
                <a:latin typeface="Courier New" pitchFamily="49" charset="0"/>
                <a:cs typeface="Courier New" pitchFamily="49" charset="0"/>
              </a:rPr>
              <a:t>	char z;</a:t>
            </a:r>
          </a:p>
          <a:p>
            <a:pPr>
              <a:spcBef>
                <a:spcPct val="0"/>
              </a:spcBef>
              <a:buFont typeface="Wingdings 2" pitchFamily="18" charset="2"/>
              <a:buNone/>
            </a:pPr>
            <a:r>
              <a:rPr lang="pl-PL" sz="2800" smtClean="0">
                <a:latin typeface="Courier New" pitchFamily="49" charset="0"/>
                <a:cs typeface="Courier New" pitchFamily="49" charset="0"/>
              </a:rPr>
              <a:t>	for (z='A'; z&lt;='Z'; z++)</a:t>
            </a:r>
          </a:p>
          <a:p>
            <a:pPr>
              <a:spcBef>
                <a:spcPct val="0"/>
              </a:spcBef>
              <a:buFont typeface="Wingdings 2" pitchFamily="18" charset="2"/>
              <a:buNone/>
            </a:pPr>
            <a:r>
              <a:rPr lang="en-US" sz="2800" smtClean="0">
                <a:latin typeface="Courier New" pitchFamily="49" charset="0"/>
                <a:cs typeface="Courier New" pitchFamily="49" charset="0"/>
              </a:rPr>
              <a:t>		printf("%c", z);</a:t>
            </a:r>
          </a:p>
          <a:p>
            <a:pPr>
              <a:spcBef>
                <a:spcPct val="0"/>
              </a:spcBef>
              <a:buFont typeface="Wingdings 2" pitchFamily="18" charset="2"/>
              <a:buNone/>
            </a:pPr>
            <a:r>
              <a:rPr lang="en-US" sz="2800" smtClean="0">
                <a:latin typeface="Courier New" pitchFamily="49" charset="0"/>
                <a:cs typeface="Courier New" pitchFamily="49" charset="0"/>
              </a:rPr>
              <a:t>	return 0;</a:t>
            </a:r>
          </a:p>
          <a:p>
            <a:pPr>
              <a:spcBef>
                <a:spcPct val="0"/>
              </a:spcBef>
              <a:buFont typeface="Wingdings 2" pitchFamily="18" charset="2"/>
              <a:buNone/>
            </a:pPr>
            <a:r>
              <a:rPr lang="ru-RU" sz="2800" smtClean="0">
                <a:latin typeface="Courier New" pitchFamily="49" charset="0"/>
                <a:cs typeface="Courier New" pitchFamily="49" charset="0"/>
              </a:rPr>
              <a:t>}</a:t>
            </a:r>
          </a:p>
          <a:p>
            <a:pPr>
              <a:spcBef>
                <a:spcPct val="0"/>
              </a:spcBef>
              <a:buFont typeface="Wingdings 2" pitchFamily="18" charset="2"/>
              <a:buNone/>
            </a:pPr>
            <a:endParaRPr lang="ru-RU" sz="2800" smtClean="0">
              <a:latin typeface="Courier New" pitchFamily="49" charset="0"/>
              <a:cs typeface="Courier New" pitchFamily="49" charset="0"/>
            </a:endParaRPr>
          </a:p>
          <a:p>
            <a:pPr>
              <a:spcBef>
                <a:spcPct val="0"/>
              </a:spcBef>
              <a:buFont typeface="Wingdings 2" pitchFamily="18" charset="2"/>
              <a:buNone/>
            </a:pPr>
            <a:r>
              <a:rPr lang="ru-RU" sz="2800" b="1" smtClean="0">
                <a:latin typeface="Courier New" pitchFamily="49" charset="0"/>
                <a:cs typeface="Courier New" pitchFamily="49" charset="0"/>
              </a:rPr>
              <a:t>Результат выполнения программы:</a:t>
            </a:r>
          </a:p>
          <a:p>
            <a:pPr>
              <a:spcBef>
                <a:spcPct val="0"/>
              </a:spcBef>
              <a:buFont typeface="Wingdings 2" pitchFamily="18" charset="2"/>
              <a:buNone/>
            </a:pPr>
            <a:endParaRPr lang="en-US" sz="2800" b="1" smtClean="0">
              <a:latin typeface="Courier New" pitchFamily="49" charset="0"/>
              <a:cs typeface="Courier New" pitchFamily="49" charset="0"/>
            </a:endParaRPr>
          </a:p>
          <a:p>
            <a:pPr>
              <a:spcBef>
                <a:spcPct val="0"/>
              </a:spcBef>
              <a:buFont typeface="Wingdings 2" pitchFamily="18" charset="2"/>
              <a:buNone/>
            </a:pPr>
            <a:r>
              <a:rPr lang="en-US" sz="2800" b="1" smtClean="0">
                <a:latin typeface="Courier New" pitchFamily="49" charset="0"/>
                <a:cs typeface="Courier New" pitchFamily="49" charset="0"/>
              </a:rPr>
              <a:t>ABCDEFGHIGKLMNOPQRSTUVWXYZ</a:t>
            </a:r>
            <a:endParaRPr lang="ru-RU" sz="2800" b="1" smtClean="0">
              <a:latin typeface="Courier New" pitchFamily="49" charset="0"/>
              <a:cs typeface="Courier New" pitchFamily="49" charset="0"/>
            </a:endParaRPr>
          </a:p>
          <a:p>
            <a:pPr>
              <a:spcBef>
                <a:spcPct val="0"/>
              </a:spcBef>
              <a:buFont typeface="Wingdings 2" pitchFamily="18" charset="2"/>
              <a:buNone/>
            </a:pPr>
            <a:endParaRPr lang="ru-RU" sz="2800" b="1" smtClean="0">
              <a:latin typeface="Courier New" pitchFamily="49" charset="0"/>
              <a:cs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Заголовок 1"/>
          <p:cNvSpPr>
            <a:spLocks noGrp="1"/>
          </p:cNvSpPr>
          <p:nvPr>
            <p:ph type="title" idx="4294967295"/>
          </p:nvPr>
        </p:nvSpPr>
        <p:spPr bwMode="auto">
          <a:noFill/>
        </p:spPr>
        <p:txBody>
          <a:bodyPr vert="horz" wrap="square" lIns="91440" tIns="45720" rIns="91440" bIns="45720" numCol="1" anchorCtr="0" compatLnSpc="1">
            <a:prstTxWarp prst="textNoShape">
              <a:avLst/>
            </a:prstTxWarp>
            <a:normAutofit fontScale="90000"/>
          </a:bodyPr>
          <a:lstStyle/>
          <a:p>
            <a:r>
              <a:rPr lang="ru-RU" sz="2600" smtClean="0">
                <a:effectLst/>
              </a:rPr>
              <a:t>Пример: посчитать сумму десятичных цифр в введенной последовательности символов, заканчивающейся точкой</a:t>
            </a:r>
          </a:p>
        </p:txBody>
      </p:sp>
      <p:sp>
        <p:nvSpPr>
          <p:cNvPr id="3" name="Содержимое 2"/>
          <p:cNvSpPr>
            <a:spLocks noGrp="1"/>
          </p:cNvSpPr>
          <p:nvPr>
            <p:ph idx="4294967295"/>
          </p:nvPr>
        </p:nvSpPr>
        <p:spPr>
          <a:xfrm>
            <a:off x="1258888" y="1557338"/>
            <a:ext cx="7561262" cy="4686300"/>
          </a:xfrm>
        </p:spPr>
        <p:txBody>
          <a:bodyPr/>
          <a:lstStyle/>
          <a:p>
            <a:pPr>
              <a:lnSpc>
                <a:spcPct val="80000"/>
              </a:lnSpc>
              <a:buFont typeface="Wingdings 2" pitchFamily="18" charset="2"/>
              <a:buNone/>
            </a:pPr>
            <a:r>
              <a:rPr lang="en-US" sz="2000" smtClean="0">
                <a:latin typeface="Courier New" pitchFamily="49" charset="0"/>
                <a:cs typeface="Courier New" pitchFamily="49" charset="0"/>
              </a:rPr>
              <a:t>#include &lt;stdio.h&gt;</a:t>
            </a:r>
          </a:p>
          <a:p>
            <a:pPr>
              <a:lnSpc>
                <a:spcPct val="80000"/>
              </a:lnSpc>
              <a:buFont typeface="Wingdings 2" pitchFamily="18" charset="2"/>
              <a:buNone/>
            </a:pPr>
            <a:r>
              <a:rPr lang="en-US" sz="2000" smtClean="0">
                <a:latin typeface="Courier New" pitchFamily="49" charset="0"/>
                <a:cs typeface="Courier New" pitchFamily="49" charset="0"/>
              </a:rPr>
              <a:t>int main ()</a:t>
            </a:r>
          </a:p>
          <a:p>
            <a:pPr>
              <a:lnSpc>
                <a:spcPct val="80000"/>
              </a:lnSpc>
              <a:buFont typeface="Wingdings 2" pitchFamily="18" charset="2"/>
              <a:buNone/>
            </a:pPr>
            <a:r>
              <a:rPr lang="ru-RU" sz="2000" smtClean="0">
                <a:latin typeface="Courier New" pitchFamily="49" charset="0"/>
                <a:cs typeface="Courier New" pitchFamily="49" charset="0"/>
              </a:rPr>
              <a:t>{</a:t>
            </a:r>
          </a:p>
          <a:p>
            <a:pPr>
              <a:lnSpc>
                <a:spcPct val="80000"/>
              </a:lnSpc>
              <a:buFont typeface="Wingdings 2" pitchFamily="18" charset="2"/>
              <a:buNone/>
            </a:pPr>
            <a:r>
              <a:rPr lang="en-US" sz="2000" smtClean="0">
                <a:latin typeface="Courier New" pitchFamily="49" charset="0"/>
                <a:cs typeface="Courier New" pitchFamily="49" charset="0"/>
              </a:rPr>
              <a:t>	char z;</a:t>
            </a:r>
          </a:p>
          <a:p>
            <a:pPr>
              <a:lnSpc>
                <a:spcPct val="80000"/>
              </a:lnSpc>
              <a:buFont typeface="Wingdings 2" pitchFamily="18" charset="2"/>
              <a:buNone/>
            </a:pPr>
            <a:r>
              <a:rPr lang="en-US" sz="2000" smtClean="0">
                <a:latin typeface="Courier New" pitchFamily="49" charset="0"/>
                <a:cs typeface="Courier New" pitchFamily="49" charset="0"/>
              </a:rPr>
              <a:t>	int s = 0;</a:t>
            </a:r>
          </a:p>
          <a:p>
            <a:pPr>
              <a:lnSpc>
                <a:spcPct val="80000"/>
              </a:lnSpc>
              <a:buFont typeface="Wingdings 2" pitchFamily="18" charset="2"/>
              <a:buNone/>
            </a:pPr>
            <a:r>
              <a:rPr lang="en-US" sz="2000" smtClean="0">
                <a:latin typeface="Courier New" pitchFamily="49" charset="0"/>
                <a:cs typeface="Courier New" pitchFamily="49" charset="0"/>
              </a:rPr>
              <a:t>	do</a:t>
            </a:r>
          </a:p>
          <a:p>
            <a:pPr>
              <a:lnSpc>
                <a:spcPct val="80000"/>
              </a:lnSpc>
              <a:buFont typeface="Wingdings 2" pitchFamily="18" charset="2"/>
              <a:buNone/>
            </a:pPr>
            <a:r>
              <a:rPr lang="ru-RU" sz="2000" smtClean="0">
                <a:latin typeface="Courier New" pitchFamily="49" charset="0"/>
                <a:cs typeface="Courier New" pitchFamily="49" charset="0"/>
              </a:rPr>
              <a:t>	{</a:t>
            </a:r>
          </a:p>
          <a:p>
            <a:pPr>
              <a:lnSpc>
                <a:spcPct val="80000"/>
              </a:lnSpc>
              <a:buFont typeface="Wingdings 2" pitchFamily="18" charset="2"/>
              <a:buNone/>
            </a:pPr>
            <a:r>
              <a:rPr lang="en-US" sz="2000" smtClean="0">
                <a:latin typeface="Courier New" pitchFamily="49" charset="0"/>
                <a:cs typeface="Courier New" pitchFamily="49" charset="0"/>
              </a:rPr>
              <a:t>		scanf("%c",&amp;z);</a:t>
            </a:r>
          </a:p>
          <a:p>
            <a:pPr>
              <a:lnSpc>
                <a:spcPct val="80000"/>
              </a:lnSpc>
              <a:buFont typeface="Wingdings 2" pitchFamily="18" charset="2"/>
              <a:buNone/>
            </a:pPr>
            <a:r>
              <a:rPr lang="pl-PL" sz="2000" smtClean="0">
                <a:latin typeface="Courier New" pitchFamily="49" charset="0"/>
                <a:cs typeface="Courier New" pitchFamily="49" charset="0"/>
              </a:rPr>
              <a:t>		if ((z&gt;='0')&amp;&amp; (z&lt;='9'))</a:t>
            </a:r>
          </a:p>
          <a:p>
            <a:pPr>
              <a:lnSpc>
                <a:spcPct val="80000"/>
              </a:lnSpc>
              <a:buFont typeface="Wingdings 2" pitchFamily="18" charset="2"/>
              <a:buNone/>
            </a:pPr>
            <a:r>
              <a:rPr lang="en-US" sz="2000" smtClean="0">
                <a:latin typeface="Courier New" pitchFamily="49" charset="0"/>
                <a:cs typeface="Courier New" pitchFamily="49" charset="0"/>
              </a:rPr>
              <a:t>			s += z -'0';</a:t>
            </a:r>
          </a:p>
          <a:p>
            <a:pPr>
              <a:lnSpc>
                <a:spcPct val="80000"/>
              </a:lnSpc>
              <a:buFont typeface="Wingdings 2" pitchFamily="18" charset="2"/>
              <a:buNone/>
            </a:pPr>
            <a:r>
              <a:rPr lang="ru-RU" sz="2000" smtClean="0">
                <a:latin typeface="Courier New" pitchFamily="49" charset="0"/>
                <a:cs typeface="Courier New" pitchFamily="49" charset="0"/>
              </a:rPr>
              <a:t>	}</a:t>
            </a:r>
          </a:p>
          <a:p>
            <a:pPr>
              <a:lnSpc>
                <a:spcPct val="80000"/>
              </a:lnSpc>
              <a:buFont typeface="Wingdings 2" pitchFamily="18" charset="2"/>
              <a:buNone/>
            </a:pPr>
            <a:r>
              <a:rPr lang="en-US" sz="2000" smtClean="0">
                <a:latin typeface="Courier New" pitchFamily="49" charset="0"/>
                <a:cs typeface="Courier New" pitchFamily="49" charset="0"/>
              </a:rPr>
              <a:t>	while (z!='.');</a:t>
            </a:r>
          </a:p>
          <a:p>
            <a:pPr>
              <a:lnSpc>
                <a:spcPct val="80000"/>
              </a:lnSpc>
              <a:buFont typeface="Wingdings 2" pitchFamily="18" charset="2"/>
              <a:buNone/>
            </a:pPr>
            <a:r>
              <a:rPr lang="en-US" sz="2000" smtClean="0">
                <a:latin typeface="Courier New" pitchFamily="49" charset="0"/>
                <a:cs typeface="Courier New" pitchFamily="49" charset="0"/>
              </a:rPr>
              <a:t>	printf("%d\n", s);</a:t>
            </a:r>
          </a:p>
          <a:p>
            <a:pPr>
              <a:lnSpc>
                <a:spcPct val="80000"/>
              </a:lnSpc>
              <a:buFont typeface="Wingdings 2" pitchFamily="18" charset="2"/>
              <a:buNone/>
            </a:pPr>
            <a:r>
              <a:rPr lang="en-US" sz="2000" smtClean="0">
                <a:latin typeface="Courier New" pitchFamily="49" charset="0"/>
                <a:cs typeface="Courier New" pitchFamily="49" charset="0"/>
              </a:rPr>
              <a:t>	return 0;</a:t>
            </a:r>
          </a:p>
          <a:p>
            <a:pPr>
              <a:lnSpc>
                <a:spcPct val="80000"/>
              </a:lnSpc>
              <a:buFont typeface="Wingdings 2" pitchFamily="18" charset="2"/>
              <a:buNone/>
            </a:pPr>
            <a:r>
              <a:rPr lang="ru-RU" sz="2000" smtClean="0">
                <a:latin typeface="Courier New" pitchFamily="49" charset="0"/>
                <a:cs typeface="Courier New" pitchFamily="49"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 calcmode="lin" valueType="num">
                                      <p:cBhvr additive="base">
                                        <p:cTn id="5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
                                            <p:txEl>
                                              <p:pRg st="12" end="12"/>
                                            </p:txEl>
                                          </p:spTgt>
                                        </p:tgtEl>
                                        <p:attrNameLst>
                                          <p:attrName>style.visibility</p:attrName>
                                        </p:attrNameLst>
                                      </p:cBhvr>
                                      <p:to>
                                        <p:strVal val="visible"/>
                                      </p:to>
                                    </p:set>
                                    <p:anim calcmode="lin" valueType="num">
                                      <p:cBhvr additive="base">
                                        <p:cTn id="6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 calcmode="lin" valueType="num">
                                      <p:cBhvr additive="base">
                                        <p:cTn id="6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3" end="13"/>
                                            </p:txEl>
                                          </p:spTgt>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3">
                                            <p:txEl>
                                              <p:pRg st="14" end="14"/>
                                            </p:txEl>
                                          </p:spTgt>
                                        </p:tgtEl>
                                        <p:attrNameLst>
                                          <p:attrName>style.visibility</p:attrName>
                                        </p:attrNameLst>
                                      </p:cBhvr>
                                      <p:to>
                                        <p:strVal val="visible"/>
                                      </p:to>
                                    </p:set>
                                    <p:anim calcmode="lin" valueType="num">
                                      <p:cBhvr additive="base">
                                        <p:cTn id="7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bwMode="auto"/>
        <p:txBody>
          <a:bodyPr vert="horz" wrap="square" lIns="91440" tIns="45720" rIns="91440" bIns="45720" numCol="1" anchorCtr="0" compatLnSpc="1">
            <a:prstTxWarp prst="textNoShape">
              <a:avLst/>
            </a:prstTxWarp>
          </a:bodyPr>
          <a:lstStyle/>
          <a:p>
            <a:r>
              <a:rPr lang="ru-RU" b="1" smtClean="0">
                <a:effectLst/>
              </a:rPr>
              <a:t>ANSI C</a:t>
            </a:r>
          </a:p>
        </p:txBody>
      </p:sp>
      <p:sp>
        <p:nvSpPr>
          <p:cNvPr id="21506" name="Rectangle 3"/>
          <p:cNvSpPr>
            <a:spLocks noGrp="1"/>
          </p:cNvSpPr>
          <p:nvPr>
            <p:ph type="body" idx="1"/>
          </p:nvPr>
        </p:nvSpPr>
        <p:spPr/>
        <p:txBody>
          <a:bodyPr/>
          <a:lstStyle/>
          <a:p>
            <a:pPr>
              <a:buFont typeface="Wingdings 2" pitchFamily="18" charset="2"/>
              <a:buNone/>
            </a:pPr>
            <a:r>
              <a:rPr lang="ru-RU" smtClean="0"/>
              <a:t>— стандарт языка Си, опубликованный Американским национальным институтом стандартов (ANSI). </a:t>
            </a:r>
          </a:p>
          <a:p>
            <a:pPr>
              <a:buFont typeface="Wingdings 2" pitchFamily="18" charset="2"/>
              <a:buNone/>
            </a:pPr>
            <a:r>
              <a:rPr lang="ru-RU" smtClean="0"/>
              <a:t>Следование этому стандарту помогает создавать легко портируемые программы.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p:cNvSpPr>
          <p:nvPr>
            <p:ph type="title" idx="4294967295"/>
          </p:nvPr>
        </p:nvSpPr>
        <p:spPr bwMode="auto">
          <a:xfrm>
            <a:off x="1435100" y="274638"/>
            <a:ext cx="7499350" cy="850900"/>
          </a:xfrm>
          <a:noFill/>
        </p:spPr>
        <p:txBody>
          <a:bodyPr vert="horz" wrap="square" lIns="91440" tIns="45720" rIns="91440" bIns="45720" numCol="1" anchorCtr="0" compatLnSpc="1">
            <a:prstTxWarp prst="textNoShape">
              <a:avLst/>
            </a:prstTxWarp>
            <a:normAutofit fontScale="90000"/>
          </a:bodyPr>
          <a:lstStyle/>
          <a:p>
            <a:r>
              <a:rPr lang="ru-RU" sz="2800" smtClean="0">
                <a:effectLst/>
              </a:rPr>
              <a:t>Преобразование типов</a:t>
            </a:r>
            <a:r>
              <a:rPr lang="ru-RU" sz="2600" smtClean="0">
                <a:effectLst/>
              </a:rPr>
              <a:t/>
            </a:r>
            <a:br>
              <a:rPr lang="ru-RU" sz="2600" smtClean="0">
                <a:effectLst/>
              </a:rPr>
            </a:br>
            <a:endParaRPr lang="ru-RU" sz="2600" smtClean="0">
              <a:effectLst/>
            </a:endParaRPr>
          </a:p>
        </p:txBody>
      </p:sp>
      <p:sp>
        <p:nvSpPr>
          <p:cNvPr id="66562" name="Rectangle 3"/>
          <p:cNvSpPr>
            <a:spLocks noGrp="1"/>
          </p:cNvSpPr>
          <p:nvPr>
            <p:ph type="body" idx="4294967295"/>
          </p:nvPr>
        </p:nvSpPr>
        <p:spPr>
          <a:xfrm>
            <a:off x="914400" y="981075"/>
            <a:ext cx="8229600" cy="4895850"/>
          </a:xfrm>
        </p:spPr>
        <p:txBody>
          <a:bodyPr/>
          <a:lstStyle/>
          <a:p>
            <a:pPr marL="609600" indent="-609600">
              <a:lnSpc>
                <a:spcPct val="90000"/>
              </a:lnSpc>
              <a:buFont typeface="Wingdings 2" pitchFamily="18" charset="2"/>
              <a:buNone/>
            </a:pPr>
            <a:r>
              <a:rPr lang="ru-RU" sz="2400" smtClean="0"/>
              <a:t>Если в выражении появляются операнды различных типов, то они преобразуются к некоторому общему типу, при этом к каждому арифметическому операнду применяется такая последовательность правил: </a:t>
            </a:r>
          </a:p>
          <a:p>
            <a:pPr marL="609600" indent="-609600">
              <a:lnSpc>
                <a:spcPct val="90000"/>
              </a:lnSpc>
            </a:pPr>
            <a:r>
              <a:rPr lang="ru-RU" sz="2400" smtClean="0"/>
              <a:t>Если один из операндов в выражении имеет тип </a:t>
            </a:r>
            <a:r>
              <a:rPr lang="ru-RU" sz="2400" i="1" smtClean="0"/>
              <a:t>long</a:t>
            </a:r>
            <a:r>
              <a:rPr lang="ru-RU" sz="2400" smtClean="0"/>
              <a:t> </a:t>
            </a:r>
            <a:r>
              <a:rPr lang="ru-RU" sz="2400" i="1" smtClean="0"/>
              <a:t>double</a:t>
            </a:r>
            <a:r>
              <a:rPr lang="ru-RU" sz="2400" smtClean="0"/>
              <a:t>, то остальные тоже преобразуются к типу </a:t>
            </a:r>
            <a:r>
              <a:rPr lang="ru-RU" sz="2400" i="1" smtClean="0"/>
              <a:t>long</a:t>
            </a:r>
            <a:r>
              <a:rPr lang="ru-RU" sz="2400" smtClean="0"/>
              <a:t> </a:t>
            </a:r>
            <a:r>
              <a:rPr lang="ru-RU" sz="2400" i="1" smtClean="0"/>
              <a:t>double</a:t>
            </a:r>
            <a:r>
              <a:rPr lang="ru-RU" sz="2400" smtClean="0"/>
              <a:t>. </a:t>
            </a:r>
          </a:p>
          <a:p>
            <a:pPr marL="609600" indent="-609600">
              <a:lnSpc>
                <a:spcPct val="90000"/>
              </a:lnSpc>
            </a:pPr>
            <a:r>
              <a:rPr lang="ru-RU" sz="2400" smtClean="0"/>
              <a:t>В противном случае, если один из операндов в выражении имеет тип </a:t>
            </a:r>
            <a:r>
              <a:rPr lang="ru-RU" sz="2400" i="1" smtClean="0"/>
              <a:t>double</a:t>
            </a:r>
            <a:r>
              <a:rPr lang="ru-RU" sz="2400" smtClean="0"/>
              <a:t>, то остальные тоже преобразуются к типу </a:t>
            </a:r>
            <a:r>
              <a:rPr lang="ru-RU" sz="2400" i="1" smtClean="0"/>
              <a:t>double</a:t>
            </a:r>
            <a:r>
              <a:rPr lang="ru-RU" sz="2400" smtClean="0"/>
              <a:t>. </a:t>
            </a:r>
          </a:p>
          <a:p>
            <a:pPr marL="609600" indent="-609600">
              <a:lnSpc>
                <a:spcPct val="90000"/>
              </a:lnSpc>
            </a:pPr>
            <a:r>
              <a:rPr lang="ru-RU" sz="2400" smtClean="0"/>
              <a:t>В противном случае, если один из операндов в выражении имеет тип </a:t>
            </a:r>
            <a:r>
              <a:rPr lang="ru-RU" sz="2400" i="1" smtClean="0"/>
              <a:t>float</a:t>
            </a:r>
            <a:r>
              <a:rPr lang="ru-RU" sz="2400" smtClean="0"/>
              <a:t>, то остальные тоже преобразуются к типу </a:t>
            </a:r>
            <a:r>
              <a:rPr lang="ru-RU" sz="2400" i="1" smtClean="0"/>
              <a:t>float</a:t>
            </a:r>
            <a:r>
              <a:rPr lang="ru-RU" sz="2400" smtClean="0"/>
              <a:t>. </a:t>
            </a:r>
          </a:p>
          <a:p>
            <a:pPr marL="609600" indent="-609600">
              <a:lnSpc>
                <a:spcPct val="90000"/>
              </a:lnSpc>
            </a:pPr>
            <a:endParaRPr lang="ru-RU" sz="2400" smtClean="0"/>
          </a:p>
          <a:p>
            <a:pPr marL="609600" indent="-609600">
              <a:lnSpc>
                <a:spcPct val="90000"/>
              </a:lnSpc>
              <a:buFont typeface="Wingdings 2" pitchFamily="18" charset="2"/>
              <a:buNone/>
            </a:pPr>
            <a:endParaRPr 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6562">
                                            <p:txEl>
                                              <p:pRg st="1" end="1"/>
                                            </p:txEl>
                                          </p:spTgt>
                                        </p:tgtEl>
                                        <p:attrNameLst>
                                          <p:attrName>style.visibility</p:attrName>
                                        </p:attrNameLst>
                                      </p:cBhvr>
                                      <p:to>
                                        <p:strVal val="visible"/>
                                      </p:to>
                                    </p:set>
                                    <p:anim calcmode="lin" valueType="num">
                                      <p:cBhvr additive="base">
                                        <p:cTn id="7" dur="500" fill="hold"/>
                                        <p:tgtEl>
                                          <p:spTgt spid="6656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656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6562">
                                            <p:txEl>
                                              <p:pRg st="2" end="2"/>
                                            </p:txEl>
                                          </p:spTgt>
                                        </p:tgtEl>
                                        <p:attrNameLst>
                                          <p:attrName>style.visibility</p:attrName>
                                        </p:attrNameLst>
                                      </p:cBhvr>
                                      <p:to>
                                        <p:strVal val="visible"/>
                                      </p:to>
                                    </p:set>
                                    <p:anim calcmode="lin" valueType="num">
                                      <p:cBhvr additive="base">
                                        <p:cTn id="13" dur="500" fill="hold"/>
                                        <p:tgtEl>
                                          <p:spTgt spid="6656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656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6562">
                                            <p:txEl>
                                              <p:pRg st="3" end="3"/>
                                            </p:txEl>
                                          </p:spTgt>
                                        </p:tgtEl>
                                        <p:attrNameLst>
                                          <p:attrName>style.visibility</p:attrName>
                                        </p:attrNameLst>
                                      </p:cBhvr>
                                      <p:to>
                                        <p:strVal val="visible"/>
                                      </p:to>
                                    </p:set>
                                    <p:anim calcmode="lin" valueType="num">
                                      <p:cBhvr additive="base">
                                        <p:cTn id="19" dur="500" fill="hold"/>
                                        <p:tgtEl>
                                          <p:spTgt spid="6656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656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
          <p:cNvSpPr>
            <a:spLocks noGrp="1"/>
          </p:cNvSpPr>
          <p:nvPr>
            <p:ph type="body" idx="4294967295"/>
          </p:nvPr>
        </p:nvSpPr>
        <p:spPr>
          <a:xfrm>
            <a:off x="914400" y="333375"/>
            <a:ext cx="8229600" cy="5256213"/>
          </a:xfrm>
        </p:spPr>
        <p:txBody>
          <a:bodyPr/>
          <a:lstStyle/>
          <a:p>
            <a:pPr marL="609600" indent="-609600">
              <a:lnSpc>
                <a:spcPct val="90000"/>
              </a:lnSpc>
            </a:pPr>
            <a:r>
              <a:rPr lang="ru-RU" sz="2400" smtClean="0">
                <a:latin typeface="Times New Roman" pitchFamily="18" charset="0"/>
              </a:rPr>
              <a:t>В противном случае, если один из операндов в выражении имеет тип </a:t>
            </a:r>
            <a:r>
              <a:rPr lang="ru-RU" sz="2400" i="1" smtClean="0">
                <a:latin typeface="Times New Roman" pitchFamily="18" charset="0"/>
              </a:rPr>
              <a:t>unsigned</a:t>
            </a:r>
            <a:r>
              <a:rPr lang="ru-RU" sz="2400" smtClean="0">
                <a:latin typeface="Times New Roman" pitchFamily="18" charset="0"/>
              </a:rPr>
              <a:t> </a:t>
            </a:r>
            <a:r>
              <a:rPr lang="ru-RU" sz="2400" i="1" smtClean="0">
                <a:latin typeface="Times New Roman" pitchFamily="18" charset="0"/>
              </a:rPr>
              <a:t>long</a:t>
            </a:r>
            <a:r>
              <a:rPr lang="ru-RU" sz="2400" smtClean="0">
                <a:latin typeface="Times New Roman" pitchFamily="18" charset="0"/>
              </a:rPr>
              <a:t>, то остальные тоже преобразуются к типу </a:t>
            </a:r>
            <a:r>
              <a:rPr lang="ru-RU" sz="2400" i="1" smtClean="0">
                <a:latin typeface="Times New Roman" pitchFamily="18" charset="0"/>
              </a:rPr>
              <a:t>unsigned</a:t>
            </a:r>
            <a:r>
              <a:rPr lang="ru-RU" sz="2400" smtClean="0">
                <a:latin typeface="Times New Roman" pitchFamily="18" charset="0"/>
              </a:rPr>
              <a:t> </a:t>
            </a:r>
            <a:r>
              <a:rPr lang="ru-RU" sz="2400" i="1" smtClean="0">
                <a:latin typeface="Times New Roman" pitchFamily="18" charset="0"/>
              </a:rPr>
              <a:t>long</a:t>
            </a:r>
            <a:r>
              <a:rPr lang="ru-RU" sz="2400" smtClean="0">
                <a:latin typeface="Times New Roman" pitchFamily="18" charset="0"/>
              </a:rPr>
              <a:t>. </a:t>
            </a:r>
          </a:p>
          <a:p>
            <a:pPr marL="609600" indent="-609600">
              <a:lnSpc>
                <a:spcPct val="90000"/>
              </a:lnSpc>
            </a:pPr>
            <a:r>
              <a:rPr lang="ru-RU" sz="2400" smtClean="0">
                <a:latin typeface="Times New Roman" pitchFamily="18" charset="0"/>
              </a:rPr>
              <a:t>В противном случае, если один из операндов в выражении имеет тип </a:t>
            </a:r>
            <a:r>
              <a:rPr lang="ru-RU" sz="2400" i="1" smtClean="0">
                <a:latin typeface="Times New Roman" pitchFamily="18" charset="0"/>
              </a:rPr>
              <a:t>long</a:t>
            </a:r>
            <a:r>
              <a:rPr lang="ru-RU" sz="2400" smtClean="0">
                <a:latin typeface="Times New Roman" pitchFamily="18" charset="0"/>
              </a:rPr>
              <a:t>, то остальные тоже преобразуются к типу </a:t>
            </a:r>
            <a:r>
              <a:rPr lang="ru-RU" sz="2400" i="1" smtClean="0">
                <a:latin typeface="Times New Roman" pitchFamily="18" charset="0"/>
              </a:rPr>
              <a:t>long</a:t>
            </a:r>
            <a:r>
              <a:rPr lang="ru-RU" sz="2400" smtClean="0">
                <a:latin typeface="Times New Roman" pitchFamily="18" charset="0"/>
              </a:rPr>
              <a:t>. </a:t>
            </a:r>
          </a:p>
          <a:p>
            <a:pPr marL="609600" indent="-609600">
              <a:lnSpc>
                <a:spcPct val="90000"/>
              </a:lnSpc>
            </a:pPr>
            <a:r>
              <a:rPr lang="ru-RU" sz="2400" smtClean="0">
                <a:latin typeface="Times New Roman" pitchFamily="18" charset="0"/>
              </a:rPr>
              <a:t>В противном случае все операнды преобразуются к типу </a:t>
            </a:r>
            <a:r>
              <a:rPr lang="ru-RU" sz="2400" i="1" smtClean="0">
                <a:latin typeface="Times New Roman" pitchFamily="18" charset="0"/>
              </a:rPr>
              <a:t>int</a:t>
            </a:r>
            <a:r>
              <a:rPr lang="ru-RU" sz="2400" smtClean="0">
                <a:latin typeface="Times New Roman" pitchFamily="18" charset="0"/>
              </a:rPr>
              <a:t>. </a:t>
            </a:r>
          </a:p>
          <a:p>
            <a:pPr marL="609600" indent="-609600">
              <a:lnSpc>
                <a:spcPct val="90000"/>
              </a:lnSpc>
              <a:buFont typeface="Wingdings 2" pitchFamily="18" charset="2"/>
              <a:buNone/>
            </a:pPr>
            <a:r>
              <a:rPr lang="ru-RU" sz="2400" smtClean="0">
                <a:latin typeface="Times New Roman" pitchFamily="18" charset="0"/>
              </a:rPr>
              <a:t>       При этом тип </a:t>
            </a:r>
            <a:r>
              <a:rPr lang="ru-RU" sz="2400" i="1" smtClean="0">
                <a:latin typeface="Times New Roman" pitchFamily="18" charset="0"/>
              </a:rPr>
              <a:t>char</a:t>
            </a:r>
            <a:r>
              <a:rPr lang="ru-RU" sz="2400" smtClean="0">
                <a:latin typeface="Times New Roman" pitchFamily="18" charset="0"/>
              </a:rPr>
              <a:t> преобразуется в </a:t>
            </a:r>
            <a:r>
              <a:rPr lang="ru-RU" sz="2400" i="1" smtClean="0">
                <a:latin typeface="Times New Roman" pitchFamily="18" charset="0"/>
              </a:rPr>
              <a:t>int</a:t>
            </a:r>
            <a:r>
              <a:rPr lang="ru-RU" sz="2400" smtClean="0">
                <a:latin typeface="Times New Roman" pitchFamily="18" charset="0"/>
              </a:rPr>
              <a:t> со знаком; </a:t>
            </a:r>
            <a:br>
              <a:rPr lang="ru-RU" sz="2400" smtClean="0">
                <a:latin typeface="Times New Roman" pitchFamily="18" charset="0"/>
              </a:rPr>
            </a:br>
            <a:r>
              <a:rPr lang="ru-RU" sz="2400" smtClean="0">
                <a:latin typeface="Times New Roman" pitchFamily="18" charset="0"/>
              </a:rPr>
              <a:t>тип </a:t>
            </a:r>
            <a:r>
              <a:rPr lang="ru-RU" sz="2400" i="1" smtClean="0">
                <a:latin typeface="Times New Roman" pitchFamily="18" charset="0"/>
              </a:rPr>
              <a:t>unsigned</a:t>
            </a:r>
            <a:r>
              <a:rPr lang="ru-RU" sz="2400" smtClean="0">
                <a:latin typeface="Times New Roman" pitchFamily="18" charset="0"/>
              </a:rPr>
              <a:t> </a:t>
            </a:r>
            <a:r>
              <a:rPr lang="ru-RU" sz="2400" i="1" smtClean="0">
                <a:latin typeface="Times New Roman" pitchFamily="18" charset="0"/>
              </a:rPr>
              <a:t>char</a:t>
            </a:r>
            <a:r>
              <a:rPr lang="ru-RU" sz="2400" smtClean="0">
                <a:latin typeface="Times New Roman" pitchFamily="18" charset="0"/>
              </a:rPr>
              <a:t> в </a:t>
            </a:r>
            <a:r>
              <a:rPr lang="ru-RU" sz="2400" i="1" smtClean="0">
                <a:latin typeface="Times New Roman" pitchFamily="18" charset="0"/>
              </a:rPr>
              <a:t>int</a:t>
            </a:r>
            <a:r>
              <a:rPr lang="ru-RU" sz="2400" smtClean="0">
                <a:latin typeface="Times New Roman" pitchFamily="18" charset="0"/>
              </a:rPr>
              <a:t>, у которого старший байт всегда нулевой; </a:t>
            </a:r>
          </a:p>
          <a:p>
            <a:pPr marL="609600" indent="-609600">
              <a:lnSpc>
                <a:spcPct val="90000"/>
              </a:lnSpc>
              <a:buFont typeface="Wingdings 2" pitchFamily="18" charset="2"/>
              <a:buNone/>
            </a:pPr>
            <a:r>
              <a:rPr lang="ru-RU" sz="2400" smtClean="0">
                <a:latin typeface="Times New Roman" pitchFamily="18" charset="0"/>
              </a:rPr>
              <a:t>        тип </a:t>
            </a:r>
            <a:r>
              <a:rPr lang="ru-RU" sz="2400" i="1" smtClean="0">
                <a:latin typeface="Times New Roman" pitchFamily="18" charset="0"/>
              </a:rPr>
              <a:t>signed</a:t>
            </a:r>
            <a:r>
              <a:rPr lang="ru-RU" sz="2400" smtClean="0">
                <a:latin typeface="Times New Roman" pitchFamily="18" charset="0"/>
              </a:rPr>
              <a:t> </a:t>
            </a:r>
            <a:r>
              <a:rPr lang="ru-RU" sz="2400" i="1" smtClean="0">
                <a:latin typeface="Times New Roman" pitchFamily="18" charset="0"/>
              </a:rPr>
              <a:t>char</a:t>
            </a:r>
            <a:r>
              <a:rPr lang="ru-RU" sz="2400" smtClean="0">
                <a:latin typeface="Times New Roman" pitchFamily="18" charset="0"/>
              </a:rPr>
              <a:t> в </a:t>
            </a:r>
            <a:r>
              <a:rPr lang="ru-RU" sz="2400" i="1" smtClean="0">
                <a:latin typeface="Times New Roman" pitchFamily="18" charset="0"/>
              </a:rPr>
              <a:t>int</a:t>
            </a:r>
            <a:r>
              <a:rPr lang="ru-RU" sz="2400" smtClean="0">
                <a:latin typeface="Times New Roman" pitchFamily="18" charset="0"/>
              </a:rPr>
              <a:t>, у которого в знаковый разряд передается знак из </a:t>
            </a:r>
            <a:r>
              <a:rPr lang="ru-RU" sz="2400" i="1" smtClean="0">
                <a:latin typeface="Times New Roman" pitchFamily="18" charset="0"/>
              </a:rPr>
              <a:t>сhar</a:t>
            </a:r>
            <a:r>
              <a:rPr lang="ru-RU" sz="2400" smtClean="0">
                <a:latin typeface="Times New Roman" pitchFamily="18" charset="0"/>
              </a:rPr>
              <a:t>; </a:t>
            </a:r>
          </a:p>
          <a:p>
            <a:pPr marL="609600" indent="-609600">
              <a:lnSpc>
                <a:spcPct val="90000"/>
              </a:lnSpc>
              <a:buFont typeface="Wingdings 2" pitchFamily="18" charset="2"/>
              <a:buNone/>
            </a:pPr>
            <a:r>
              <a:rPr lang="ru-RU" sz="2400" smtClean="0">
                <a:latin typeface="Times New Roman" pitchFamily="18" charset="0"/>
              </a:rPr>
              <a:t>        тип </a:t>
            </a:r>
            <a:r>
              <a:rPr lang="ru-RU" sz="2400" i="1" smtClean="0">
                <a:latin typeface="Times New Roman" pitchFamily="18" charset="0"/>
              </a:rPr>
              <a:t>short</a:t>
            </a:r>
            <a:r>
              <a:rPr lang="ru-RU" sz="2400" smtClean="0">
                <a:latin typeface="Times New Roman" pitchFamily="18" charset="0"/>
              </a:rPr>
              <a:t> в </a:t>
            </a:r>
            <a:r>
              <a:rPr lang="ru-RU" sz="2400" i="1" smtClean="0">
                <a:latin typeface="Times New Roman" pitchFamily="18" charset="0"/>
              </a:rPr>
              <a:t>int</a:t>
            </a:r>
            <a:r>
              <a:rPr lang="ru-RU" sz="2400" smtClean="0">
                <a:latin typeface="Times New Roman" pitchFamily="18" charset="0"/>
              </a:rPr>
              <a:t> (знаковый или беззнаковый). </a:t>
            </a:r>
          </a:p>
          <a:p>
            <a:pPr marL="609600" indent="-609600">
              <a:lnSpc>
                <a:spcPct val="90000"/>
              </a:lnSpc>
              <a:buFont typeface="Wingdings 2" pitchFamily="18" charset="2"/>
              <a:buNone/>
            </a:pPr>
            <a:endParaRPr lang="ru-RU" sz="2400" smtClean="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8609">
                                            <p:txEl>
                                              <p:pRg st="0" end="0"/>
                                            </p:txEl>
                                          </p:spTgt>
                                        </p:tgtEl>
                                        <p:attrNameLst>
                                          <p:attrName>style.visibility</p:attrName>
                                        </p:attrNameLst>
                                      </p:cBhvr>
                                      <p:to>
                                        <p:strVal val="visible"/>
                                      </p:to>
                                    </p:set>
                                    <p:anim calcmode="lin" valueType="num">
                                      <p:cBhvr additive="base">
                                        <p:cTn id="7" dur="500" fill="hold"/>
                                        <p:tgtEl>
                                          <p:spTgt spid="6860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860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8609">
                                            <p:txEl>
                                              <p:pRg st="1" end="1"/>
                                            </p:txEl>
                                          </p:spTgt>
                                        </p:tgtEl>
                                        <p:attrNameLst>
                                          <p:attrName>style.visibility</p:attrName>
                                        </p:attrNameLst>
                                      </p:cBhvr>
                                      <p:to>
                                        <p:strVal val="visible"/>
                                      </p:to>
                                    </p:set>
                                    <p:anim calcmode="lin" valueType="num">
                                      <p:cBhvr additive="base">
                                        <p:cTn id="13" dur="500" fill="hold"/>
                                        <p:tgtEl>
                                          <p:spTgt spid="6860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860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8609">
                                            <p:txEl>
                                              <p:pRg st="2" end="2"/>
                                            </p:txEl>
                                          </p:spTgt>
                                        </p:tgtEl>
                                        <p:attrNameLst>
                                          <p:attrName>style.visibility</p:attrName>
                                        </p:attrNameLst>
                                      </p:cBhvr>
                                      <p:to>
                                        <p:strVal val="visible"/>
                                      </p:to>
                                    </p:set>
                                    <p:anim calcmode="lin" valueType="num">
                                      <p:cBhvr additive="base">
                                        <p:cTn id="19" dur="500" fill="hold"/>
                                        <p:tgtEl>
                                          <p:spTgt spid="6860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860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8609">
                                            <p:txEl>
                                              <p:pRg st="3" end="3"/>
                                            </p:txEl>
                                          </p:spTgt>
                                        </p:tgtEl>
                                        <p:attrNameLst>
                                          <p:attrName>style.visibility</p:attrName>
                                        </p:attrNameLst>
                                      </p:cBhvr>
                                      <p:to>
                                        <p:strVal val="visible"/>
                                      </p:to>
                                    </p:set>
                                    <p:anim calcmode="lin" valueType="num">
                                      <p:cBhvr additive="base">
                                        <p:cTn id="25" dur="500" fill="hold"/>
                                        <p:tgtEl>
                                          <p:spTgt spid="6860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860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8609">
                                            <p:txEl>
                                              <p:pRg st="4" end="4"/>
                                            </p:txEl>
                                          </p:spTgt>
                                        </p:tgtEl>
                                        <p:attrNameLst>
                                          <p:attrName>style.visibility</p:attrName>
                                        </p:attrNameLst>
                                      </p:cBhvr>
                                      <p:to>
                                        <p:strVal val="visible"/>
                                      </p:to>
                                    </p:set>
                                    <p:anim calcmode="lin" valueType="num">
                                      <p:cBhvr additive="base">
                                        <p:cTn id="31" dur="500" fill="hold"/>
                                        <p:tgtEl>
                                          <p:spTgt spid="6860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860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8609">
                                            <p:txEl>
                                              <p:pRg st="5" end="5"/>
                                            </p:txEl>
                                          </p:spTgt>
                                        </p:tgtEl>
                                        <p:attrNameLst>
                                          <p:attrName>style.visibility</p:attrName>
                                        </p:attrNameLst>
                                      </p:cBhvr>
                                      <p:to>
                                        <p:strVal val="visible"/>
                                      </p:to>
                                    </p:set>
                                    <p:anim calcmode="lin" valueType="num">
                                      <p:cBhvr additive="base">
                                        <p:cTn id="37" dur="500" fill="hold"/>
                                        <p:tgtEl>
                                          <p:spTgt spid="6860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860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p:cNvSpPr>
            <a:spLocks noGrp="1"/>
          </p:cNvSpPr>
          <p:nvPr>
            <p:ph type="body" idx="4294967295"/>
          </p:nvPr>
        </p:nvSpPr>
        <p:spPr>
          <a:xfrm>
            <a:off x="914400" y="333375"/>
            <a:ext cx="8229600" cy="5761038"/>
          </a:xfrm>
        </p:spPr>
        <p:txBody>
          <a:bodyPr/>
          <a:lstStyle/>
          <a:p>
            <a:pPr>
              <a:lnSpc>
                <a:spcPct val="80000"/>
              </a:lnSpc>
              <a:buFont typeface="Wingdings 2" pitchFamily="18" charset="2"/>
              <a:buNone/>
            </a:pPr>
            <a:r>
              <a:rPr lang="ru-RU" sz="2000" smtClean="0">
                <a:latin typeface="Times New Roman" pitchFamily="18" charset="0"/>
              </a:rPr>
              <a:t>Предположим, что вычислено значение некоторого выражения в правой части оператора присваивания. В левой части оператора присваивания записана некоторая переменная, причем ее тип отличается от типа результата в правой части. Здесь правила преобразования очень простые: значение справа от оператора присваивания преобразуется к типу переменной слева от оператора присваивания. Если размер результата в правой части больше размера операнда в левой части, то старшая часть этого результата будет потеряна. </a:t>
            </a:r>
          </a:p>
          <a:p>
            <a:pPr>
              <a:lnSpc>
                <a:spcPct val="80000"/>
              </a:lnSpc>
              <a:buFont typeface="Wingdings 2" pitchFamily="18" charset="2"/>
              <a:buNone/>
            </a:pPr>
            <a:endParaRPr lang="ru-RU" sz="2000" smtClean="0">
              <a:latin typeface="Times New Roman" pitchFamily="18" charset="0"/>
            </a:endParaRPr>
          </a:p>
          <a:p>
            <a:pPr>
              <a:lnSpc>
                <a:spcPct val="80000"/>
              </a:lnSpc>
              <a:buFont typeface="Wingdings 2" pitchFamily="18" charset="2"/>
              <a:buNone/>
            </a:pPr>
            <a:r>
              <a:rPr lang="ru-RU" sz="2000" smtClean="0">
                <a:latin typeface="Times New Roman" pitchFamily="18" charset="0"/>
              </a:rPr>
              <a:t>В языке Си можно явно указать тип любого выражения. Для этого используется операция преобразования ("</a:t>
            </a:r>
            <a:r>
              <a:rPr lang="ru-RU" sz="2000" i="1" smtClean="0">
                <a:solidFill>
                  <a:srgbClr val="0000FF"/>
                </a:solidFill>
                <a:latin typeface="Times New Roman" pitchFamily="18" charset="0"/>
              </a:rPr>
              <a:t>приведения</a:t>
            </a:r>
            <a:r>
              <a:rPr lang="ru-RU" sz="2000" smtClean="0">
                <a:latin typeface="Times New Roman" pitchFamily="18" charset="0"/>
              </a:rPr>
              <a:t>") типа. Она применяется следующим образом:  </a:t>
            </a:r>
            <a:endParaRPr lang="en-US" sz="2000" smtClean="0">
              <a:latin typeface="Times New Roman" pitchFamily="18" charset="0"/>
            </a:endParaRPr>
          </a:p>
          <a:p>
            <a:pPr>
              <a:lnSpc>
                <a:spcPct val="80000"/>
              </a:lnSpc>
              <a:buFont typeface="Wingdings 2" pitchFamily="18" charset="2"/>
              <a:buNone/>
            </a:pPr>
            <a:r>
              <a:rPr lang="ru-RU" sz="2000" smtClean="0">
                <a:latin typeface="Times New Roman" pitchFamily="18" charset="0"/>
              </a:rPr>
              <a:t>(тип) выражение (здесь можно указать любой допустимый в языке Си тип). </a:t>
            </a:r>
          </a:p>
          <a:p>
            <a:pPr>
              <a:lnSpc>
                <a:spcPct val="80000"/>
              </a:lnSpc>
              <a:buFont typeface="Wingdings 2" pitchFamily="18" charset="2"/>
              <a:buNone/>
            </a:pPr>
            <a:r>
              <a:rPr lang="ru-RU" sz="2000" smtClean="0">
                <a:latin typeface="Times New Roman" pitchFamily="18" charset="0"/>
              </a:rPr>
              <a:t>	Пример</a:t>
            </a:r>
            <a:r>
              <a:rPr lang="en-US" sz="2000" smtClean="0">
                <a:latin typeface="Times New Roman" pitchFamily="18" charset="0"/>
              </a:rPr>
              <a:t>:</a:t>
            </a:r>
            <a:endParaRPr lang="ru-RU" sz="2000" smtClean="0">
              <a:latin typeface="Times New Roman" pitchFamily="18" charset="0"/>
            </a:endParaRPr>
          </a:p>
          <a:p>
            <a:pPr>
              <a:lnSpc>
                <a:spcPct val="80000"/>
              </a:lnSpc>
              <a:buFont typeface="Wingdings 2" pitchFamily="18" charset="2"/>
              <a:buNone/>
            </a:pPr>
            <a:r>
              <a:rPr lang="ru-RU" sz="2000" smtClean="0"/>
              <a:t>	</a:t>
            </a:r>
            <a:r>
              <a:rPr lang="en-US" sz="2000" smtClean="0">
                <a:latin typeface="Corbel" pitchFamily="34" charset="0"/>
              </a:rPr>
              <a:t>	</a:t>
            </a:r>
            <a:r>
              <a:rPr lang="en-US" sz="2000" smtClean="0">
                <a:latin typeface="Courier New" pitchFamily="49" charset="0"/>
              </a:rPr>
              <a:t>i</a:t>
            </a:r>
            <a:r>
              <a:rPr lang="ru-RU" sz="2000" smtClean="0">
                <a:latin typeface="Courier New" pitchFamily="49" charset="0"/>
              </a:rPr>
              <a:t>nt </a:t>
            </a:r>
            <a:r>
              <a:rPr lang="ru-RU" sz="2000" i="1" smtClean="0">
                <a:latin typeface="Courier New" pitchFamily="49" charset="0"/>
              </a:rPr>
              <a:t>a </a:t>
            </a:r>
            <a:r>
              <a:rPr lang="ru-RU" sz="2000" smtClean="0">
                <a:latin typeface="Courier New" pitchFamily="49" charset="0"/>
              </a:rPr>
              <a:t>= 30000;    </a:t>
            </a:r>
            <a:br>
              <a:rPr lang="ru-RU" sz="2000" smtClean="0">
                <a:latin typeface="Courier New" pitchFamily="49" charset="0"/>
              </a:rPr>
            </a:br>
            <a:r>
              <a:rPr lang="en-US" sz="2000" smtClean="0">
                <a:latin typeface="Courier New" pitchFamily="49" charset="0"/>
              </a:rPr>
              <a:t>	</a:t>
            </a:r>
            <a:r>
              <a:rPr lang="ru-RU" sz="2000" smtClean="0">
                <a:latin typeface="Courier New" pitchFamily="49" charset="0"/>
              </a:rPr>
              <a:t>float </a:t>
            </a:r>
            <a:r>
              <a:rPr lang="ru-RU" sz="2000" i="1" smtClean="0">
                <a:latin typeface="Courier New" pitchFamily="49" charset="0"/>
              </a:rPr>
              <a:t>b</a:t>
            </a:r>
            <a:r>
              <a:rPr lang="ru-RU" sz="2000" smtClean="0">
                <a:latin typeface="Courier New" pitchFamily="49" charset="0"/>
              </a:rPr>
              <a:t>;   </a:t>
            </a:r>
          </a:p>
          <a:p>
            <a:pPr>
              <a:lnSpc>
                <a:spcPct val="80000"/>
              </a:lnSpc>
              <a:buFont typeface="Wingdings 2" pitchFamily="18" charset="2"/>
              <a:buNone/>
            </a:pPr>
            <a:r>
              <a:rPr lang="ru-RU" sz="2000" smtClean="0">
                <a:latin typeface="Courier New" pitchFamily="49" charset="0"/>
              </a:rPr>
              <a:t>	 </a:t>
            </a:r>
            <a:r>
              <a:rPr lang="en-US" sz="2000" smtClean="0">
                <a:latin typeface="Courier New" pitchFamily="49" charset="0"/>
              </a:rPr>
              <a:t>	</a:t>
            </a:r>
            <a:r>
              <a:rPr lang="ru-RU" sz="2000" smtClean="0">
                <a:latin typeface="Courier New" pitchFamily="49" charset="0"/>
              </a:rPr>
              <a:t> ........     </a:t>
            </a:r>
          </a:p>
          <a:p>
            <a:pPr>
              <a:lnSpc>
                <a:spcPct val="80000"/>
              </a:lnSpc>
              <a:buFont typeface="Wingdings 2" pitchFamily="18" charset="2"/>
              <a:buNone/>
            </a:pPr>
            <a:r>
              <a:rPr lang="ru-RU" sz="2000" i="1" smtClean="0">
                <a:latin typeface="Courier New" pitchFamily="49" charset="0"/>
              </a:rPr>
              <a:t>	</a:t>
            </a:r>
            <a:r>
              <a:rPr lang="en-US" sz="2000" i="1" smtClean="0">
                <a:latin typeface="Courier New" pitchFamily="49" charset="0"/>
              </a:rPr>
              <a:t>	</a:t>
            </a:r>
            <a:r>
              <a:rPr lang="ru-RU" sz="2000" i="1" smtClean="0">
                <a:latin typeface="Courier New" pitchFamily="49" charset="0"/>
              </a:rPr>
              <a:t>b </a:t>
            </a:r>
            <a:r>
              <a:rPr lang="ru-RU" sz="2000" smtClean="0">
                <a:latin typeface="Courier New" pitchFamily="49" charset="0"/>
              </a:rPr>
              <a:t>= (float) </a:t>
            </a:r>
            <a:r>
              <a:rPr lang="ru-RU" sz="2000" i="1" smtClean="0">
                <a:latin typeface="Courier New" pitchFamily="49" charset="0"/>
              </a:rPr>
              <a:t>a</a:t>
            </a:r>
            <a:r>
              <a:rPr lang="en-US" sz="2000" smtClean="0">
                <a:latin typeface="Courier New" pitchFamily="49" charset="0"/>
              </a:rPr>
              <a:t>/</a:t>
            </a:r>
            <a:r>
              <a:rPr lang="ru-RU" sz="2000" smtClean="0">
                <a:latin typeface="Courier New" pitchFamily="49" charset="0"/>
              </a:rPr>
              <a:t>1</a:t>
            </a:r>
            <a:r>
              <a:rPr lang="en-US" sz="2000" smtClean="0">
                <a:latin typeface="Courier New" pitchFamily="49" charset="0"/>
              </a:rPr>
              <a:t>7</a:t>
            </a:r>
            <a:r>
              <a:rPr lang="ru-RU" sz="2000" smtClean="0">
                <a:latin typeface="Courier New" pitchFamily="49" charset="0"/>
              </a:rPr>
              <a:t>; </a:t>
            </a:r>
            <a:endParaRPr lang="en-US" sz="2000" smtClean="0">
              <a:latin typeface="Courier New" pitchFamily="49" charset="0"/>
            </a:endParaRPr>
          </a:p>
          <a:p>
            <a:pPr>
              <a:lnSpc>
                <a:spcPct val="80000"/>
              </a:lnSpc>
              <a:buFont typeface="Wingdings 2" pitchFamily="18" charset="2"/>
              <a:buNone/>
            </a:pPr>
            <a:endParaRPr lang="ru-RU" sz="2000" smtClean="0">
              <a:latin typeface="Times New Roman" pitchFamily="18" charset="0"/>
            </a:endParaRPr>
          </a:p>
          <a:p>
            <a:pPr>
              <a:lnSpc>
                <a:spcPct val="80000"/>
              </a:lnSpc>
              <a:buFont typeface="Wingdings 2" pitchFamily="18" charset="2"/>
              <a:buNone/>
            </a:pPr>
            <a:endParaRPr lang="ru-RU" sz="2000" smtClean="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0657">
                                            <p:txEl>
                                              <p:pRg st="2" end="2"/>
                                            </p:txEl>
                                          </p:spTgt>
                                        </p:tgtEl>
                                        <p:attrNameLst>
                                          <p:attrName>style.visibility</p:attrName>
                                        </p:attrNameLst>
                                      </p:cBhvr>
                                      <p:to>
                                        <p:strVal val="visible"/>
                                      </p:to>
                                    </p:set>
                                    <p:anim calcmode="lin" valueType="num">
                                      <p:cBhvr additive="base">
                                        <p:cTn id="7" dur="500" fill="hold"/>
                                        <p:tgtEl>
                                          <p:spTgt spid="7065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0657">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0657">
                                            <p:txEl>
                                              <p:pRg st="3" end="3"/>
                                            </p:txEl>
                                          </p:spTgt>
                                        </p:tgtEl>
                                        <p:attrNameLst>
                                          <p:attrName>style.visibility</p:attrName>
                                        </p:attrNameLst>
                                      </p:cBhvr>
                                      <p:to>
                                        <p:strVal val="visible"/>
                                      </p:to>
                                    </p:set>
                                    <p:anim calcmode="lin" valueType="num">
                                      <p:cBhvr additive="base">
                                        <p:cTn id="11" dur="500" fill="hold"/>
                                        <p:tgtEl>
                                          <p:spTgt spid="70657">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065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0657">
                                            <p:txEl>
                                              <p:pRg st="4" end="4"/>
                                            </p:txEl>
                                          </p:spTgt>
                                        </p:tgtEl>
                                        <p:attrNameLst>
                                          <p:attrName>style.visibility</p:attrName>
                                        </p:attrNameLst>
                                      </p:cBhvr>
                                      <p:to>
                                        <p:strVal val="visible"/>
                                      </p:to>
                                    </p:set>
                                    <p:anim calcmode="lin" valueType="num">
                                      <p:cBhvr additive="base">
                                        <p:cTn id="17" dur="500" fill="hold"/>
                                        <p:tgtEl>
                                          <p:spTgt spid="70657">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0657">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0657">
                                            <p:txEl>
                                              <p:pRg st="5" end="5"/>
                                            </p:txEl>
                                          </p:spTgt>
                                        </p:tgtEl>
                                        <p:attrNameLst>
                                          <p:attrName>style.visibility</p:attrName>
                                        </p:attrNameLst>
                                      </p:cBhvr>
                                      <p:to>
                                        <p:strVal val="visible"/>
                                      </p:to>
                                    </p:set>
                                    <p:anim calcmode="lin" valueType="num">
                                      <p:cBhvr additive="base">
                                        <p:cTn id="21" dur="500" fill="hold"/>
                                        <p:tgtEl>
                                          <p:spTgt spid="70657">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0657">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0657">
                                            <p:txEl>
                                              <p:pRg st="6" end="6"/>
                                            </p:txEl>
                                          </p:spTgt>
                                        </p:tgtEl>
                                        <p:attrNameLst>
                                          <p:attrName>style.visibility</p:attrName>
                                        </p:attrNameLst>
                                      </p:cBhvr>
                                      <p:to>
                                        <p:strVal val="visible"/>
                                      </p:to>
                                    </p:set>
                                    <p:anim calcmode="lin" valueType="num">
                                      <p:cBhvr additive="base">
                                        <p:cTn id="25" dur="500" fill="hold"/>
                                        <p:tgtEl>
                                          <p:spTgt spid="7065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0657">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0657">
                                            <p:txEl>
                                              <p:pRg st="7" end="7"/>
                                            </p:txEl>
                                          </p:spTgt>
                                        </p:tgtEl>
                                        <p:attrNameLst>
                                          <p:attrName>style.visibility</p:attrName>
                                        </p:attrNameLst>
                                      </p:cBhvr>
                                      <p:to>
                                        <p:strVal val="visible"/>
                                      </p:to>
                                    </p:set>
                                    <p:anim calcmode="lin" valueType="num">
                                      <p:cBhvr additive="base">
                                        <p:cTn id="29" dur="500" fill="hold"/>
                                        <p:tgtEl>
                                          <p:spTgt spid="70657">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065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p:cNvSpPr>
          <p:nvPr>
            <p:ph type="title" idx="4294967295"/>
          </p:nvPr>
        </p:nvSpPr>
        <p:spPr bwMode="auto">
          <a:xfrm>
            <a:off x="1435100" y="274638"/>
            <a:ext cx="7499350" cy="706437"/>
          </a:xfrm>
          <a:noFill/>
        </p:spPr>
        <p:txBody>
          <a:bodyPr vert="horz" wrap="square" lIns="91440" tIns="45720" rIns="91440" bIns="45720" numCol="1" anchorCtr="0" compatLnSpc="1">
            <a:prstTxWarp prst="textNoShape">
              <a:avLst/>
            </a:prstTxWarp>
            <a:normAutofit fontScale="90000"/>
          </a:bodyPr>
          <a:lstStyle/>
          <a:p>
            <a:r>
              <a:rPr lang="en-US" sz="3000" smtClean="0">
                <a:effectLst/>
                <a:latin typeface="Corbel" pitchFamily="34" charset="0"/>
              </a:rPr>
              <a:t/>
            </a:r>
            <a:br>
              <a:rPr lang="en-US" sz="3000" smtClean="0">
                <a:effectLst/>
                <a:latin typeface="Corbel" pitchFamily="34" charset="0"/>
              </a:rPr>
            </a:br>
            <a:r>
              <a:rPr lang="ru-RU" sz="3000" smtClean="0">
                <a:effectLst/>
              </a:rPr>
              <a:t>Массивы</a:t>
            </a:r>
            <a:r>
              <a:rPr lang="ru-RU" sz="3900" b="1" smtClean="0">
                <a:effectLst/>
              </a:rPr>
              <a:t/>
            </a:r>
            <a:br>
              <a:rPr lang="ru-RU" sz="3900" b="1" smtClean="0">
                <a:effectLst/>
              </a:rPr>
            </a:br>
            <a:endParaRPr lang="ru-RU" sz="3900" b="1" smtClean="0">
              <a:effectLst/>
            </a:endParaRPr>
          </a:p>
        </p:txBody>
      </p:sp>
      <p:sp>
        <p:nvSpPr>
          <p:cNvPr id="82946" name="Rectangle 3"/>
          <p:cNvSpPr>
            <a:spLocks noGrp="1"/>
          </p:cNvSpPr>
          <p:nvPr>
            <p:ph type="body" idx="4294967295"/>
          </p:nvPr>
        </p:nvSpPr>
        <p:spPr>
          <a:xfrm>
            <a:off x="914400" y="1052513"/>
            <a:ext cx="8229600" cy="5113337"/>
          </a:xfrm>
        </p:spPr>
        <p:txBody>
          <a:bodyPr/>
          <a:lstStyle/>
          <a:p>
            <a:pPr>
              <a:lnSpc>
                <a:spcPct val="80000"/>
              </a:lnSpc>
              <a:buFont typeface="Wingdings 2" pitchFamily="18" charset="2"/>
              <a:buNone/>
            </a:pPr>
            <a:r>
              <a:rPr lang="ru-RU" sz="2400" smtClean="0">
                <a:latin typeface="Times New Roman" pitchFamily="18" charset="0"/>
              </a:rPr>
              <a:t>Массив состоит из элементов одного и того же типа. Ко всему массиву целиком можно обращаться по имени. Можно выбирать любой элемент массива. Число элементов массива назначается при его определении и в дальнейшем не изменяется. Если массив объявлен, то к любому его элементу можно обратиться следующим образом: указать имя массива и индекс элемента в квадратных скобках. Массивы определяются так же, как и</a:t>
            </a:r>
            <a:r>
              <a:rPr lang="ru-RU" sz="2400" smtClean="0"/>
              <a:t> </a:t>
            </a:r>
            <a:r>
              <a:rPr lang="ru-RU" sz="2400" smtClean="0">
                <a:latin typeface="Times New Roman" pitchFamily="18" charset="0"/>
              </a:rPr>
              <a:t>переменные</a:t>
            </a:r>
            <a:r>
              <a:rPr lang="ru-RU" sz="2400" smtClean="0"/>
              <a:t>: </a:t>
            </a:r>
            <a:endParaRPr lang="ru-RU" sz="2400" b="1" smtClean="0"/>
          </a:p>
          <a:p>
            <a:pPr>
              <a:lnSpc>
                <a:spcPct val="80000"/>
              </a:lnSpc>
              <a:buFont typeface="Wingdings 2" pitchFamily="18" charset="2"/>
              <a:buNone/>
            </a:pPr>
            <a:r>
              <a:rPr lang="ru-RU" sz="2400" smtClean="0"/>
              <a:t>	</a:t>
            </a:r>
            <a:r>
              <a:rPr lang="ru-RU" sz="2400" smtClean="0">
                <a:latin typeface="Times New Roman" pitchFamily="18" charset="0"/>
              </a:rPr>
              <a:t>	int </a:t>
            </a:r>
            <a:r>
              <a:rPr lang="ru-RU" sz="2400" i="1" smtClean="0">
                <a:latin typeface="Times New Roman" pitchFamily="18" charset="0"/>
              </a:rPr>
              <a:t>a</a:t>
            </a:r>
            <a:r>
              <a:rPr lang="ru-RU" sz="2400" smtClean="0">
                <a:latin typeface="Times New Roman" pitchFamily="18" charset="0"/>
              </a:rPr>
              <a:t>[100];     </a:t>
            </a:r>
          </a:p>
          <a:p>
            <a:pPr>
              <a:lnSpc>
                <a:spcPct val="80000"/>
              </a:lnSpc>
              <a:buFont typeface="Wingdings 2" pitchFamily="18" charset="2"/>
              <a:buNone/>
            </a:pPr>
            <a:r>
              <a:rPr lang="ru-RU" sz="2400" smtClean="0">
                <a:latin typeface="Times New Roman" pitchFamily="18" charset="0"/>
              </a:rPr>
              <a:t>		char </a:t>
            </a:r>
            <a:r>
              <a:rPr lang="ru-RU" sz="2400" i="1" smtClean="0">
                <a:latin typeface="Times New Roman" pitchFamily="18" charset="0"/>
              </a:rPr>
              <a:t>b</a:t>
            </a:r>
            <a:r>
              <a:rPr lang="ru-RU" sz="2400" smtClean="0">
                <a:latin typeface="Times New Roman" pitchFamily="18" charset="0"/>
              </a:rPr>
              <a:t>[20];     </a:t>
            </a:r>
          </a:p>
          <a:p>
            <a:pPr>
              <a:lnSpc>
                <a:spcPct val="80000"/>
              </a:lnSpc>
              <a:buFont typeface="Wingdings 2" pitchFamily="18" charset="2"/>
              <a:buNone/>
            </a:pPr>
            <a:r>
              <a:rPr lang="ru-RU" sz="2400" smtClean="0">
                <a:latin typeface="Times New Roman" pitchFamily="18" charset="0"/>
              </a:rPr>
              <a:t>		float </a:t>
            </a:r>
            <a:r>
              <a:rPr lang="ru-RU" sz="2400" i="1" smtClean="0">
                <a:latin typeface="Times New Roman" pitchFamily="18" charset="0"/>
              </a:rPr>
              <a:t>d</a:t>
            </a:r>
            <a:r>
              <a:rPr lang="ru-RU" sz="2400" smtClean="0">
                <a:latin typeface="Times New Roman" pitchFamily="18" charset="0"/>
              </a:rPr>
              <a:t>[50]; </a:t>
            </a:r>
          </a:p>
          <a:p>
            <a:pPr>
              <a:lnSpc>
                <a:spcPct val="80000"/>
              </a:lnSpc>
              <a:buFont typeface="Wingdings 2" pitchFamily="18" charset="2"/>
              <a:buNone/>
            </a:pPr>
            <a:r>
              <a:rPr lang="ru-RU" sz="2800" smtClean="0"/>
              <a:t>	</a:t>
            </a:r>
            <a:r>
              <a:rPr lang="ru-RU" sz="2400" smtClean="0">
                <a:solidFill>
                  <a:srgbClr val="0000FF"/>
                </a:solidFill>
                <a:latin typeface="Times New Roman" pitchFamily="18" charset="0"/>
              </a:rPr>
              <a:t>Индексация всегда начинается с нуля</a:t>
            </a:r>
            <a:r>
              <a:rPr lang="ru-RU" sz="2400" smtClean="0">
                <a:latin typeface="Times New Roman" pitchFamily="18" charset="0"/>
              </a:rPr>
              <a:t>.</a:t>
            </a:r>
          </a:p>
          <a:p>
            <a:pPr>
              <a:lnSpc>
                <a:spcPct val="80000"/>
              </a:lnSpc>
              <a:buFont typeface="Wingdings 2" pitchFamily="18" charset="2"/>
              <a:buNone/>
            </a:pPr>
            <a:endParaRPr lang="ru-RU" sz="2400" smtClean="0">
              <a:latin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p:cNvSpPr>
          <p:nvPr>
            <p:ph type="title" idx="4294967295"/>
          </p:nvPr>
        </p:nvSpPr>
        <p:spPr bwMode="auto">
          <a:xfrm>
            <a:off x="1435100" y="274638"/>
            <a:ext cx="7499350" cy="850900"/>
          </a:xfrm>
          <a:noFill/>
        </p:spPr>
        <p:txBody>
          <a:bodyPr vert="horz" wrap="square" lIns="91440" tIns="45720" rIns="91440" bIns="45720" numCol="1" anchorCtr="0" compatLnSpc="1">
            <a:prstTxWarp prst="textNoShape">
              <a:avLst/>
            </a:prstTxWarp>
          </a:bodyPr>
          <a:lstStyle/>
          <a:p>
            <a:r>
              <a:rPr lang="ru-RU" sz="3000" smtClean="0">
                <a:effectLst/>
              </a:rPr>
              <a:t>Двумерный массив</a:t>
            </a:r>
          </a:p>
        </p:txBody>
      </p:sp>
      <p:sp>
        <p:nvSpPr>
          <p:cNvPr id="76802" name="Rectangle 3"/>
          <p:cNvSpPr>
            <a:spLocks noGrp="1"/>
          </p:cNvSpPr>
          <p:nvPr>
            <p:ph type="body" idx="4294967295"/>
          </p:nvPr>
        </p:nvSpPr>
        <p:spPr>
          <a:xfrm>
            <a:off x="914400" y="1125538"/>
            <a:ext cx="8229600" cy="4525962"/>
          </a:xfrm>
        </p:spPr>
        <p:txBody>
          <a:bodyPr/>
          <a:lstStyle/>
          <a:p>
            <a:pPr>
              <a:lnSpc>
                <a:spcPct val="80000"/>
              </a:lnSpc>
              <a:buFont typeface="Wingdings 2" pitchFamily="18" charset="2"/>
              <a:buNone/>
            </a:pPr>
            <a:r>
              <a:rPr lang="ru-RU" sz="2400" smtClean="0">
                <a:solidFill>
                  <a:srgbClr val="0000FF"/>
                </a:solidFill>
                <a:latin typeface="Times New Roman" pitchFamily="18" charset="0"/>
              </a:rPr>
              <a:t>Двумерный</a:t>
            </a:r>
            <a:r>
              <a:rPr lang="ru-RU" sz="2400" smtClean="0">
                <a:latin typeface="Times New Roman" pitchFamily="18" charset="0"/>
              </a:rPr>
              <a:t> массив представляется как одномерный, элементами которого так же являются массивы. Например, определение char </a:t>
            </a:r>
            <a:r>
              <a:rPr lang="ru-RU" sz="2400" i="1" smtClean="0">
                <a:latin typeface="Times New Roman" pitchFamily="18" charset="0"/>
              </a:rPr>
              <a:t>а</a:t>
            </a:r>
            <a:r>
              <a:rPr lang="ru-RU" sz="2400" smtClean="0">
                <a:latin typeface="Times New Roman" pitchFamily="18" charset="0"/>
              </a:rPr>
              <a:t>[10][20]; задает такой массив. По аналогии можно установить и большее число измерений. </a:t>
            </a:r>
          </a:p>
          <a:p>
            <a:pPr>
              <a:lnSpc>
                <a:spcPct val="80000"/>
              </a:lnSpc>
              <a:buFont typeface="Wingdings 2" pitchFamily="18" charset="2"/>
              <a:buNone/>
            </a:pPr>
            <a:r>
              <a:rPr lang="ru-RU" sz="2400" smtClean="0">
                <a:latin typeface="Times New Roman" pitchFamily="18" charset="0"/>
              </a:rPr>
              <a:t>Элементы двумерного массива хранятся по строкам, т.е. если проходить по ним в порядке их расположения в памяти, то быстрее всего изменяется самый правый индекс. Например, обращение к девятому элементу пятой строки запишется так: а[5][9]. </a:t>
            </a:r>
          </a:p>
          <a:p>
            <a:pPr>
              <a:lnSpc>
                <a:spcPct val="80000"/>
              </a:lnSpc>
              <a:buFont typeface="Wingdings 2" pitchFamily="18" charset="2"/>
              <a:buNone/>
            </a:pPr>
            <a:r>
              <a:rPr lang="ru-RU" sz="2400" smtClean="0">
                <a:latin typeface="Times New Roman" pitchFamily="18" charset="0"/>
              </a:rPr>
              <a:t>Пусть задан массив	int </a:t>
            </a:r>
            <a:r>
              <a:rPr lang="ru-RU" sz="2400" i="1" smtClean="0">
                <a:latin typeface="Times New Roman" pitchFamily="18" charset="0"/>
              </a:rPr>
              <a:t>a</a:t>
            </a:r>
            <a:r>
              <a:rPr lang="ru-RU" sz="2400" smtClean="0">
                <a:latin typeface="Times New Roman" pitchFamily="18" charset="0"/>
              </a:rPr>
              <a:t>[2][3].</a:t>
            </a:r>
            <a:r>
              <a:rPr lang="ru-RU" sz="2400" b="1" smtClean="0">
                <a:latin typeface="Times New Roman" pitchFamily="18" charset="0"/>
              </a:rPr>
              <a:t> </a:t>
            </a:r>
            <a:r>
              <a:rPr lang="ru-RU" sz="2400" smtClean="0">
                <a:latin typeface="Times New Roman" pitchFamily="18" charset="0"/>
              </a:rPr>
              <a:t>Тогда элементы массива </a:t>
            </a:r>
            <a:r>
              <a:rPr lang="ru-RU" sz="2400" i="1" smtClean="0">
                <a:latin typeface="Times New Roman" pitchFamily="18" charset="0"/>
              </a:rPr>
              <a:t>а</a:t>
            </a:r>
            <a:r>
              <a:rPr lang="ru-RU" sz="2400" smtClean="0">
                <a:latin typeface="Times New Roman" pitchFamily="18" charset="0"/>
              </a:rPr>
              <a:t> будут размещаться в памяти следующим образом:</a:t>
            </a:r>
            <a:r>
              <a:rPr lang="ru-RU" sz="2400" smtClean="0"/>
              <a:t> </a:t>
            </a:r>
            <a:endParaRPr lang="en-US" sz="2400" smtClean="0">
              <a:latin typeface="Corbel" pitchFamily="34" charset="0"/>
            </a:endParaRPr>
          </a:p>
          <a:p>
            <a:pPr>
              <a:lnSpc>
                <a:spcPct val="80000"/>
              </a:lnSpc>
              <a:buFont typeface="Wingdings 2" pitchFamily="18" charset="2"/>
              <a:buNone/>
            </a:pPr>
            <a:r>
              <a:rPr lang="en-US" sz="2400" i="1" smtClean="0">
                <a:latin typeface="Times New Roman" pitchFamily="18" charset="0"/>
              </a:rPr>
              <a:t>   </a:t>
            </a:r>
            <a:r>
              <a:rPr lang="ru-RU" sz="2400" i="1" smtClean="0">
                <a:latin typeface="Times New Roman" pitchFamily="18" charset="0"/>
              </a:rPr>
              <a:t>a</a:t>
            </a:r>
            <a:r>
              <a:rPr lang="ru-RU" sz="2400" smtClean="0">
                <a:latin typeface="Times New Roman" pitchFamily="18" charset="0"/>
              </a:rPr>
              <a:t>[0][0], </a:t>
            </a:r>
            <a:r>
              <a:rPr lang="ru-RU" sz="2400" i="1" smtClean="0">
                <a:latin typeface="Times New Roman" pitchFamily="18" charset="0"/>
              </a:rPr>
              <a:t>a</a:t>
            </a:r>
            <a:r>
              <a:rPr lang="ru-RU" sz="2400" smtClean="0">
                <a:latin typeface="Times New Roman" pitchFamily="18" charset="0"/>
              </a:rPr>
              <a:t>[0][1], </a:t>
            </a:r>
            <a:r>
              <a:rPr lang="ru-RU" sz="2400" i="1" smtClean="0">
                <a:latin typeface="Times New Roman" pitchFamily="18" charset="0"/>
              </a:rPr>
              <a:t>a</a:t>
            </a:r>
            <a:r>
              <a:rPr lang="ru-RU" sz="2400" smtClean="0">
                <a:latin typeface="Times New Roman" pitchFamily="18" charset="0"/>
              </a:rPr>
              <a:t>[0][2], </a:t>
            </a:r>
            <a:r>
              <a:rPr lang="ru-RU" sz="2400" i="1" smtClean="0">
                <a:latin typeface="Times New Roman" pitchFamily="18" charset="0"/>
              </a:rPr>
              <a:t>a</a:t>
            </a:r>
            <a:r>
              <a:rPr lang="ru-RU" sz="2400" smtClean="0">
                <a:latin typeface="Times New Roman" pitchFamily="18" charset="0"/>
              </a:rPr>
              <a:t>[1][0], </a:t>
            </a:r>
            <a:r>
              <a:rPr lang="ru-RU" sz="2400" i="1" smtClean="0">
                <a:latin typeface="Times New Roman" pitchFamily="18" charset="0"/>
              </a:rPr>
              <a:t>a</a:t>
            </a:r>
            <a:r>
              <a:rPr lang="ru-RU" sz="2400" smtClean="0">
                <a:latin typeface="Times New Roman" pitchFamily="18" charset="0"/>
              </a:rPr>
              <a:t>[1][1], </a:t>
            </a:r>
            <a:r>
              <a:rPr lang="ru-RU" sz="2400" i="1" smtClean="0">
                <a:latin typeface="Times New Roman" pitchFamily="18" charset="0"/>
              </a:rPr>
              <a:t>a</a:t>
            </a:r>
            <a:r>
              <a:rPr lang="ru-RU" sz="2400" smtClean="0">
                <a:latin typeface="Times New Roman" pitchFamily="18" charset="0"/>
              </a:rPr>
              <a:t>[1][2].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6802">
                                            <p:txEl>
                                              <p:pRg st="1" end="1"/>
                                            </p:txEl>
                                          </p:spTgt>
                                        </p:tgtEl>
                                        <p:attrNameLst>
                                          <p:attrName>style.visibility</p:attrName>
                                        </p:attrNameLst>
                                      </p:cBhvr>
                                      <p:to>
                                        <p:strVal val="visible"/>
                                      </p:to>
                                    </p:set>
                                    <p:anim calcmode="lin" valueType="num">
                                      <p:cBhvr additive="base">
                                        <p:cTn id="7" dur="500" fill="hold"/>
                                        <p:tgtEl>
                                          <p:spTgt spid="7680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680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6802">
                                            <p:txEl>
                                              <p:pRg st="2" end="2"/>
                                            </p:txEl>
                                          </p:spTgt>
                                        </p:tgtEl>
                                        <p:attrNameLst>
                                          <p:attrName>style.visibility</p:attrName>
                                        </p:attrNameLst>
                                      </p:cBhvr>
                                      <p:to>
                                        <p:strVal val="visible"/>
                                      </p:to>
                                    </p:set>
                                    <p:anim calcmode="lin" valueType="num">
                                      <p:cBhvr additive="base">
                                        <p:cTn id="13" dur="500" fill="hold"/>
                                        <p:tgtEl>
                                          <p:spTgt spid="7680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6802">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6802">
                                            <p:txEl>
                                              <p:pRg st="3" end="3"/>
                                            </p:txEl>
                                          </p:spTgt>
                                        </p:tgtEl>
                                        <p:attrNameLst>
                                          <p:attrName>style.visibility</p:attrName>
                                        </p:attrNameLst>
                                      </p:cBhvr>
                                      <p:to>
                                        <p:strVal val="visible"/>
                                      </p:to>
                                    </p:set>
                                    <p:anim calcmode="lin" valueType="num">
                                      <p:cBhvr additive="base">
                                        <p:cTn id="17" dur="500" fill="hold"/>
                                        <p:tgtEl>
                                          <p:spTgt spid="76802">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680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p:cNvSpPr>
          <p:nvPr>
            <p:ph type="title" idx="4294967295"/>
          </p:nvPr>
        </p:nvSpPr>
        <p:spPr bwMode="auto">
          <a:xfrm>
            <a:off x="1435100" y="274638"/>
            <a:ext cx="7499350" cy="777875"/>
          </a:xfrm>
          <a:noFill/>
        </p:spPr>
        <p:txBody>
          <a:bodyPr vert="horz" wrap="square" lIns="91440" tIns="45720" rIns="91440" bIns="45720" numCol="1" anchorCtr="0" compatLnSpc="1">
            <a:prstTxWarp prst="textNoShape">
              <a:avLst/>
            </a:prstTxWarp>
          </a:bodyPr>
          <a:lstStyle/>
          <a:p>
            <a:r>
              <a:rPr lang="ru-RU" sz="3000" smtClean="0">
                <a:effectLst/>
              </a:rPr>
              <a:t>Имя массива</a:t>
            </a:r>
          </a:p>
        </p:txBody>
      </p:sp>
      <p:sp>
        <p:nvSpPr>
          <p:cNvPr id="78850" name="Rectangle 3"/>
          <p:cNvSpPr>
            <a:spLocks noGrp="1"/>
          </p:cNvSpPr>
          <p:nvPr>
            <p:ph type="body" idx="4294967295"/>
          </p:nvPr>
        </p:nvSpPr>
        <p:spPr>
          <a:xfrm>
            <a:off x="914400" y="981075"/>
            <a:ext cx="8229600" cy="4824413"/>
          </a:xfrm>
        </p:spPr>
        <p:txBody>
          <a:bodyPr/>
          <a:lstStyle/>
          <a:p>
            <a:pPr>
              <a:lnSpc>
                <a:spcPct val="90000"/>
              </a:lnSpc>
              <a:buFont typeface="Wingdings 2" pitchFamily="18" charset="2"/>
              <a:buNone/>
            </a:pPr>
            <a:r>
              <a:rPr lang="ru-RU" sz="2200" smtClean="0">
                <a:solidFill>
                  <a:srgbClr val="0000FF"/>
                </a:solidFill>
                <a:latin typeface="Times New Roman" pitchFamily="18" charset="0"/>
              </a:rPr>
              <a:t>Имя</a:t>
            </a:r>
            <a:r>
              <a:rPr lang="ru-RU" sz="2200" smtClean="0">
                <a:latin typeface="Times New Roman" pitchFamily="18" charset="0"/>
              </a:rPr>
              <a:t> массива - это константа, которая содержит адрес его первого элемента (в примере выше </a:t>
            </a:r>
            <a:r>
              <a:rPr lang="ru-RU" sz="2200" i="1" smtClean="0">
                <a:latin typeface="Times New Roman" pitchFamily="18" charset="0"/>
              </a:rPr>
              <a:t>а</a:t>
            </a:r>
            <a:r>
              <a:rPr lang="ru-RU" sz="2200" smtClean="0">
                <a:latin typeface="Times New Roman" pitchFamily="18" charset="0"/>
              </a:rPr>
              <a:t> содержит адрес элемента </a:t>
            </a:r>
            <a:r>
              <a:rPr lang="ru-RU" sz="2200" i="1" smtClean="0">
                <a:latin typeface="Times New Roman" pitchFamily="18" charset="0"/>
              </a:rPr>
              <a:t>а</a:t>
            </a:r>
            <a:r>
              <a:rPr lang="ru-RU" sz="2200" smtClean="0">
                <a:latin typeface="Times New Roman" pitchFamily="18" charset="0"/>
              </a:rPr>
              <a:t>[0][0]). Предположим, что </a:t>
            </a:r>
            <a:r>
              <a:rPr lang="ru-RU" sz="2200" i="1" smtClean="0">
                <a:latin typeface="Times New Roman" pitchFamily="18" charset="0"/>
              </a:rPr>
              <a:t>a</a:t>
            </a:r>
            <a:r>
              <a:rPr lang="ru-RU" sz="2200" smtClean="0">
                <a:latin typeface="Times New Roman" pitchFamily="18" charset="0"/>
              </a:rPr>
              <a:t> = 1000. Тогда адрес элемента </a:t>
            </a:r>
            <a:r>
              <a:rPr lang="ru-RU" sz="2200" i="1" smtClean="0">
                <a:latin typeface="Times New Roman" pitchFamily="18" charset="0"/>
              </a:rPr>
              <a:t>а</a:t>
            </a:r>
            <a:r>
              <a:rPr lang="ru-RU" sz="2200" smtClean="0">
                <a:latin typeface="Times New Roman" pitchFamily="18" charset="0"/>
              </a:rPr>
              <a:t>[0][1] будет равен 100</a:t>
            </a:r>
            <a:r>
              <a:rPr lang="en-US" sz="2200" smtClean="0">
                <a:latin typeface="Times New Roman" pitchFamily="18" charset="0"/>
              </a:rPr>
              <a:t>4</a:t>
            </a:r>
            <a:r>
              <a:rPr lang="ru-RU" sz="2200" smtClean="0">
                <a:latin typeface="Times New Roman" pitchFamily="18" charset="0"/>
              </a:rPr>
              <a:t> (если элемент типа </a:t>
            </a:r>
            <a:r>
              <a:rPr lang="ru-RU" sz="2200" i="1" smtClean="0">
                <a:latin typeface="Times New Roman" pitchFamily="18" charset="0"/>
              </a:rPr>
              <a:t>int</a:t>
            </a:r>
            <a:r>
              <a:rPr lang="ru-RU" sz="2200" smtClean="0">
                <a:latin typeface="Times New Roman" pitchFamily="18" charset="0"/>
              </a:rPr>
              <a:t> занимает в памяти </a:t>
            </a:r>
            <a:r>
              <a:rPr lang="en-US" sz="2200" smtClean="0">
                <a:latin typeface="Times New Roman" pitchFamily="18" charset="0"/>
              </a:rPr>
              <a:t>4</a:t>
            </a:r>
            <a:r>
              <a:rPr lang="ru-RU" sz="2200" smtClean="0">
                <a:latin typeface="Times New Roman" pitchFamily="18" charset="0"/>
              </a:rPr>
              <a:t> байта), адрес следующего элемента </a:t>
            </a:r>
            <a:r>
              <a:rPr lang="ru-RU" sz="2200" i="1" smtClean="0">
                <a:latin typeface="Times New Roman" pitchFamily="18" charset="0"/>
              </a:rPr>
              <a:t>а</a:t>
            </a:r>
            <a:r>
              <a:rPr lang="ru-RU" sz="2200" smtClean="0">
                <a:latin typeface="Times New Roman" pitchFamily="18" charset="0"/>
              </a:rPr>
              <a:t>[0][2] - 100</a:t>
            </a:r>
            <a:r>
              <a:rPr lang="en-US" sz="2200" smtClean="0">
                <a:latin typeface="Times New Roman" pitchFamily="18" charset="0"/>
              </a:rPr>
              <a:t>8</a:t>
            </a:r>
            <a:r>
              <a:rPr lang="ru-RU" sz="2200" smtClean="0">
                <a:latin typeface="Times New Roman" pitchFamily="18" charset="0"/>
              </a:rPr>
              <a:t> и т.д. </a:t>
            </a:r>
          </a:p>
          <a:p>
            <a:pPr>
              <a:lnSpc>
                <a:spcPct val="90000"/>
              </a:lnSpc>
              <a:buFont typeface="Wingdings 2" pitchFamily="18" charset="2"/>
              <a:buNone/>
            </a:pPr>
            <a:r>
              <a:rPr lang="ru-RU" sz="2200" smtClean="0">
                <a:latin typeface="Times New Roman" pitchFamily="18" charset="0"/>
              </a:rPr>
              <a:t>	Что же произойдет, если выбрать элемент, для которого не выделена память? К сожалению, компилятор не отслеживает данной ситуации. В результате возникнет ошибка и программа будет работать неправильно. </a:t>
            </a:r>
          </a:p>
          <a:p>
            <a:pPr>
              <a:lnSpc>
                <a:spcPct val="90000"/>
              </a:lnSpc>
              <a:buFont typeface="Wingdings 2" pitchFamily="18" charset="2"/>
              <a:buNone/>
            </a:pPr>
            <a:r>
              <a:rPr lang="ru-RU" sz="2200" smtClean="0">
                <a:latin typeface="Times New Roman" pitchFamily="18" charset="0"/>
              </a:rPr>
              <a:t>В языке Си существует сильная взаимосвязь между указателями и массивами. Любое действие, которое достигается индексированием массива, можно выполнить и с помощью указателей, причем последний вариант будет работать быстрее, но об этом – позже.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8850">
                                            <p:txEl>
                                              <p:pRg st="0" end="0"/>
                                            </p:txEl>
                                          </p:spTgt>
                                        </p:tgtEl>
                                        <p:attrNameLst>
                                          <p:attrName>style.visibility</p:attrName>
                                        </p:attrNameLst>
                                      </p:cBhvr>
                                      <p:to>
                                        <p:strVal val="visible"/>
                                      </p:to>
                                    </p:set>
                                    <p:anim calcmode="lin" valueType="num">
                                      <p:cBhvr additive="base">
                                        <p:cTn id="7" dur="500" fill="hold"/>
                                        <p:tgtEl>
                                          <p:spTgt spid="7885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885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8850">
                                            <p:txEl>
                                              <p:pRg st="1" end="1"/>
                                            </p:txEl>
                                          </p:spTgt>
                                        </p:tgtEl>
                                        <p:attrNameLst>
                                          <p:attrName>style.visibility</p:attrName>
                                        </p:attrNameLst>
                                      </p:cBhvr>
                                      <p:to>
                                        <p:strVal val="visible"/>
                                      </p:to>
                                    </p:set>
                                    <p:anim calcmode="lin" valueType="num">
                                      <p:cBhvr additive="base">
                                        <p:cTn id="13" dur="500" fill="hold"/>
                                        <p:tgtEl>
                                          <p:spTgt spid="7885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885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8850">
                                            <p:txEl>
                                              <p:pRg st="2" end="2"/>
                                            </p:txEl>
                                          </p:spTgt>
                                        </p:tgtEl>
                                        <p:attrNameLst>
                                          <p:attrName>style.visibility</p:attrName>
                                        </p:attrNameLst>
                                      </p:cBhvr>
                                      <p:to>
                                        <p:strVal val="visible"/>
                                      </p:to>
                                    </p:set>
                                    <p:anim calcmode="lin" valueType="num">
                                      <p:cBhvr additive="base">
                                        <p:cTn id="19" dur="500" fill="hold"/>
                                        <p:tgtEl>
                                          <p:spTgt spid="7885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885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p:cNvSpPr>
          <p:nvPr>
            <p:ph type="title" idx="4294967295"/>
          </p:nvPr>
        </p:nvSpPr>
        <p:spPr bwMode="auto">
          <a:xfrm>
            <a:off x="1435100" y="274638"/>
            <a:ext cx="7499350" cy="850900"/>
          </a:xfrm>
          <a:noFill/>
        </p:spPr>
        <p:txBody>
          <a:bodyPr vert="horz" wrap="square" lIns="91440" tIns="45720" rIns="91440" bIns="45720" numCol="1" anchorCtr="0" compatLnSpc="1">
            <a:prstTxWarp prst="textNoShape">
              <a:avLst/>
            </a:prstTxWarp>
          </a:bodyPr>
          <a:lstStyle/>
          <a:p>
            <a:r>
              <a:rPr lang="ru-RU" sz="3000" smtClean="0">
                <a:effectLst/>
              </a:rPr>
              <a:t>Инициализация массива</a:t>
            </a:r>
          </a:p>
        </p:txBody>
      </p:sp>
      <p:sp>
        <p:nvSpPr>
          <p:cNvPr id="80898" name="Rectangle 3"/>
          <p:cNvSpPr>
            <a:spLocks noGrp="1"/>
          </p:cNvSpPr>
          <p:nvPr>
            <p:ph type="body" idx="4294967295"/>
          </p:nvPr>
        </p:nvSpPr>
        <p:spPr>
          <a:xfrm>
            <a:off x="914400" y="1196975"/>
            <a:ext cx="8229600" cy="4679950"/>
          </a:xfrm>
        </p:spPr>
        <p:txBody>
          <a:bodyPr/>
          <a:lstStyle/>
          <a:p>
            <a:pPr>
              <a:lnSpc>
                <a:spcPct val="90000"/>
              </a:lnSpc>
              <a:buFont typeface="Wingdings 2" pitchFamily="18" charset="2"/>
              <a:buNone/>
            </a:pPr>
            <a:r>
              <a:rPr lang="ru-RU" sz="2400" smtClean="0">
                <a:latin typeface="Times New Roman" pitchFamily="18" charset="0"/>
              </a:rPr>
              <a:t>Язык Си позволяет инициализировать массив при его определении. Для этого используется следующая форма: </a:t>
            </a:r>
          </a:p>
          <a:p>
            <a:pPr>
              <a:lnSpc>
                <a:spcPct val="90000"/>
              </a:lnSpc>
              <a:buFont typeface="Wingdings 2" pitchFamily="18" charset="2"/>
              <a:buNone/>
            </a:pPr>
            <a:r>
              <a:rPr lang="ru-RU" sz="2400" smtClean="0">
                <a:latin typeface="Times New Roman" pitchFamily="18" charset="0"/>
              </a:rPr>
              <a:t>	тип имя_массива[...] ... [...] = {список значений}; </a:t>
            </a:r>
          </a:p>
          <a:p>
            <a:pPr>
              <a:lnSpc>
                <a:spcPct val="90000"/>
              </a:lnSpc>
              <a:buFont typeface="Wingdings 2" pitchFamily="18" charset="2"/>
              <a:buNone/>
            </a:pPr>
            <a:r>
              <a:rPr lang="ru-RU" sz="2400" smtClean="0">
                <a:latin typeface="Times New Roman" pitchFamily="18" charset="0"/>
              </a:rPr>
              <a:t>Примеры</a:t>
            </a:r>
            <a:r>
              <a:rPr lang="en-US" sz="2400" smtClean="0">
                <a:latin typeface="Times New Roman" pitchFamily="18" charset="0"/>
              </a:rPr>
              <a:t>: </a:t>
            </a:r>
            <a:endParaRPr lang="ru-RU" sz="2400" smtClean="0">
              <a:latin typeface="Times New Roman" pitchFamily="18" charset="0"/>
            </a:endParaRPr>
          </a:p>
          <a:p>
            <a:pPr>
              <a:lnSpc>
                <a:spcPct val="90000"/>
              </a:lnSpc>
              <a:buFont typeface="Wingdings 2" pitchFamily="18" charset="2"/>
              <a:buNone/>
            </a:pPr>
            <a:r>
              <a:rPr lang="en-US" sz="2000" smtClean="0">
                <a:latin typeface="Courier New" pitchFamily="49" charset="0"/>
              </a:rPr>
              <a:t>int </a:t>
            </a:r>
            <a:r>
              <a:rPr lang="en-US" sz="2000" i="1" smtClean="0">
                <a:latin typeface="Courier New" pitchFamily="49" charset="0"/>
              </a:rPr>
              <a:t>a</a:t>
            </a:r>
            <a:r>
              <a:rPr lang="en-US" sz="2000" smtClean="0">
                <a:latin typeface="Courier New" pitchFamily="49" charset="0"/>
              </a:rPr>
              <a:t>[5] = {0, 1, 2, 3, 4};    </a:t>
            </a:r>
            <a:endParaRPr lang="ru-RU" sz="2000" smtClean="0">
              <a:latin typeface="Courier New" pitchFamily="49" charset="0"/>
            </a:endParaRPr>
          </a:p>
          <a:p>
            <a:pPr>
              <a:lnSpc>
                <a:spcPct val="90000"/>
              </a:lnSpc>
              <a:buFont typeface="Wingdings 2" pitchFamily="18" charset="2"/>
              <a:buNone/>
            </a:pPr>
            <a:r>
              <a:rPr lang="en-US" sz="2000" smtClean="0">
                <a:latin typeface="Courier New" pitchFamily="49" charset="0"/>
              </a:rPr>
              <a:t>char </a:t>
            </a:r>
            <a:r>
              <a:rPr lang="en-US" sz="2000" i="1" smtClean="0">
                <a:latin typeface="Courier New" pitchFamily="49" charset="0"/>
              </a:rPr>
              <a:t>ch</a:t>
            </a:r>
            <a:r>
              <a:rPr lang="en-US" sz="2000" smtClean="0">
                <a:latin typeface="Courier New" pitchFamily="49" charset="0"/>
              </a:rPr>
              <a:t>[3] = {'d', 'e', '9'};     </a:t>
            </a:r>
            <a:endParaRPr lang="ru-RU" sz="2000" smtClean="0">
              <a:latin typeface="Courier New" pitchFamily="49" charset="0"/>
            </a:endParaRPr>
          </a:p>
          <a:p>
            <a:pPr>
              <a:lnSpc>
                <a:spcPct val="90000"/>
              </a:lnSpc>
              <a:buFont typeface="Wingdings 2" pitchFamily="18" charset="2"/>
              <a:buNone/>
            </a:pPr>
            <a:r>
              <a:rPr lang="ru-RU" sz="2000" smtClean="0">
                <a:latin typeface="Courier New" pitchFamily="49" charset="0"/>
              </a:rPr>
              <a:t>int </a:t>
            </a:r>
            <a:r>
              <a:rPr lang="ru-RU" sz="2000" i="1" smtClean="0">
                <a:latin typeface="Courier New" pitchFamily="49" charset="0"/>
              </a:rPr>
              <a:t>b</a:t>
            </a:r>
            <a:r>
              <a:rPr lang="ru-RU" sz="2000" smtClean="0">
                <a:latin typeface="Courier New" pitchFamily="49" charset="0"/>
              </a:rPr>
              <a:t>[2][3] = {</a:t>
            </a:r>
            <a:r>
              <a:rPr lang="en-US" sz="2000" smtClean="0">
                <a:latin typeface="Courier New" pitchFamily="49" charset="0"/>
              </a:rPr>
              <a:t>{</a:t>
            </a:r>
            <a:r>
              <a:rPr lang="ru-RU" sz="2000" smtClean="0">
                <a:latin typeface="Courier New" pitchFamily="49" charset="0"/>
              </a:rPr>
              <a:t>1, 2, 3</a:t>
            </a:r>
            <a:r>
              <a:rPr lang="en-US" sz="2000" smtClean="0">
                <a:latin typeface="Courier New" pitchFamily="49" charset="0"/>
              </a:rPr>
              <a:t>}</a:t>
            </a:r>
            <a:r>
              <a:rPr lang="ru-RU" sz="2000" smtClean="0">
                <a:latin typeface="Courier New" pitchFamily="49" charset="0"/>
              </a:rPr>
              <a:t>, </a:t>
            </a:r>
            <a:r>
              <a:rPr lang="en-US" sz="2000" smtClean="0">
                <a:latin typeface="Courier New" pitchFamily="49" charset="0"/>
              </a:rPr>
              <a:t>{</a:t>
            </a:r>
            <a:r>
              <a:rPr lang="ru-RU" sz="2000" smtClean="0">
                <a:latin typeface="Courier New" pitchFamily="49" charset="0"/>
              </a:rPr>
              <a:t>4, 5, 6</a:t>
            </a:r>
            <a:r>
              <a:rPr lang="en-US" sz="2000" smtClean="0">
                <a:latin typeface="Courier New" pitchFamily="49" charset="0"/>
              </a:rPr>
              <a:t>}</a:t>
            </a:r>
            <a:r>
              <a:rPr lang="ru-RU" sz="2000" smtClean="0">
                <a:latin typeface="Courier New" pitchFamily="49" charset="0"/>
              </a:rPr>
              <a:t>}; </a:t>
            </a:r>
            <a:r>
              <a:rPr lang="en-US" sz="2000" smtClean="0">
                <a:latin typeface="Courier New" pitchFamily="49" charset="0"/>
              </a:rPr>
              <a:t>(</a:t>
            </a:r>
            <a:r>
              <a:rPr lang="ru-RU" sz="2000" smtClean="0">
                <a:latin typeface="Courier New" pitchFamily="49" charset="0"/>
              </a:rPr>
              <a:t>{1, 2, 3, 4, 5, 6}</a:t>
            </a:r>
            <a:r>
              <a:rPr lang="en-US" sz="2000" smtClean="0">
                <a:latin typeface="Courier New" pitchFamily="49" charset="0"/>
              </a:rPr>
              <a:t>)</a:t>
            </a:r>
            <a:endParaRPr lang="ru-RU" sz="2000" smtClean="0">
              <a:latin typeface="Courier New" pitchFamily="49" charset="0"/>
            </a:endParaRPr>
          </a:p>
          <a:p>
            <a:pPr>
              <a:lnSpc>
                <a:spcPct val="90000"/>
              </a:lnSpc>
              <a:buFont typeface="Wingdings 2" pitchFamily="18" charset="2"/>
              <a:buNone/>
            </a:pPr>
            <a:r>
              <a:rPr lang="ru-RU" sz="2400" smtClean="0">
                <a:latin typeface="Times New Roman" pitchFamily="18" charset="0"/>
              </a:rPr>
              <a:t>В последнем случае: </a:t>
            </a:r>
          </a:p>
          <a:p>
            <a:pPr>
              <a:lnSpc>
                <a:spcPct val="90000"/>
              </a:lnSpc>
              <a:buFont typeface="Wingdings 2" pitchFamily="18" charset="2"/>
              <a:buNone/>
            </a:pPr>
            <a:r>
              <a:rPr lang="ru-RU" sz="2000" i="1" smtClean="0">
                <a:latin typeface="Courier New" pitchFamily="49" charset="0"/>
              </a:rPr>
              <a:t>b</a:t>
            </a:r>
            <a:r>
              <a:rPr lang="ru-RU" sz="2000" smtClean="0">
                <a:latin typeface="Courier New" pitchFamily="49" charset="0"/>
              </a:rPr>
              <a:t>[0][0] = 1, </a:t>
            </a:r>
            <a:r>
              <a:rPr lang="ru-RU" sz="2000" i="1" smtClean="0">
                <a:latin typeface="Courier New" pitchFamily="49" charset="0"/>
              </a:rPr>
              <a:t>b</a:t>
            </a:r>
            <a:r>
              <a:rPr lang="ru-RU" sz="2000" smtClean="0">
                <a:latin typeface="Courier New" pitchFamily="49" charset="0"/>
              </a:rPr>
              <a:t>[0][1] = 2, </a:t>
            </a:r>
            <a:r>
              <a:rPr lang="ru-RU" sz="2000" i="1" smtClean="0">
                <a:latin typeface="Courier New" pitchFamily="49" charset="0"/>
              </a:rPr>
              <a:t>b</a:t>
            </a:r>
            <a:r>
              <a:rPr lang="ru-RU" sz="2000" smtClean="0">
                <a:latin typeface="Courier New" pitchFamily="49" charset="0"/>
              </a:rPr>
              <a:t>[0][2] = 3, </a:t>
            </a:r>
            <a:r>
              <a:rPr lang="ru-RU" sz="2000" i="1" smtClean="0">
                <a:latin typeface="Courier New" pitchFamily="49" charset="0"/>
              </a:rPr>
              <a:t>b</a:t>
            </a:r>
            <a:r>
              <a:rPr lang="ru-RU" sz="2000" smtClean="0">
                <a:latin typeface="Courier New" pitchFamily="49" charset="0"/>
              </a:rPr>
              <a:t>[1][0] = 4, </a:t>
            </a:r>
          </a:p>
          <a:p>
            <a:pPr>
              <a:lnSpc>
                <a:spcPct val="90000"/>
              </a:lnSpc>
              <a:buFont typeface="Wingdings 2" pitchFamily="18" charset="2"/>
              <a:buNone/>
            </a:pPr>
            <a:r>
              <a:rPr lang="ru-RU" sz="2000" i="1" smtClean="0">
                <a:latin typeface="Courier New" pitchFamily="49" charset="0"/>
              </a:rPr>
              <a:t>b</a:t>
            </a:r>
            <a:r>
              <a:rPr lang="ru-RU" sz="2000" smtClean="0">
                <a:latin typeface="Courier New" pitchFamily="49" charset="0"/>
              </a:rPr>
              <a:t>[1][1] = 5, </a:t>
            </a:r>
            <a:r>
              <a:rPr lang="ru-RU" sz="2000" i="1" smtClean="0">
                <a:latin typeface="Courier New" pitchFamily="49" charset="0"/>
              </a:rPr>
              <a:t>b</a:t>
            </a:r>
            <a:r>
              <a:rPr lang="ru-RU" sz="2000" smtClean="0">
                <a:latin typeface="Courier New" pitchFamily="49" charset="0"/>
              </a:rPr>
              <a:t>[1][2] = 6. </a:t>
            </a:r>
          </a:p>
          <a:p>
            <a:pPr>
              <a:lnSpc>
                <a:spcPct val="90000"/>
              </a:lnSpc>
              <a:buFont typeface="Wingdings 2" pitchFamily="18" charset="2"/>
              <a:buNone/>
            </a:pPr>
            <a:endParaRPr lang="ru-RU" sz="2000" smtClean="0">
              <a:latin typeface="Courier New" pitchFamily="49" charset="0"/>
            </a:endParaRPr>
          </a:p>
          <a:p>
            <a:pPr>
              <a:lnSpc>
                <a:spcPct val="90000"/>
              </a:lnSpc>
              <a:buFont typeface="Wingdings 2" pitchFamily="18" charset="2"/>
              <a:buNone/>
            </a:pPr>
            <a:endParaRPr 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0898">
                                            <p:txEl>
                                              <p:pRg st="2" end="2"/>
                                            </p:txEl>
                                          </p:spTgt>
                                        </p:tgtEl>
                                        <p:attrNameLst>
                                          <p:attrName>style.visibility</p:attrName>
                                        </p:attrNameLst>
                                      </p:cBhvr>
                                      <p:to>
                                        <p:strVal val="visible"/>
                                      </p:to>
                                    </p:set>
                                    <p:anim calcmode="lin" valueType="num">
                                      <p:cBhvr additive="base">
                                        <p:cTn id="7" dur="500" fill="hold"/>
                                        <p:tgtEl>
                                          <p:spTgt spid="80898">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0898">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0898">
                                            <p:txEl>
                                              <p:pRg st="3" end="3"/>
                                            </p:txEl>
                                          </p:spTgt>
                                        </p:tgtEl>
                                        <p:attrNameLst>
                                          <p:attrName>style.visibility</p:attrName>
                                        </p:attrNameLst>
                                      </p:cBhvr>
                                      <p:to>
                                        <p:strVal val="visible"/>
                                      </p:to>
                                    </p:set>
                                    <p:anim calcmode="lin" valueType="num">
                                      <p:cBhvr additive="base">
                                        <p:cTn id="11" dur="500" fill="hold"/>
                                        <p:tgtEl>
                                          <p:spTgt spid="80898">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089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0898">
                                            <p:txEl>
                                              <p:pRg st="4" end="4"/>
                                            </p:txEl>
                                          </p:spTgt>
                                        </p:tgtEl>
                                        <p:attrNameLst>
                                          <p:attrName>style.visibility</p:attrName>
                                        </p:attrNameLst>
                                      </p:cBhvr>
                                      <p:to>
                                        <p:strVal val="visible"/>
                                      </p:to>
                                    </p:set>
                                    <p:anim calcmode="lin" valueType="num">
                                      <p:cBhvr additive="base">
                                        <p:cTn id="17" dur="500" fill="hold"/>
                                        <p:tgtEl>
                                          <p:spTgt spid="80898">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089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0898">
                                            <p:txEl>
                                              <p:pRg st="5" end="5"/>
                                            </p:txEl>
                                          </p:spTgt>
                                        </p:tgtEl>
                                        <p:attrNameLst>
                                          <p:attrName>style.visibility</p:attrName>
                                        </p:attrNameLst>
                                      </p:cBhvr>
                                      <p:to>
                                        <p:strVal val="visible"/>
                                      </p:to>
                                    </p:set>
                                    <p:anim calcmode="lin" valueType="num">
                                      <p:cBhvr additive="base">
                                        <p:cTn id="23" dur="500" fill="hold"/>
                                        <p:tgtEl>
                                          <p:spTgt spid="80898">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089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0898">
                                            <p:txEl>
                                              <p:pRg st="6" end="6"/>
                                            </p:txEl>
                                          </p:spTgt>
                                        </p:tgtEl>
                                        <p:attrNameLst>
                                          <p:attrName>style.visibility</p:attrName>
                                        </p:attrNameLst>
                                      </p:cBhvr>
                                      <p:to>
                                        <p:strVal val="visible"/>
                                      </p:to>
                                    </p:set>
                                    <p:anim calcmode="lin" valueType="num">
                                      <p:cBhvr additive="base">
                                        <p:cTn id="29" dur="500" fill="hold"/>
                                        <p:tgtEl>
                                          <p:spTgt spid="80898">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0898">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0898">
                                            <p:txEl>
                                              <p:pRg st="7" end="7"/>
                                            </p:txEl>
                                          </p:spTgt>
                                        </p:tgtEl>
                                        <p:attrNameLst>
                                          <p:attrName>style.visibility</p:attrName>
                                        </p:attrNameLst>
                                      </p:cBhvr>
                                      <p:to>
                                        <p:strVal val="visible"/>
                                      </p:to>
                                    </p:set>
                                    <p:anim calcmode="lin" valueType="num">
                                      <p:cBhvr additive="base">
                                        <p:cTn id="33" dur="500" fill="hold"/>
                                        <p:tgtEl>
                                          <p:spTgt spid="80898">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0898">
                                            <p:txEl>
                                              <p:pRg st="7" end="7"/>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0898">
                                            <p:txEl>
                                              <p:pRg st="8" end="8"/>
                                            </p:txEl>
                                          </p:spTgt>
                                        </p:tgtEl>
                                        <p:attrNameLst>
                                          <p:attrName>style.visibility</p:attrName>
                                        </p:attrNameLst>
                                      </p:cBhvr>
                                      <p:to>
                                        <p:strVal val="visible"/>
                                      </p:to>
                                    </p:set>
                                    <p:anim calcmode="lin" valueType="num">
                                      <p:cBhvr additive="base">
                                        <p:cTn id="37" dur="500" fill="hold"/>
                                        <p:tgtEl>
                                          <p:spTgt spid="80898">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089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Заголовок 1"/>
          <p:cNvSpPr>
            <a:spLocks noGrp="1"/>
          </p:cNvSpPr>
          <p:nvPr>
            <p:ph type="title" idx="4294967295"/>
          </p:nvPr>
        </p:nvSpPr>
        <p:spPr bwMode="auto">
          <a:xfrm>
            <a:off x="1435100" y="274638"/>
            <a:ext cx="7499350" cy="511175"/>
          </a:xfrm>
          <a:noFill/>
        </p:spPr>
        <p:txBody>
          <a:bodyPr vert="horz" wrap="square" lIns="91440" tIns="45720" rIns="91440" bIns="45720" numCol="1" anchorCtr="0" compatLnSpc="1">
            <a:prstTxWarp prst="textNoShape">
              <a:avLst/>
            </a:prstTxWarp>
            <a:normAutofit fontScale="90000"/>
          </a:bodyPr>
          <a:lstStyle/>
          <a:p>
            <a:r>
              <a:rPr lang="ru-RU" sz="3900" smtClean="0">
                <a:effectLst/>
              </a:rPr>
              <a:t>Строки</a:t>
            </a:r>
          </a:p>
        </p:txBody>
      </p:sp>
      <p:sp>
        <p:nvSpPr>
          <p:cNvPr id="3" name="Содержимое 2"/>
          <p:cNvSpPr>
            <a:spLocks noGrp="1"/>
          </p:cNvSpPr>
          <p:nvPr>
            <p:ph idx="4294967295"/>
          </p:nvPr>
        </p:nvSpPr>
        <p:spPr>
          <a:xfrm>
            <a:off x="1042988" y="1000125"/>
            <a:ext cx="8101012" cy="4733925"/>
          </a:xfrm>
        </p:spPr>
        <p:txBody>
          <a:bodyPr/>
          <a:lstStyle/>
          <a:p>
            <a:pPr>
              <a:lnSpc>
                <a:spcPct val="80000"/>
              </a:lnSpc>
              <a:buFont typeface="Wingdings 2" pitchFamily="18" charset="2"/>
              <a:buNone/>
            </a:pPr>
            <a:r>
              <a:rPr lang="ru-RU" sz="2400" smtClean="0">
                <a:latin typeface="Times New Roman" pitchFamily="18" charset="0"/>
              </a:rPr>
              <a:t>Строка – это массив символов, завершаемый символом </a:t>
            </a:r>
            <a:r>
              <a:rPr lang="ru-RU" sz="2400" b="1" smtClean="0">
                <a:latin typeface="Times New Roman" pitchFamily="18" charset="0"/>
                <a:cs typeface="Courier New" pitchFamily="49" charset="0"/>
              </a:rPr>
              <a:t>'\0‘</a:t>
            </a:r>
          </a:p>
          <a:p>
            <a:pPr>
              <a:lnSpc>
                <a:spcPct val="80000"/>
              </a:lnSpc>
              <a:buFont typeface="Wingdings 2" pitchFamily="18" charset="2"/>
              <a:buNone/>
            </a:pPr>
            <a:r>
              <a:rPr lang="ru-RU" sz="2400" smtClean="0">
                <a:latin typeface="Times New Roman" pitchFamily="18" charset="0"/>
                <a:cs typeface="Courier New" pitchFamily="49" charset="0"/>
              </a:rPr>
              <a:t>(т.е. </a:t>
            </a:r>
            <a:r>
              <a:rPr lang="ru-RU" sz="2400" smtClean="0">
                <a:latin typeface="Times New Roman" pitchFamily="18" charset="0"/>
              </a:rPr>
              <a:t>кодом 0).</a:t>
            </a:r>
            <a:endParaRPr lang="ru-RU" sz="2400" smtClean="0">
              <a:latin typeface="Times New Roman" pitchFamily="18" charset="0"/>
              <a:cs typeface="Courier New" pitchFamily="49" charset="0"/>
            </a:endParaRPr>
          </a:p>
          <a:p>
            <a:pPr>
              <a:lnSpc>
                <a:spcPct val="80000"/>
              </a:lnSpc>
              <a:buFont typeface="Wingdings 2" pitchFamily="18" charset="2"/>
              <a:buNone/>
            </a:pPr>
            <a:r>
              <a:rPr lang="ru-RU" sz="2400" smtClean="0">
                <a:latin typeface="Times New Roman" pitchFamily="18" charset="0"/>
              </a:rPr>
              <a:t> </a:t>
            </a:r>
          </a:p>
          <a:p>
            <a:pPr>
              <a:lnSpc>
                <a:spcPct val="80000"/>
              </a:lnSpc>
              <a:buFont typeface="Wingdings 2" pitchFamily="18" charset="2"/>
              <a:buNone/>
            </a:pPr>
            <a:r>
              <a:rPr lang="en-US" smtClean="0">
                <a:latin typeface="Corbel" pitchFamily="34" charset="0"/>
              </a:rPr>
              <a:t>#include &lt;string.h&gt;</a:t>
            </a:r>
            <a:endParaRPr lang="ru-RU" smtClean="0"/>
          </a:p>
          <a:p>
            <a:pPr>
              <a:lnSpc>
                <a:spcPct val="80000"/>
              </a:lnSpc>
              <a:buFont typeface="Wingdings 2" pitchFamily="18" charset="2"/>
              <a:buNone/>
            </a:pPr>
            <a:endParaRPr lang="en-US" sz="2400" smtClean="0">
              <a:latin typeface="Times New Roman" pitchFamily="18" charset="0"/>
            </a:endParaRPr>
          </a:p>
          <a:p>
            <a:pPr>
              <a:lnSpc>
                <a:spcPct val="80000"/>
              </a:lnSpc>
              <a:buFont typeface="Wingdings 2" pitchFamily="18" charset="2"/>
              <a:buNone/>
            </a:pPr>
            <a:r>
              <a:rPr lang="ru-RU" sz="2400" smtClean="0">
                <a:latin typeface="Times New Roman" pitchFamily="18" charset="0"/>
              </a:rPr>
              <a:t>Замечание.</a:t>
            </a:r>
          </a:p>
          <a:p>
            <a:pPr>
              <a:lnSpc>
                <a:spcPct val="80000"/>
              </a:lnSpc>
              <a:buFont typeface="Wingdings 2" pitchFamily="18" charset="2"/>
              <a:buNone/>
            </a:pPr>
            <a:r>
              <a:rPr lang="ru-RU" sz="2400" smtClean="0">
                <a:latin typeface="Times New Roman" pitchFamily="18" charset="0"/>
              </a:rPr>
              <a:t>Минимальный размер памяти для строки равен 1 байт.</a:t>
            </a:r>
          </a:p>
          <a:p>
            <a:pPr>
              <a:lnSpc>
                <a:spcPct val="80000"/>
              </a:lnSpc>
              <a:buFont typeface="Wingdings 2" pitchFamily="18" charset="2"/>
              <a:buNone/>
            </a:pPr>
            <a:r>
              <a:rPr lang="ru-RU" sz="2400" smtClean="0">
                <a:latin typeface="Times New Roman" pitchFamily="18" charset="0"/>
              </a:rPr>
              <a:t>При работе </a:t>
            </a:r>
            <a:r>
              <a:rPr lang="en-US" sz="2400" smtClean="0">
                <a:latin typeface="Times New Roman" pitchFamily="18" charset="0"/>
              </a:rPr>
              <a:t> </a:t>
            </a:r>
            <a:r>
              <a:rPr lang="ru-RU" sz="2400" smtClean="0">
                <a:latin typeface="Times New Roman" pitchFamily="18" charset="0"/>
              </a:rPr>
              <a:t>со строками не забывайте предусмативать отведение памяти для этого символа и добавлять его в конец строки</a:t>
            </a:r>
            <a:r>
              <a:rPr lang="ru-RU" sz="2400" b="1" smtClean="0">
                <a:latin typeface="Times New Roman" pitchFamily="18" charset="0"/>
                <a:cs typeface="Courier New" pitchFamily="49" charset="0"/>
              </a:rPr>
              <a:t>.</a:t>
            </a:r>
            <a:r>
              <a:rPr lang="ru-RU" sz="2400" smtClean="0">
                <a:latin typeface="Times New Roman" pitchFamily="18" charset="0"/>
              </a:rPr>
              <a:t> </a:t>
            </a:r>
          </a:p>
          <a:p>
            <a:pPr>
              <a:lnSpc>
                <a:spcPct val="80000"/>
              </a:lnSpc>
              <a:buFont typeface="Wingdings 2" pitchFamily="18" charset="2"/>
              <a:buNone/>
            </a:pPr>
            <a:endParaRPr lang="ru-RU" sz="2400" smtClean="0">
              <a:latin typeface="Times New Roman" pitchFamily="18" charset="0"/>
            </a:endParaRPr>
          </a:p>
          <a:p>
            <a:pPr>
              <a:lnSpc>
                <a:spcPct val="80000"/>
              </a:lnSpc>
              <a:buFont typeface="Wingdings 2" pitchFamily="18" charset="2"/>
              <a:buNone/>
            </a:pPr>
            <a:endParaRPr lang="ru-RU" sz="2400" smtClean="0">
              <a:latin typeface="Times New Roman" pitchFamily="18" charset="0"/>
            </a:endParaRPr>
          </a:p>
          <a:p>
            <a:pPr>
              <a:lnSpc>
                <a:spcPct val="80000"/>
              </a:lnSpc>
              <a:buFont typeface="Wingdings 2" pitchFamily="18" charset="2"/>
              <a:buNone/>
            </a:pPr>
            <a:endParaRPr lang="ru-RU"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Заголовок 1"/>
          <p:cNvSpPr>
            <a:spLocks noGrp="1"/>
          </p:cNvSpPr>
          <p:nvPr>
            <p:ph type="title" idx="4294967295"/>
          </p:nvPr>
        </p:nvSpPr>
        <p:spPr bwMode="auto">
          <a:xfrm>
            <a:off x="1435100" y="274638"/>
            <a:ext cx="7499350" cy="439737"/>
          </a:xfrm>
          <a:noFill/>
        </p:spPr>
        <p:txBody>
          <a:bodyPr vert="horz" wrap="square" lIns="91440" tIns="45720" rIns="91440" bIns="45720" numCol="1" anchorCtr="0" compatLnSpc="1">
            <a:prstTxWarp prst="textNoShape">
              <a:avLst/>
            </a:prstTxWarp>
            <a:normAutofit fontScale="90000"/>
          </a:bodyPr>
          <a:lstStyle/>
          <a:p>
            <a:r>
              <a:rPr lang="ru-RU" sz="2600" smtClean="0">
                <a:effectLst/>
              </a:rPr>
              <a:t>Печать символьной строки</a:t>
            </a:r>
            <a:r>
              <a:rPr lang="en-US" sz="2600" smtClean="0">
                <a:effectLst/>
                <a:latin typeface="Corbel" pitchFamily="34" charset="0"/>
              </a:rPr>
              <a:t>:</a:t>
            </a:r>
            <a:endParaRPr lang="ru-RU" sz="2600" smtClean="0">
              <a:effectLst/>
            </a:endParaRPr>
          </a:p>
        </p:txBody>
      </p:sp>
      <p:sp>
        <p:nvSpPr>
          <p:cNvPr id="3" name="Содержимое 2"/>
          <p:cNvSpPr>
            <a:spLocks noGrp="1"/>
          </p:cNvSpPr>
          <p:nvPr>
            <p:ph idx="4294967295"/>
          </p:nvPr>
        </p:nvSpPr>
        <p:spPr>
          <a:xfrm>
            <a:off x="914400" y="836613"/>
            <a:ext cx="8229600" cy="3286125"/>
          </a:xfrm>
        </p:spPr>
        <p:txBody>
          <a:bodyPr/>
          <a:lstStyle/>
          <a:p>
            <a:pPr>
              <a:lnSpc>
                <a:spcPct val="90000"/>
              </a:lnSpc>
              <a:spcBef>
                <a:spcPct val="0"/>
              </a:spcBef>
              <a:buFont typeface="Wingdings 2" pitchFamily="18" charset="2"/>
              <a:buNone/>
            </a:pPr>
            <a:r>
              <a:rPr lang="en-US" sz="2800" smtClean="0">
                <a:latin typeface="Courier New" pitchFamily="49" charset="0"/>
                <a:cs typeface="Courier New" pitchFamily="49" charset="0"/>
              </a:rPr>
              <a:t>#include &lt;stdio.h&gt;</a:t>
            </a:r>
          </a:p>
          <a:p>
            <a:pPr>
              <a:lnSpc>
                <a:spcPct val="90000"/>
              </a:lnSpc>
              <a:spcBef>
                <a:spcPct val="0"/>
              </a:spcBef>
              <a:buFont typeface="Wingdings 2" pitchFamily="18" charset="2"/>
              <a:buNone/>
            </a:pPr>
            <a:r>
              <a:rPr lang="en-US" sz="2800" smtClean="0">
                <a:latin typeface="Courier New" pitchFamily="49" charset="0"/>
                <a:cs typeface="Courier New" pitchFamily="49" charset="0"/>
              </a:rPr>
              <a:t>int main ()</a:t>
            </a:r>
          </a:p>
          <a:p>
            <a:pPr>
              <a:lnSpc>
                <a:spcPct val="90000"/>
              </a:lnSpc>
              <a:spcBef>
                <a:spcPct val="0"/>
              </a:spcBef>
              <a:buFont typeface="Wingdings 2" pitchFamily="18" charset="2"/>
              <a:buNone/>
            </a:pPr>
            <a:r>
              <a:rPr lang="ru-RU" sz="2800" smtClean="0">
                <a:latin typeface="Courier New" pitchFamily="49" charset="0"/>
                <a:cs typeface="Courier New" pitchFamily="49" charset="0"/>
              </a:rPr>
              <a:t>{</a:t>
            </a:r>
          </a:p>
          <a:p>
            <a:pPr>
              <a:lnSpc>
                <a:spcPct val="90000"/>
              </a:lnSpc>
              <a:spcBef>
                <a:spcPct val="0"/>
              </a:spcBef>
              <a:buFont typeface="Wingdings 2" pitchFamily="18" charset="2"/>
              <a:buNone/>
            </a:pPr>
            <a:r>
              <a:rPr lang="en-US" sz="2800" smtClean="0">
                <a:latin typeface="Courier New" pitchFamily="49" charset="0"/>
                <a:cs typeface="Courier New" pitchFamily="49" charset="0"/>
              </a:rPr>
              <a:t>	char B[] = /* "Hello!"; */</a:t>
            </a:r>
            <a:endParaRPr lang="ru-RU" sz="2800" smtClean="0">
              <a:latin typeface="Courier New" pitchFamily="49" charset="0"/>
              <a:cs typeface="Courier New" pitchFamily="49" charset="0"/>
            </a:endParaRPr>
          </a:p>
          <a:p>
            <a:pPr>
              <a:lnSpc>
                <a:spcPct val="90000"/>
              </a:lnSpc>
              <a:spcBef>
                <a:spcPct val="0"/>
              </a:spcBef>
              <a:buFont typeface="Wingdings 2" pitchFamily="18" charset="2"/>
              <a:buNone/>
            </a:pPr>
            <a:r>
              <a:rPr lang="en-US" sz="2800" smtClean="0">
                <a:latin typeface="Courier New" pitchFamily="49" charset="0"/>
                <a:cs typeface="Courier New" pitchFamily="49" charset="0"/>
              </a:rPr>
              <a:t>{</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H</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 </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e</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 </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l</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 </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l</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 </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o</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 </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a:t>
            </a:r>
            <a:r>
              <a:rPr lang="pl-PL" sz="2800" smtClean="0">
                <a:latin typeface="Courier New" pitchFamily="49" charset="0"/>
                <a:cs typeface="Courier New" pitchFamily="49" charset="0"/>
              </a:rPr>
              <a:t>'</a:t>
            </a:r>
            <a:r>
              <a:rPr lang="en-US" sz="2800" smtClean="0">
                <a:latin typeface="Courier New" pitchFamily="49" charset="0"/>
                <a:cs typeface="Courier New" pitchFamily="49" charset="0"/>
              </a:rPr>
              <a:t>, 0};</a:t>
            </a:r>
          </a:p>
          <a:p>
            <a:pPr>
              <a:lnSpc>
                <a:spcPct val="90000"/>
              </a:lnSpc>
              <a:spcBef>
                <a:spcPct val="0"/>
              </a:spcBef>
              <a:buFont typeface="Wingdings 2" pitchFamily="18" charset="2"/>
              <a:buNone/>
            </a:pPr>
            <a:r>
              <a:rPr lang="en-US" sz="2800" smtClean="0">
                <a:latin typeface="Courier New" pitchFamily="49" charset="0"/>
                <a:cs typeface="Courier New" pitchFamily="49" charset="0"/>
              </a:rPr>
              <a:t>	printf("%s", B);</a:t>
            </a:r>
          </a:p>
          <a:p>
            <a:pPr>
              <a:lnSpc>
                <a:spcPct val="90000"/>
              </a:lnSpc>
              <a:spcBef>
                <a:spcPct val="0"/>
              </a:spcBef>
              <a:buFont typeface="Wingdings 2" pitchFamily="18" charset="2"/>
              <a:buNone/>
            </a:pPr>
            <a:r>
              <a:rPr lang="en-US" sz="2800" smtClean="0">
                <a:latin typeface="Courier New" pitchFamily="49" charset="0"/>
                <a:cs typeface="Courier New" pitchFamily="49" charset="0"/>
              </a:rPr>
              <a:t>	return 0;</a:t>
            </a:r>
          </a:p>
          <a:p>
            <a:pPr>
              <a:lnSpc>
                <a:spcPct val="90000"/>
              </a:lnSpc>
              <a:spcBef>
                <a:spcPct val="0"/>
              </a:spcBef>
              <a:buFont typeface="Wingdings 2" pitchFamily="18" charset="2"/>
              <a:buNone/>
            </a:pPr>
            <a:r>
              <a:rPr lang="ru-RU" sz="2800" smtClean="0">
                <a:latin typeface="Courier New" pitchFamily="49" charset="0"/>
                <a:cs typeface="Courier New" pitchFamily="49" charset="0"/>
              </a:rPr>
              <a:t>}</a:t>
            </a:r>
          </a:p>
          <a:p>
            <a:pPr>
              <a:lnSpc>
                <a:spcPct val="90000"/>
              </a:lnSpc>
              <a:spcBef>
                <a:spcPct val="0"/>
              </a:spcBef>
              <a:buFont typeface="Wingdings 2" pitchFamily="18" charset="2"/>
              <a:buNone/>
            </a:pPr>
            <a:endParaRPr lang="ru-RU" sz="2800" smtClean="0">
              <a:latin typeface="Courier New" pitchFamily="49" charset="0"/>
              <a:cs typeface="Courier New" pitchFamily="49" charset="0"/>
            </a:endParaRPr>
          </a:p>
        </p:txBody>
      </p:sp>
      <p:sp>
        <p:nvSpPr>
          <p:cNvPr id="4" name="Прямоугольник 3"/>
          <p:cNvSpPr/>
          <p:nvPr/>
        </p:nvSpPr>
        <p:spPr>
          <a:xfrm>
            <a:off x="3222625" y="4652963"/>
            <a:ext cx="785813" cy="50006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1800"/>
          </a:p>
        </p:txBody>
      </p:sp>
      <p:sp>
        <p:nvSpPr>
          <p:cNvPr id="5" name="Прямоугольник 4"/>
          <p:cNvSpPr/>
          <p:nvPr/>
        </p:nvSpPr>
        <p:spPr>
          <a:xfrm>
            <a:off x="4794250" y="4652963"/>
            <a:ext cx="785813" cy="50006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1800"/>
          </a:p>
        </p:txBody>
      </p:sp>
      <p:sp>
        <p:nvSpPr>
          <p:cNvPr id="6" name="Прямоугольник 5"/>
          <p:cNvSpPr/>
          <p:nvPr/>
        </p:nvSpPr>
        <p:spPr>
          <a:xfrm>
            <a:off x="4008438" y="4652963"/>
            <a:ext cx="785812" cy="50006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1800"/>
          </a:p>
        </p:txBody>
      </p:sp>
      <p:sp>
        <p:nvSpPr>
          <p:cNvPr id="7" name="Прямоугольник 6"/>
          <p:cNvSpPr/>
          <p:nvPr/>
        </p:nvSpPr>
        <p:spPr>
          <a:xfrm>
            <a:off x="5580063" y="4652963"/>
            <a:ext cx="785812" cy="50006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1800"/>
          </a:p>
        </p:txBody>
      </p:sp>
      <p:sp>
        <p:nvSpPr>
          <p:cNvPr id="8" name="Прямоугольник 7"/>
          <p:cNvSpPr/>
          <p:nvPr/>
        </p:nvSpPr>
        <p:spPr>
          <a:xfrm>
            <a:off x="6365875" y="4652963"/>
            <a:ext cx="785813" cy="50006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1800"/>
          </a:p>
        </p:txBody>
      </p:sp>
      <p:sp>
        <p:nvSpPr>
          <p:cNvPr id="9" name="Прямоугольник 8"/>
          <p:cNvSpPr/>
          <p:nvPr/>
        </p:nvSpPr>
        <p:spPr>
          <a:xfrm>
            <a:off x="7151688" y="4652963"/>
            <a:ext cx="785812" cy="50006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1800"/>
          </a:p>
        </p:txBody>
      </p:sp>
      <p:sp>
        <p:nvSpPr>
          <p:cNvPr id="10" name="Прямоугольник 9"/>
          <p:cNvSpPr/>
          <p:nvPr/>
        </p:nvSpPr>
        <p:spPr>
          <a:xfrm>
            <a:off x="7937500" y="4652963"/>
            <a:ext cx="785813" cy="50006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1800"/>
          </a:p>
        </p:txBody>
      </p:sp>
      <p:sp>
        <p:nvSpPr>
          <p:cNvPr id="14" name="TextBox 13"/>
          <p:cNvSpPr txBox="1">
            <a:spLocks noChangeArrowheads="1"/>
          </p:cNvSpPr>
          <p:nvPr/>
        </p:nvSpPr>
        <p:spPr bwMode="auto">
          <a:xfrm>
            <a:off x="3294063" y="5153025"/>
            <a:ext cx="5429250" cy="396875"/>
          </a:xfrm>
          <a:prstGeom prst="rect">
            <a:avLst/>
          </a:prstGeom>
          <a:noFill/>
          <a:ln w="9525">
            <a:noFill/>
            <a:miter lim="800000"/>
            <a:headEnd/>
            <a:tailEnd/>
          </a:ln>
        </p:spPr>
        <p:txBody>
          <a:bodyPr>
            <a:spAutoFit/>
          </a:bodyPr>
          <a:lstStyle/>
          <a:p>
            <a:r>
              <a:rPr lang="en-US" sz="2000">
                <a:latin typeface="Calibri" pitchFamily="34" charset="0"/>
              </a:rPr>
              <a:t>    0           1             2            3         4            5            6</a:t>
            </a:r>
            <a:endParaRPr lang="ru-RU" sz="2000">
              <a:latin typeface="Calibri" pitchFamily="34" charset="0"/>
            </a:endParaRPr>
          </a:p>
        </p:txBody>
      </p:sp>
      <p:sp>
        <p:nvSpPr>
          <p:cNvPr id="15" name="TextBox 14"/>
          <p:cNvSpPr txBox="1">
            <a:spLocks noChangeArrowheads="1"/>
          </p:cNvSpPr>
          <p:nvPr/>
        </p:nvSpPr>
        <p:spPr bwMode="auto">
          <a:xfrm>
            <a:off x="3294063" y="4724400"/>
            <a:ext cx="642937" cy="396875"/>
          </a:xfrm>
          <a:prstGeom prst="rect">
            <a:avLst/>
          </a:prstGeom>
          <a:noFill/>
          <a:ln w="9525">
            <a:noFill/>
            <a:miter lim="800000"/>
            <a:headEnd/>
            <a:tailEnd/>
          </a:ln>
        </p:spPr>
        <p:txBody>
          <a:bodyPr>
            <a:spAutoFit/>
          </a:bodyPr>
          <a:lstStyle/>
          <a:p>
            <a:r>
              <a:rPr lang="en-US" sz="2000" b="1">
                <a:latin typeface="Courier New" pitchFamily="49" charset="0"/>
                <a:cs typeface="Courier New" pitchFamily="49" charset="0"/>
              </a:rPr>
              <a:t>’</a:t>
            </a:r>
            <a:r>
              <a:rPr lang="ru-RU" sz="2000" b="1">
                <a:latin typeface="Courier New" pitchFamily="49" charset="0"/>
                <a:cs typeface="Courier New" pitchFamily="49" charset="0"/>
              </a:rPr>
              <a:t>Н</a:t>
            </a:r>
            <a:r>
              <a:rPr lang="en-US" sz="2000" b="1">
                <a:latin typeface="Courier New" pitchFamily="49" charset="0"/>
                <a:cs typeface="Courier New" pitchFamily="49" charset="0"/>
              </a:rPr>
              <a:t>’</a:t>
            </a:r>
            <a:endParaRPr lang="ru-RU" sz="2000" b="1">
              <a:latin typeface="Courier New" pitchFamily="49" charset="0"/>
              <a:cs typeface="Courier New" pitchFamily="49" charset="0"/>
            </a:endParaRPr>
          </a:p>
        </p:txBody>
      </p:sp>
      <p:sp>
        <p:nvSpPr>
          <p:cNvPr id="16" name="TextBox 15"/>
          <p:cNvSpPr txBox="1">
            <a:spLocks noChangeArrowheads="1"/>
          </p:cNvSpPr>
          <p:nvPr/>
        </p:nvSpPr>
        <p:spPr bwMode="auto">
          <a:xfrm>
            <a:off x="4937125" y="4724400"/>
            <a:ext cx="642938" cy="396875"/>
          </a:xfrm>
          <a:prstGeom prst="rect">
            <a:avLst/>
          </a:prstGeom>
          <a:noFill/>
          <a:ln w="9525">
            <a:noFill/>
            <a:miter lim="800000"/>
            <a:headEnd/>
            <a:tailEnd/>
          </a:ln>
        </p:spPr>
        <p:txBody>
          <a:bodyPr>
            <a:spAutoFit/>
          </a:bodyPr>
          <a:lstStyle/>
          <a:p>
            <a:r>
              <a:rPr lang="en-US" sz="2000" b="1">
                <a:latin typeface="Courier New" pitchFamily="49" charset="0"/>
                <a:cs typeface="Courier New" pitchFamily="49" charset="0"/>
              </a:rPr>
              <a:t>’l’</a:t>
            </a:r>
            <a:endParaRPr lang="ru-RU" sz="2000" b="1">
              <a:latin typeface="Courier New" pitchFamily="49" charset="0"/>
              <a:cs typeface="Courier New" pitchFamily="49" charset="0"/>
            </a:endParaRPr>
          </a:p>
        </p:txBody>
      </p:sp>
      <p:sp>
        <p:nvSpPr>
          <p:cNvPr id="17" name="TextBox 16"/>
          <p:cNvSpPr txBox="1">
            <a:spLocks noChangeArrowheads="1"/>
          </p:cNvSpPr>
          <p:nvPr/>
        </p:nvSpPr>
        <p:spPr bwMode="auto">
          <a:xfrm>
            <a:off x="5580063" y="4724400"/>
            <a:ext cx="642937" cy="396875"/>
          </a:xfrm>
          <a:prstGeom prst="rect">
            <a:avLst/>
          </a:prstGeom>
          <a:noFill/>
          <a:ln w="9525">
            <a:noFill/>
            <a:miter lim="800000"/>
            <a:headEnd/>
            <a:tailEnd/>
          </a:ln>
        </p:spPr>
        <p:txBody>
          <a:bodyPr>
            <a:spAutoFit/>
          </a:bodyPr>
          <a:lstStyle/>
          <a:p>
            <a:r>
              <a:rPr lang="en-US" sz="2000" b="1">
                <a:latin typeface="Courier New" pitchFamily="49" charset="0"/>
                <a:cs typeface="Courier New" pitchFamily="49" charset="0"/>
              </a:rPr>
              <a:t>’l’</a:t>
            </a:r>
            <a:endParaRPr lang="ru-RU" sz="2000" b="1">
              <a:latin typeface="Courier New" pitchFamily="49" charset="0"/>
              <a:cs typeface="Courier New" pitchFamily="49" charset="0"/>
            </a:endParaRPr>
          </a:p>
        </p:txBody>
      </p:sp>
      <p:sp>
        <p:nvSpPr>
          <p:cNvPr id="18" name="TextBox 17"/>
          <p:cNvSpPr txBox="1">
            <a:spLocks noChangeArrowheads="1"/>
          </p:cNvSpPr>
          <p:nvPr/>
        </p:nvSpPr>
        <p:spPr bwMode="auto">
          <a:xfrm>
            <a:off x="4079875" y="4724400"/>
            <a:ext cx="642938" cy="396875"/>
          </a:xfrm>
          <a:prstGeom prst="rect">
            <a:avLst/>
          </a:prstGeom>
          <a:noFill/>
          <a:ln w="9525">
            <a:noFill/>
            <a:miter lim="800000"/>
            <a:headEnd/>
            <a:tailEnd/>
          </a:ln>
        </p:spPr>
        <p:txBody>
          <a:bodyPr>
            <a:spAutoFit/>
          </a:bodyPr>
          <a:lstStyle/>
          <a:p>
            <a:r>
              <a:rPr lang="en-US" sz="2000" b="1">
                <a:latin typeface="Courier New" pitchFamily="49" charset="0"/>
                <a:cs typeface="Courier New" pitchFamily="49" charset="0"/>
              </a:rPr>
              <a:t>’e’</a:t>
            </a:r>
            <a:endParaRPr lang="ru-RU" sz="2000" b="1">
              <a:latin typeface="Courier New" pitchFamily="49" charset="0"/>
              <a:cs typeface="Courier New" pitchFamily="49" charset="0"/>
            </a:endParaRPr>
          </a:p>
        </p:txBody>
      </p:sp>
      <p:sp>
        <p:nvSpPr>
          <p:cNvPr id="19" name="TextBox 18"/>
          <p:cNvSpPr txBox="1">
            <a:spLocks noChangeArrowheads="1"/>
          </p:cNvSpPr>
          <p:nvPr/>
        </p:nvSpPr>
        <p:spPr bwMode="auto">
          <a:xfrm>
            <a:off x="8151813" y="4724400"/>
            <a:ext cx="428625" cy="396875"/>
          </a:xfrm>
          <a:prstGeom prst="rect">
            <a:avLst/>
          </a:prstGeom>
          <a:noFill/>
          <a:ln w="9525">
            <a:noFill/>
            <a:miter lim="800000"/>
            <a:headEnd/>
            <a:tailEnd/>
          </a:ln>
        </p:spPr>
        <p:txBody>
          <a:bodyPr>
            <a:spAutoFit/>
          </a:bodyPr>
          <a:lstStyle/>
          <a:p>
            <a:r>
              <a:rPr lang="en-US" sz="2000" b="1">
                <a:latin typeface="Courier New" pitchFamily="49" charset="0"/>
                <a:cs typeface="Courier New" pitchFamily="49" charset="0"/>
              </a:rPr>
              <a:t>0</a:t>
            </a:r>
            <a:endParaRPr lang="ru-RU" sz="2000" b="1">
              <a:latin typeface="Courier New" pitchFamily="49" charset="0"/>
              <a:cs typeface="Courier New" pitchFamily="49" charset="0"/>
            </a:endParaRPr>
          </a:p>
        </p:txBody>
      </p:sp>
      <p:sp>
        <p:nvSpPr>
          <p:cNvPr id="20" name="TextBox 19"/>
          <p:cNvSpPr txBox="1">
            <a:spLocks noChangeArrowheads="1"/>
          </p:cNvSpPr>
          <p:nvPr/>
        </p:nvSpPr>
        <p:spPr bwMode="auto">
          <a:xfrm>
            <a:off x="7223125" y="4724400"/>
            <a:ext cx="642938" cy="396875"/>
          </a:xfrm>
          <a:prstGeom prst="rect">
            <a:avLst/>
          </a:prstGeom>
          <a:noFill/>
          <a:ln w="9525">
            <a:noFill/>
            <a:miter lim="800000"/>
            <a:headEnd/>
            <a:tailEnd/>
          </a:ln>
        </p:spPr>
        <p:txBody>
          <a:bodyPr>
            <a:spAutoFit/>
          </a:bodyPr>
          <a:lstStyle/>
          <a:p>
            <a:r>
              <a:rPr lang="en-US" sz="2000" b="1">
                <a:latin typeface="Courier New" pitchFamily="49" charset="0"/>
                <a:cs typeface="Courier New" pitchFamily="49" charset="0"/>
              </a:rPr>
              <a:t>’!’</a:t>
            </a:r>
            <a:endParaRPr lang="ru-RU" sz="2000" b="1">
              <a:latin typeface="Courier New" pitchFamily="49" charset="0"/>
              <a:cs typeface="Courier New" pitchFamily="49" charset="0"/>
            </a:endParaRPr>
          </a:p>
        </p:txBody>
      </p:sp>
      <p:sp>
        <p:nvSpPr>
          <p:cNvPr id="21" name="TextBox 20"/>
          <p:cNvSpPr txBox="1">
            <a:spLocks noChangeArrowheads="1"/>
          </p:cNvSpPr>
          <p:nvPr/>
        </p:nvSpPr>
        <p:spPr bwMode="auto">
          <a:xfrm rot="10800000" flipV="1">
            <a:off x="6437313" y="4722813"/>
            <a:ext cx="642937" cy="396875"/>
          </a:xfrm>
          <a:prstGeom prst="rect">
            <a:avLst/>
          </a:prstGeom>
          <a:noFill/>
          <a:ln w="9525">
            <a:noFill/>
            <a:miter lim="800000"/>
            <a:headEnd/>
            <a:tailEnd/>
          </a:ln>
        </p:spPr>
        <p:txBody>
          <a:bodyPr>
            <a:spAutoFit/>
          </a:bodyPr>
          <a:lstStyle/>
          <a:p>
            <a:r>
              <a:rPr lang="en-US" sz="2000" b="1">
                <a:latin typeface="Courier New" pitchFamily="49" charset="0"/>
                <a:cs typeface="Courier New" pitchFamily="49" charset="0"/>
              </a:rPr>
              <a:t>’o’</a:t>
            </a:r>
            <a:endParaRPr lang="ru-RU" sz="2000" b="1">
              <a:latin typeface="Courier New" pitchFamily="49" charset="0"/>
              <a:cs typeface="Courier New" pitchFamily="49" charset="0"/>
            </a:endParaRPr>
          </a:p>
        </p:txBody>
      </p:sp>
      <p:sp>
        <p:nvSpPr>
          <p:cNvPr id="22" name="Прямоугольник 21"/>
          <p:cNvSpPr/>
          <p:nvPr/>
        </p:nvSpPr>
        <p:spPr>
          <a:xfrm>
            <a:off x="1436688" y="3938588"/>
            <a:ext cx="785812" cy="50006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1800"/>
          </a:p>
        </p:txBody>
      </p:sp>
      <p:cxnSp>
        <p:nvCxnSpPr>
          <p:cNvPr id="23" name="Shape 22"/>
          <p:cNvCxnSpPr>
            <a:endCxn id="4" idx="1"/>
          </p:cNvCxnSpPr>
          <p:nvPr/>
        </p:nvCxnSpPr>
        <p:spPr>
          <a:xfrm>
            <a:off x="1846263" y="4224338"/>
            <a:ext cx="1357312" cy="679450"/>
          </a:xfrm>
          <a:prstGeom prst="curvedConnector3">
            <a:avLst>
              <a:gd name="adj1" fmla="val 50000"/>
            </a:avLst>
          </a:prstGeom>
          <a:ln w="38100">
            <a:headEnd type="ova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a:spLocks noChangeArrowheads="1"/>
          </p:cNvSpPr>
          <p:nvPr/>
        </p:nvSpPr>
        <p:spPr bwMode="auto">
          <a:xfrm>
            <a:off x="1008063" y="3938588"/>
            <a:ext cx="428625" cy="519112"/>
          </a:xfrm>
          <a:prstGeom prst="rect">
            <a:avLst/>
          </a:prstGeom>
          <a:noFill/>
          <a:ln w="9525">
            <a:noFill/>
            <a:miter lim="800000"/>
            <a:headEnd/>
            <a:tailEnd/>
          </a:ln>
        </p:spPr>
        <p:txBody>
          <a:bodyPr>
            <a:spAutoFit/>
          </a:bodyPr>
          <a:lstStyle/>
          <a:p>
            <a:r>
              <a:rPr lang="en-US" sz="2800" b="1">
                <a:latin typeface="Courier New" pitchFamily="49" charset="0"/>
                <a:cs typeface="Courier New" pitchFamily="49" charset="0"/>
              </a:rPr>
              <a:t>B</a:t>
            </a:r>
            <a:endParaRPr lang="ru-RU" sz="2000" b="1">
              <a:latin typeface="Courier New" pitchFamily="49" charset="0"/>
              <a:cs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6" grpId="0" animBg="1"/>
      <p:bldP spid="7" grpId="0" animBg="1"/>
      <p:bldP spid="8" grpId="0" animBg="1"/>
      <p:bldP spid="9" grpId="0" animBg="1"/>
      <p:bldP spid="10" grpId="0" animBg="1"/>
      <p:bldP spid="14" grpId="0"/>
      <p:bldP spid="15" grpId="0"/>
      <p:bldP spid="16" grpId="0"/>
      <p:bldP spid="17" grpId="0"/>
      <p:bldP spid="18" grpId="0"/>
      <p:bldP spid="19" grpId="0"/>
      <p:bldP spid="20" grpId="0"/>
      <p:bldP spid="21" grpId="0"/>
      <p:bldP spid="22" grpId="0" animBg="1"/>
      <p:bldP spid="2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Заголовок 1"/>
          <p:cNvSpPr>
            <a:spLocks noGrp="1"/>
          </p:cNvSpPr>
          <p:nvPr>
            <p:ph type="title" idx="4294967295"/>
          </p:nvPr>
        </p:nvSpPr>
        <p:spPr bwMode="auto">
          <a:noFill/>
        </p:spPr>
        <p:txBody>
          <a:bodyPr vert="horz" wrap="square" lIns="91440" tIns="45720" rIns="91440" bIns="45720" numCol="1" anchorCtr="0" compatLnSpc="1">
            <a:prstTxWarp prst="textNoShape">
              <a:avLst/>
            </a:prstTxWarp>
          </a:bodyPr>
          <a:lstStyle/>
          <a:p>
            <a:r>
              <a:rPr lang="ru-RU" sz="2200" smtClean="0">
                <a:effectLst/>
              </a:rPr>
              <a:t>Пример: для введенной строки создать новую строку, состоящую только из маленьких букв латинского алфавита, входящих в нее</a:t>
            </a:r>
          </a:p>
        </p:txBody>
      </p:sp>
      <p:sp>
        <p:nvSpPr>
          <p:cNvPr id="3" name="Содержимое 2"/>
          <p:cNvSpPr>
            <a:spLocks noGrp="1"/>
          </p:cNvSpPr>
          <p:nvPr>
            <p:ph idx="4294967295"/>
          </p:nvPr>
        </p:nvSpPr>
        <p:spPr>
          <a:xfrm>
            <a:off x="1116013" y="1484313"/>
            <a:ext cx="8229600" cy="4900612"/>
          </a:xfrm>
        </p:spPr>
        <p:txBody>
          <a:bodyPr/>
          <a:lstStyle/>
          <a:p>
            <a:pPr>
              <a:lnSpc>
                <a:spcPct val="80000"/>
              </a:lnSpc>
              <a:buFont typeface="Wingdings 2" pitchFamily="18" charset="2"/>
              <a:buNone/>
            </a:pPr>
            <a:r>
              <a:rPr lang="en-US" sz="1800" smtClean="0">
                <a:latin typeface="Courier New" pitchFamily="49" charset="0"/>
                <a:cs typeface="Courier New" pitchFamily="49" charset="0"/>
              </a:rPr>
              <a:t>#include &lt;stdio.h&gt;</a:t>
            </a:r>
          </a:p>
          <a:p>
            <a:pPr>
              <a:lnSpc>
                <a:spcPct val="80000"/>
              </a:lnSpc>
              <a:buFont typeface="Wingdings 2" pitchFamily="18" charset="2"/>
              <a:buNone/>
            </a:pPr>
            <a:r>
              <a:rPr lang="en-US" sz="1800" smtClean="0">
                <a:latin typeface="Courier New" pitchFamily="49" charset="0"/>
                <a:cs typeface="Courier New" pitchFamily="49" charset="0"/>
              </a:rPr>
              <a:t>int main ()</a:t>
            </a:r>
          </a:p>
          <a:p>
            <a:pPr>
              <a:lnSpc>
                <a:spcPct val="80000"/>
              </a:lnSpc>
              <a:buFont typeface="Wingdings 2" pitchFamily="18" charset="2"/>
              <a:buNone/>
            </a:pPr>
            <a:r>
              <a:rPr lang="ru-RU" sz="1800" smtClean="0">
                <a:latin typeface="Courier New" pitchFamily="49" charset="0"/>
                <a:cs typeface="Courier New" pitchFamily="49" charset="0"/>
              </a:rPr>
              <a:t>{</a:t>
            </a:r>
          </a:p>
          <a:p>
            <a:pPr>
              <a:lnSpc>
                <a:spcPct val="80000"/>
              </a:lnSpc>
              <a:buFont typeface="Wingdings 2" pitchFamily="18" charset="2"/>
              <a:buNone/>
            </a:pPr>
            <a:r>
              <a:rPr lang="en-US" sz="1800" smtClean="0">
                <a:latin typeface="Courier New" pitchFamily="49" charset="0"/>
                <a:cs typeface="Courier New" pitchFamily="49" charset="0"/>
              </a:rPr>
              <a:t>	char A[100], B[100];</a:t>
            </a:r>
          </a:p>
          <a:p>
            <a:pPr>
              <a:lnSpc>
                <a:spcPct val="80000"/>
              </a:lnSpc>
              <a:buFont typeface="Wingdings 2" pitchFamily="18" charset="2"/>
              <a:buNone/>
            </a:pPr>
            <a:r>
              <a:rPr lang="en-US" sz="1800" smtClean="0">
                <a:latin typeface="Courier New" pitchFamily="49" charset="0"/>
                <a:cs typeface="Courier New" pitchFamily="49" charset="0"/>
              </a:rPr>
              <a:t>	int i, j = 0;</a:t>
            </a:r>
          </a:p>
          <a:p>
            <a:pPr>
              <a:lnSpc>
                <a:spcPct val="80000"/>
              </a:lnSpc>
              <a:buFont typeface="Wingdings 2" pitchFamily="18" charset="2"/>
              <a:buNone/>
            </a:pPr>
            <a:r>
              <a:rPr lang="en-US" sz="1800" smtClean="0">
                <a:latin typeface="Courier New" pitchFamily="49" charset="0"/>
                <a:cs typeface="Courier New" pitchFamily="49" charset="0"/>
              </a:rPr>
              <a:t>	printf("Enter string: ");</a:t>
            </a:r>
          </a:p>
          <a:p>
            <a:pPr>
              <a:lnSpc>
                <a:spcPct val="80000"/>
              </a:lnSpc>
              <a:buFont typeface="Wingdings 2" pitchFamily="18" charset="2"/>
              <a:buNone/>
            </a:pPr>
            <a:r>
              <a:rPr lang="en-US" sz="1800" smtClean="0">
                <a:latin typeface="Courier New" pitchFamily="49" charset="0"/>
                <a:cs typeface="Courier New" pitchFamily="49" charset="0"/>
              </a:rPr>
              <a:t>	scanf ("%s", A);</a:t>
            </a:r>
            <a:r>
              <a:rPr lang="ru-RU" sz="1800" smtClean="0">
                <a:latin typeface="Courier New" pitchFamily="49" charset="0"/>
                <a:cs typeface="Courier New" pitchFamily="49" charset="0"/>
              </a:rPr>
              <a:t> </a:t>
            </a:r>
            <a:r>
              <a:rPr lang="en-US" sz="1800" smtClean="0">
                <a:latin typeface="Courier New" pitchFamily="49" charset="0"/>
                <a:cs typeface="Courier New" pitchFamily="49" charset="0"/>
              </a:rPr>
              <a:t>//</a:t>
            </a:r>
            <a:r>
              <a:rPr lang="ru-RU" sz="1800" smtClean="0">
                <a:latin typeface="Courier New" pitchFamily="49" charset="0"/>
                <a:cs typeface="Courier New" pitchFamily="49" charset="0"/>
              </a:rPr>
              <a:t> ввод строки с клавиатуры</a:t>
            </a:r>
            <a:endParaRPr lang="en-US" sz="1800" smtClean="0">
              <a:latin typeface="Courier New" pitchFamily="49" charset="0"/>
              <a:cs typeface="Courier New" pitchFamily="49" charset="0"/>
            </a:endParaRPr>
          </a:p>
          <a:p>
            <a:pPr>
              <a:lnSpc>
                <a:spcPct val="80000"/>
              </a:lnSpc>
              <a:buFont typeface="Wingdings 2" pitchFamily="18" charset="2"/>
              <a:buNone/>
            </a:pPr>
            <a:r>
              <a:rPr lang="en-US" sz="1800" smtClean="0">
                <a:latin typeface="Courier New" pitchFamily="49" charset="0"/>
                <a:cs typeface="Courier New" pitchFamily="49" charset="0"/>
              </a:rPr>
              <a:t>	for (i</a:t>
            </a:r>
            <a:r>
              <a:rPr lang="ru-RU" sz="1800" smtClean="0">
                <a:latin typeface="Courier New" pitchFamily="49" charset="0"/>
                <a:cs typeface="Courier New" pitchFamily="49" charset="0"/>
              </a:rPr>
              <a:t> </a:t>
            </a:r>
            <a:r>
              <a:rPr lang="en-US" sz="1800" smtClean="0">
                <a:latin typeface="Courier New" pitchFamily="49" charset="0"/>
                <a:cs typeface="Courier New" pitchFamily="49" charset="0"/>
              </a:rPr>
              <a:t>=</a:t>
            </a:r>
            <a:r>
              <a:rPr lang="ru-RU" sz="1800" smtClean="0">
                <a:latin typeface="Courier New" pitchFamily="49" charset="0"/>
                <a:cs typeface="Courier New" pitchFamily="49" charset="0"/>
              </a:rPr>
              <a:t> </a:t>
            </a:r>
            <a:r>
              <a:rPr lang="en-US" sz="1800" smtClean="0">
                <a:latin typeface="Courier New" pitchFamily="49" charset="0"/>
                <a:cs typeface="Courier New" pitchFamily="49" charset="0"/>
              </a:rPr>
              <a:t>0; A[i]; i++)</a:t>
            </a:r>
          </a:p>
          <a:p>
            <a:pPr>
              <a:lnSpc>
                <a:spcPct val="80000"/>
              </a:lnSpc>
              <a:buFont typeface="Wingdings 2" pitchFamily="18" charset="2"/>
              <a:buNone/>
            </a:pPr>
            <a:r>
              <a:rPr lang="en-US" sz="1800" smtClean="0">
                <a:latin typeface="Courier New" pitchFamily="49" charset="0"/>
                <a:cs typeface="Courier New" pitchFamily="49" charset="0"/>
              </a:rPr>
              <a:t>		if ( (A[i]</a:t>
            </a:r>
            <a:r>
              <a:rPr lang="ru-RU" sz="1800" smtClean="0">
                <a:latin typeface="Courier New" pitchFamily="49" charset="0"/>
                <a:cs typeface="Courier New" pitchFamily="49" charset="0"/>
              </a:rPr>
              <a:t> </a:t>
            </a:r>
            <a:r>
              <a:rPr lang="en-US" sz="1800" smtClean="0">
                <a:latin typeface="Courier New" pitchFamily="49" charset="0"/>
                <a:cs typeface="Courier New" pitchFamily="49" charset="0"/>
              </a:rPr>
              <a:t>&gt;=</a:t>
            </a:r>
            <a:r>
              <a:rPr lang="ru-RU" sz="1800" smtClean="0">
                <a:latin typeface="Courier New" pitchFamily="49" charset="0"/>
                <a:cs typeface="Courier New" pitchFamily="49" charset="0"/>
              </a:rPr>
              <a:t> </a:t>
            </a:r>
            <a:r>
              <a:rPr lang="en-US" sz="1800" smtClean="0">
                <a:latin typeface="Courier New" pitchFamily="49" charset="0"/>
                <a:cs typeface="Courier New" pitchFamily="49" charset="0"/>
              </a:rPr>
              <a:t>'a') &amp;&amp; (A[i]</a:t>
            </a:r>
            <a:r>
              <a:rPr lang="ru-RU" sz="1800" smtClean="0">
                <a:latin typeface="Courier New" pitchFamily="49" charset="0"/>
                <a:cs typeface="Courier New" pitchFamily="49" charset="0"/>
              </a:rPr>
              <a:t> </a:t>
            </a:r>
            <a:r>
              <a:rPr lang="en-US" sz="1800" smtClean="0">
                <a:latin typeface="Courier New" pitchFamily="49" charset="0"/>
                <a:cs typeface="Courier New" pitchFamily="49" charset="0"/>
              </a:rPr>
              <a:t>&lt;=</a:t>
            </a:r>
            <a:r>
              <a:rPr lang="ru-RU" sz="1800" smtClean="0">
                <a:latin typeface="Courier New" pitchFamily="49" charset="0"/>
                <a:cs typeface="Courier New" pitchFamily="49" charset="0"/>
              </a:rPr>
              <a:t> </a:t>
            </a:r>
            <a:r>
              <a:rPr lang="en-US" sz="1800" smtClean="0">
                <a:latin typeface="Courier New" pitchFamily="49" charset="0"/>
                <a:cs typeface="Courier New" pitchFamily="49" charset="0"/>
              </a:rPr>
              <a:t>'z'))</a:t>
            </a:r>
          </a:p>
          <a:p>
            <a:pPr>
              <a:lnSpc>
                <a:spcPct val="80000"/>
              </a:lnSpc>
              <a:buFont typeface="Wingdings 2" pitchFamily="18" charset="2"/>
              <a:buNone/>
            </a:pPr>
            <a:r>
              <a:rPr lang="ru-RU" sz="1800" smtClean="0">
                <a:latin typeface="Courier New" pitchFamily="49" charset="0"/>
                <a:cs typeface="Courier New" pitchFamily="49" charset="0"/>
              </a:rPr>
              <a:t>		{</a:t>
            </a:r>
          </a:p>
          <a:p>
            <a:pPr>
              <a:lnSpc>
                <a:spcPct val="80000"/>
              </a:lnSpc>
              <a:buFont typeface="Wingdings 2" pitchFamily="18" charset="2"/>
              <a:buNone/>
            </a:pPr>
            <a:r>
              <a:rPr lang="en-US" sz="1800" smtClean="0">
                <a:latin typeface="Courier New" pitchFamily="49" charset="0"/>
                <a:cs typeface="Courier New" pitchFamily="49" charset="0"/>
              </a:rPr>
              <a:t>			B[j] = A[i];</a:t>
            </a:r>
          </a:p>
          <a:p>
            <a:pPr>
              <a:lnSpc>
                <a:spcPct val="80000"/>
              </a:lnSpc>
              <a:buFont typeface="Wingdings 2" pitchFamily="18" charset="2"/>
              <a:buNone/>
            </a:pPr>
            <a:r>
              <a:rPr lang="en-US" sz="1800" smtClean="0">
                <a:latin typeface="Courier New" pitchFamily="49" charset="0"/>
                <a:cs typeface="Courier New" pitchFamily="49" charset="0"/>
              </a:rPr>
              <a:t>			j++;</a:t>
            </a:r>
          </a:p>
          <a:p>
            <a:pPr>
              <a:lnSpc>
                <a:spcPct val="80000"/>
              </a:lnSpc>
              <a:buFont typeface="Wingdings 2" pitchFamily="18" charset="2"/>
              <a:buNone/>
            </a:pPr>
            <a:r>
              <a:rPr lang="ru-RU" sz="1800" smtClean="0">
                <a:latin typeface="Courier New" pitchFamily="49" charset="0"/>
                <a:cs typeface="Courier New" pitchFamily="49" charset="0"/>
              </a:rPr>
              <a:t>		}</a:t>
            </a:r>
          </a:p>
          <a:p>
            <a:pPr>
              <a:lnSpc>
                <a:spcPct val="80000"/>
              </a:lnSpc>
              <a:buFont typeface="Wingdings 2" pitchFamily="18" charset="2"/>
              <a:buNone/>
            </a:pPr>
            <a:r>
              <a:rPr lang="en-US" sz="1800" smtClean="0">
                <a:latin typeface="Courier New" pitchFamily="49" charset="0"/>
                <a:cs typeface="Courier New" pitchFamily="49" charset="0"/>
              </a:rPr>
              <a:t>	B[j] = '\0';</a:t>
            </a:r>
            <a:r>
              <a:rPr lang="ru-RU" sz="1800" smtClean="0">
                <a:latin typeface="Courier New" pitchFamily="49" charset="0"/>
                <a:cs typeface="Courier New" pitchFamily="49" charset="0"/>
              </a:rPr>
              <a:t>	</a:t>
            </a:r>
            <a:r>
              <a:rPr lang="en-US" sz="1800" smtClean="0">
                <a:latin typeface="Courier New" pitchFamily="49" charset="0"/>
                <a:cs typeface="Courier New" pitchFamily="49" charset="0"/>
              </a:rPr>
              <a:t>//</a:t>
            </a:r>
            <a:r>
              <a:rPr lang="ru-RU" sz="1800" smtClean="0">
                <a:latin typeface="Courier New" pitchFamily="49" charset="0"/>
                <a:cs typeface="Courier New" pitchFamily="49" charset="0"/>
              </a:rPr>
              <a:t>вставка в конец строки нуля</a:t>
            </a:r>
            <a:endParaRPr lang="en-US" sz="1800" smtClean="0">
              <a:latin typeface="Courier New" pitchFamily="49" charset="0"/>
              <a:cs typeface="Courier New" pitchFamily="49" charset="0"/>
            </a:endParaRPr>
          </a:p>
          <a:p>
            <a:pPr>
              <a:lnSpc>
                <a:spcPct val="80000"/>
              </a:lnSpc>
              <a:buFont typeface="Wingdings 2" pitchFamily="18" charset="2"/>
              <a:buNone/>
            </a:pPr>
            <a:r>
              <a:rPr lang="en-US" sz="1800" smtClean="0">
                <a:latin typeface="Courier New" pitchFamily="49" charset="0"/>
                <a:cs typeface="Courier New" pitchFamily="49" charset="0"/>
              </a:rPr>
              <a:t>	printf("%s", B);</a:t>
            </a:r>
          </a:p>
          <a:p>
            <a:pPr>
              <a:lnSpc>
                <a:spcPct val="80000"/>
              </a:lnSpc>
              <a:buFont typeface="Wingdings 2" pitchFamily="18" charset="2"/>
              <a:buNone/>
            </a:pPr>
            <a:r>
              <a:rPr lang="en-US" sz="1800" smtClean="0">
                <a:latin typeface="Courier New" pitchFamily="49" charset="0"/>
                <a:cs typeface="Courier New" pitchFamily="49" charset="0"/>
              </a:rPr>
              <a:t>	return 0;</a:t>
            </a:r>
          </a:p>
          <a:p>
            <a:pPr>
              <a:lnSpc>
                <a:spcPct val="80000"/>
              </a:lnSpc>
              <a:buFont typeface="Wingdings 2" pitchFamily="18" charset="2"/>
              <a:buNone/>
            </a:pPr>
            <a:r>
              <a:rPr lang="ru-RU" sz="1800" smtClean="0">
                <a:latin typeface="Courier New" pitchFamily="49" charset="0"/>
                <a:cs typeface="Courier New" pitchFamily="49"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idx="4294967295"/>
          </p:nvPr>
        </p:nvSpPr>
        <p:spPr bwMode="auto">
          <a:noFill/>
        </p:spPr>
        <p:txBody>
          <a:bodyPr vert="horz" wrap="square" lIns="91440" tIns="45720" rIns="91440" bIns="45720" numCol="1" anchorCtr="0" compatLnSpc="1">
            <a:prstTxWarp prst="textNoShape">
              <a:avLst/>
            </a:prstTxWarp>
          </a:bodyPr>
          <a:lstStyle/>
          <a:p>
            <a:r>
              <a:rPr lang="ru-RU" sz="3000" smtClean="0">
                <a:effectLst/>
                <a:latin typeface="Arial" charset="0"/>
              </a:rPr>
              <a:t>Тип данных</a:t>
            </a:r>
          </a:p>
        </p:txBody>
      </p:sp>
      <p:sp>
        <p:nvSpPr>
          <p:cNvPr id="21506" name="Rectangle 3"/>
          <p:cNvSpPr>
            <a:spLocks noGrp="1"/>
          </p:cNvSpPr>
          <p:nvPr>
            <p:ph type="body" idx="4294967295"/>
          </p:nvPr>
        </p:nvSpPr>
        <p:spPr/>
        <p:txBody>
          <a:bodyPr/>
          <a:lstStyle/>
          <a:p>
            <a:pPr>
              <a:buFont typeface="Wingdings 2" pitchFamily="18" charset="2"/>
              <a:buNone/>
            </a:pPr>
            <a:r>
              <a:rPr lang="ru-RU" smtClean="0">
                <a:solidFill>
                  <a:srgbClr val="0000FF"/>
                </a:solidFill>
                <a:latin typeface="Times New Roman" pitchFamily="18" charset="0"/>
              </a:rPr>
              <a:t>Тип</a:t>
            </a:r>
            <a:r>
              <a:rPr lang="ru-RU" smtClean="0">
                <a:latin typeface="Times New Roman" pitchFamily="18" charset="0"/>
              </a:rPr>
              <a:t> данных определяет </a:t>
            </a:r>
            <a:endParaRPr lang="en-US" smtClean="0">
              <a:latin typeface="Times New Roman" pitchFamily="18" charset="0"/>
            </a:endParaRPr>
          </a:p>
          <a:p>
            <a:pPr>
              <a:buFontTx/>
              <a:buChar char="-"/>
            </a:pPr>
            <a:r>
              <a:rPr lang="ru-RU" i="1" smtClean="0">
                <a:latin typeface="Times New Roman" pitchFamily="18" charset="0"/>
              </a:rPr>
              <a:t>множество значений</a:t>
            </a:r>
            <a:r>
              <a:rPr lang="ru-RU" smtClean="0">
                <a:latin typeface="Times New Roman" pitchFamily="18" charset="0"/>
              </a:rPr>
              <a:t>, </a:t>
            </a:r>
            <a:endParaRPr lang="en-US" smtClean="0">
              <a:latin typeface="Times New Roman" pitchFamily="18" charset="0"/>
            </a:endParaRPr>
          </a:p>
          <a:p>
            <a:pPr>
              <a:buFontTx/>
              <a:buChar char="-"/>
            </a:pPr>
            <a:r>
              <a:rPr lang="ru-RU" i="1" smtClean="0">
                <a:latin typeface="Times New Roman" pitchFamily="18" charset="0"/>
              </a:rPr>
              <a:t>набор операций</a:t>
            </a:r>
            <a:r>
              <a:rPr lang="ru-RU" smtClean="0">
                <a:latin typeface="Times New Roman" pitchFamily="18" charset="0"/>
              </a:rPr>
              <a:t>, которые можно применять к таким значениям,</a:t>
            </a:r>
            <a:endParaRPr lang="en-US" smtClean="0">
              <a:latin typeface="Times New Roman" pitchFamily="18" charset="0"/>
            </a:endParaRPr>
          </a:p>
          <a:p>
            <a:pPr>
              <a:buFontTx/>
              <a:buChar char="-"/>
            </a:pPr>
            <a:r>
              <a:rPr lang="ru-RU" smtClean="0">
                <a:latin typeface="Times New Roman" pitchFamily="18" charset="0"/>
              </a:rPr>
              <a:t> возможно, </a:t>
            </a:r>
            <a:r>
              <a:rPr lang="ru-RU" i="1" smtClean="0">
                <a:latin typeface="Times New Roman" pitchFamily="18" charset="0"/>
              </a:rPr>
              <a:t>способ реализации хранения значений и выполнения операций</a:t>
            </a:r>
            <a:r>
              <a:rPr lang="ru-RU" smtClean="0">
                <a:latin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6">
                                            <p:txEl>
                                              <p:pRg st="1" end="1"/>
                                            </p:txEl>
                                          </p:spTgt>
                                        </p:tgtEl>
                                        <p:attrNameLst>
                                          <p:attrName>style.visibility</p:attrName>
                                        </p:attrNameLst>
                                      </p:cBhvr>
                                      <p:to>
                                        <p:strVal val="visible"/>
                                      </p:to>
                                    </p:set>
                                    <p:anim calcmode="lin" valueType="num">
                                      <p:cBhvr additive="base">
                                        <p:cTn id="7" dur="500" fill="hold"/>
                                        <p:tgtEl>
                                          <p:spTgt spid="2150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506">
                                            <p:txEl>
                                              <p:pRg st="2" end="2"/>
                                            </p:txEl>
                                          </p:spTgt>
                                        </p:tgtEl>
                                        <p:attrNameLst>
                                          <p:attrName>style.visibility</p:attrName>
                                        </p:attrNameLst>
                                      </p:cBhvr>
                                      <p:to>
                                        <p:strVal val="visible"/>
                                      </p:to>
                                    </p:set>
                                    <p:anim calcmode="lin" valueType="num">
                                      <p:cBhvr additive="base">
                                        <p:cTn id="13" dur="500" fill="hold"/>
                                        <p:tgtEl>
                                          <p:spTgt spid="2150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1506">
                                            <p:txEl>
                                              <p:pRg st="3" end="3"/>
                                            </p:txEl>
                                          </p:spTgt>
                                        </p:tgtEl>
                                        <p:attrNameLst>
                                          <p:attrName>style.visibility</p:attrName>
                                        </p:attrNameLst>
                                      </p:cBhvr>
                                      <p:to>
                                        <p:strVal val="visible"/>
                                      </p:to>
                                    </p:set>
                                    <p:anim calcmode="lin" valueType="num">
                                      <p:cBhvr additive="base">
                                        <p:cTn id="19" dur="500" fill="hold"/>
                                        <p:tgtEl>
                                          <p:spTgt spid="2150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Заголовок 1"/>
          <p:cNvSpPr>
            <a:spLocks noGrp="1"/>
          </p:cNvSpPr>
          <p:nvPr>
            <p:ph type="title" idx="4294967295"/>
          </p:nvPr>
        </p:nvSpPr>
        <p:spPr bwMode="auto">
          <a:xfrm>
            <a:off x="1368425" y="476250"/>
            <a:ext cx="7775575" cy="5400675"/>
          </a:xfrm>
          <a:noFill/>
        </p:spPr>
        <p:txBody>
          <a:bodyPr vert="horz" wrap="square" lIns="91440" tIns="45720" rIns="91440" bIns="45720" numCol="1" anchorCtr="0" compatLnSpc="1">
            <a:prstTxWarp prst="textNoShape">
              <a:avLst/>
            </a:prstTxWarp>
          </a:bodyPr>
          <a:lstStyle/>
          <a:p>
            <a:r>
              <a:rPr lang="en-US" sz="2200" b="1" dirty="0" err="1" smtClean="0">
                <a:effectLst/>
                <a:latin typeface="Courier New" pitchFamily="49" charset="0"/>
                <a:cs typeface="Courier New" pitchFamily="49" charset="0"/>
              </a:rPr>
              <a:t>int</a:t>
            </a:r>
            <a:r>
              <a:rPr lang="en-US" sz="2200" b="1" dirty="0" smtClean="0">
                <a:effectLst/>
                <a:latin typeface="Courier New" pitchFamily="49" charset="0"/>
                <a:cs typeface="Courier New" pitchFamily="49" charset="0"/>
              </a:rPr>
              <a:t> </a:t>
            </a:r>
            <a:r>
              <a:rPr lang="en-US" sz="2200" b="1" dirty="0" err="1" smtClean="0">
                <a:effectLst/>
                <a:latin typeface="Courier New" pitchFamily="49" charset="0"/>
                <a:cs typeface="Courier New" pitchFamily="49" charset="0"/>
              </a:rPr>
              <a:t>strcmp</a:t>
            </a:r>
            <a:r>
              <a:rPr lang="en-US" sz="2200" b="1" dirty="0" smtClean="0">
                <a:effectLst/>
                <a:latin typeface="Courier New" pitchFamily="49" charset="0"/>
                <a:cs typeface="Courier New" pitchFamily="49" charset="0"/>
              </a:rPr>
              <a:t>(const char </a:t>
            </a:r>
            <a:r>
              <a:rPr lang="en-US" sz="2200" b="1" dirty="0" smtClean="0">
                <a:effectLst/>
                <a:latin typeface="Courier New" pitchFamily="49" charset="0"/>
                <a:cs typeface="Courier New" pitchFamily="49" charset="0"/>
              </a:rPr>
              <a:t>*al, </a:t>
            </a:r>
            <a:r>
              <a:rPr lang="en-US" sz="2200" b="1" dirty="0" smtClean="0">
                <a:effectLst/>
                <a:latin typeface="Courier New" pitchFamily="49" charset="0"/>
                <a:cs typeface="Courier New" pitchFamily="49" charset="0"/>
              </a:rPr>
              <a:t>const char </a:t>
            </a:r>
            <a:r>
              <a:rPr lang="en-US" sz="2200" b="1" dirty="0" smtClean="0">
                <a:effectLst/>
                <a:latin typeface="Courier New" pitchFamily="49" charset="0"/>
                <a:cs typeface="Courier New" pitchFamily="49" charset="0"/>
              </a:rPr>
              <a:t>*</a:t>
            </a:r>
            <a:r>
              <a:rPr lang="en-US" sz="2200" b="1" dirty="0" err="1" smtClean="0">
                <a:effectLst/>
                <a:latin typeface="Courier New" pitchFamily="49" charset="0"/>
                <a:cs typeface="Courier New" pitchFamily="49" charset="0"/>
              </a:rPr>
              <a:t>ar</a:t>
            </a:r>
            <a:r>
              <a:rPr lang="en-US" sz="2200" b="1" dirty="0" smtClean="0">
                <a:effectLst/>
                <a:latin typeface="Courier New" pitchFamily="49" charset="0"/>
                <a:cs typeface="Courier New" pitchFamily="49" charset="0"/>
              </a:rPr>
              <a:t>)</a:t>
            </a:r>
            <a:r>
              <a:rPr lang="en-US" sz="2600" dirty="0" smtClean="0">
                <a:effectLst/>
                <a:latin typeface="Corbel" pitchFamily="34" charset="0"/>
              </a:rPr>
              <a:t/>
            </a:r>
            <a:br>
              <a:rPr lang="en-US" sz="2600" dirty="0" smtClean="0">
                <a:effectLst/>
                <a:latin typeface="Corbel" pitchFamily="34" charset="0"/>
              </a:rPr>
            </a:br>
            <a:r>
              <a:rPr lang="en-US" sz="2600" dirty="0" smtClean="0">
                <a:effectLst/>
                <a:latin typeface="Corbel" pitchFamily="34" charset="0"/>
              </a:rPr>
              <a:t>/* </a:t>
            </a:r>
            <a:r>
              <a:rPr lang="ru-RU" sz="2600" dirty="0" smtClean="0">
                <a:effectLst/>
              </a:rPr>
              <a:t>сравнивает строки </a:t>
            </a:r>
            <a:r>
              <a:rPr lang="en-US" sz="2600" dirty="0" smtClean="0">
                <a:effectLst/>
                <a:latin typeface="Corbel" pitchFamily="34" charset="0"/>
              </a:rPr>
              <a:t>al </a:t>
            </a:r>
            <a:r>
              <a:rPr lang="ru-RU" sz="2600" dirty="0" smtClean="0">
                <a:effectLst/>
              </a:rPr>
              <a:t>и </a:t>
            </a:r>
            <a:r>
              <a:rPr lang="en-US" sz="2600" dirty="0" err="1" smtClean="0">
                <a:effectLst/>
                <a:latin typeface="Corbel" pitchFamily="34" charset="0"/>
              </a:rPr>
              <a:t>ar</a:t>
            </a:r>
            <a:r>
              <a:rPr lang="en-US" sz="2600" dirty="0" smtClean="0">
                <a:effectLst/>
                <a:latin typeface="Corbel" pitchFamily="34" charset="0"/>
              </a:rPr>
              <a:t>:</a:t>
            </a:r>
            <a:br>
              <a:rPr lang="en-US" sz="2600" dirty="0" smtClean="0">
                <a:effectLst/>
                <a:latin typeface="Corbel" pitchFamily="34" charset="0"/>
              </a:rPr>
            </a:br>
            <a:r>
              <a:rPr lang="en-US" sz="2600" dirty="0" smtClean="0">
                <a:effectLst/>
                <a:latin typeface="Corbel" pitchFamily="34" charset="0"/>
              </a:rPr>
              <a:t>    </a:t>
            </a:r>
            <a:r>
              <a:rPr lang="ru-RU" sz="2600" dirty="0" smtClean="0">
                <a:effectLst/>
              </a:rPr>
              <a:t>выдает значение  </a:t>
            </a:r>
            <a:r>
              <a:rPr lang="en-US" sz="2600" dirty="0" smtClean="0">
                <a:effectLst/>
                <a:latin typeface="Corbel" pitchFamily="34" charset="0"/>
              </a:rPr>
              <a:t> </a:t>
            </a:r>
            <a:r>
              <a:rPr lang="en-US" sz="2600" b="1" dirty="0" smtClean="0">
                <a:effectLst/>
                <a:latin typeface="Courier New" pitchFamily="49" charset="0"/>
                <a:cs typeface="Courier New" pitchFamily="49" charset="0"/>
              </a:rPr>
              <a:t>&gt; 0</a:t>
            </a:r>
            <a:r>
              <a:rPr lang="en-US" sz="2600" dirty="0" smtClean="0">
                <a:effectLst/>
                <a:latin typeface="Courier New" pitchFamily="49" charset="0"/>
                <a:cs typeface="Courier New" pitchFamily="49" charset="0"/>
              </a:rPr>
              <a:t>,</a:t>
            </a:r>
            <a:r>
              <a:rPr lang="en-US" sz="2600" dirty="0" smtClean="0">
                <a:effectLst/>
                <a:latin typeface="Corbel" pitchFamily="34" charset="0"/>
              </a:rPr>
              <a:t> 	</a:t>
            </a:r>
            <a:r>
              <a:rPr lang="ru-RU" sz="2600" dirty="0" smtClean="0">
                <a:effectLst/>
              </a:rPr>
              <a:t>если </a:t>
            </a:r>
            <a:r>
              <a:rPr lang="en-US" sz="2600" b="1" dirty="0" smtClean="0">
                <a:effectLst/>
                <a:latin typeface="Courier New" pitchFamily="49" charset="0"/>
                <a:cs typeface="Courier New" pitchFamily="49" charset="0"/>
              </a:rPr>
              <a:t>al &gt; </a:t>
            </a:r>
            <a:r>
              <a:rPr lang="en-US" sz="2600" b="1" dirty="0" err="1" smtClean="0">
                <a:effectLst/>
                <a:latin typeface="Courier New" pitchFamily="49" charset="0"/>
                <a:cs typeface="Courier New" pitchFamily="49" charset="0"/>
              </a:rPr>
              <a:t>ar</a:t>
            </a:r>
            <a:r>
              <a:rPr lang="en-US" sz="2600" b="1" dirty="0" smtClean="0">
                <a:effectLst/>
                <a:latin typeface="Courier New" pitchFamily="49" charset="0"/>
                <a:cs typeface="Courier New" pitchFamily="49" charset="0"/>
              </a:rPr>
              <a:t/>
            </a:r>
            <a:br>
              <a:rPr lang="en-US" sz="2600" b="1" dirty="0" smtClean="0">
                <a:effectLst/>
                <a:latin typeface="Courier New" pitchFamily="49" charset="0"/>
                <a:cs typeface="Courier New" pitchFamily="49" charset="0"/>
              </a:rPr>
            </a:br>
            <a:r>
              <a:rPr lang="en-US" sz="2600" b="1" dirty="0" smtClean="0">
                <a:effectLst/>
                <a:latin typeface="Courier New" pitchFamily="49" charset="0"/>
                <a:cs typeface="Courier New" pitchFamily="49" charset="0"/>
              </a:rPr>
              <a:t>			&lt; 0,</a:t>
            </a:r>
            <a:r>
              <a:rPr lang="ru-RU" sz="2600" dirty="0" smtClean="0">
                <a:effectLst/>
              </a:rPr>
              <a:t> </a:t>
            </a:r>
            <a:r>
              <a:rPr lang="en-US" sz="2600" dirty="0" smtClean="0">
                <a:effectLst/>
                <a:latin typeface="Corbel" pitchFamily="34" charset="0"/>
              </a:rPr>
              <a:t>	</a:t>
            </a:r>
            <a:r>
              <a:rPr lang="ru-RU" sz="2600" dirty="0" smtClean="0">
                <a:effectLst/>
              </a:rPr>
              <a:t>если </a:t>
            </a:r>
            <a:r>
              <a:rPr lang="en-US" sz="2600" b="1" dirty="0" smtClean="0">
                <a:effectLst/>
                <a:latin typeface="Courier New" pitchFamily="49" charset="0"/>
                <a:cs typeface="Courier New" pitchFamily="49" charset="0"/>
              </a:rPr>
              <a:t>al &lt; </a:t>
            </a:r>
            <a:r>
              <a:rPr lang="en-US" sz="2600" b="1" dirty="0" err="1" smtClean="0">
                <a:effectLst/>
                <a:latin typeface="Courier New" pitchFamily="49" charset="0"/>
                <a:cs typeface="Courier New" pitchFamily="49" charset="0"/>
              </a:rPr>
              <a:t>ar</a:t>
            </a:r>
            <a:r>
              <a:rPr lang="en-US" sz="2600" b="1" dirty="0" smtClean="0">
                <a:effectLst/>
                <a:latin typeface="Courier New" pitchFamily="49" charset="0"/>
                <a:cs typeface="Courier New" pitchFamily="49" charset="0"/>
              </a:rPr>
              <a:t> </a:t>
            </a:r>
            <a:br>
              <a:rPr lang="en-US" sz="2600" b="1" dirty="0" smtClean="0">
                <a:effectLst/>
                <a:latin typeface="Courier New" pitchFamily="49" charset="0"/>
                <a:cs typeface="Courier New" pitchFamily="49" charset="0"/>
              </a:rPr>
            </a:br>
            <a:r>
              <a:rPr lang="en-US" sz="2600" b="1" dirty="0" smtClean="0">
                <a:effectLst/>
                <a:latin typeface="Courier New" pitchFamily="49" charset="0"/>
                <a:cs typeface="Courier New" pitchFamily="49" charset="0"/>
              </a:rPr>
              <a:t>			= 0, </a:t>
            </a:r>
            <a:r>
              <a:rPr lang="ru-RU" sz="2600" dirty="0" smtClean="0">
                <a:effectLst/>
              </a:rPr>
              <a:t>если </a:t>
            </a:r>
            <a:r>
              <a:rPr lang="en-US" sz="2600" b="1" dirty="0" smtClean="0">
                <a:effectLst/>
                <a:latin typeface="Courier New" pitchFamily="49" charset="0"/>
                <a:cs typeface="Courier New" pitchFamily="49" charset="0"/>
              </a:rPr>
              <a:t>al = </a:t>
            </a:r>
            <a:r>
              <a:rPr lang="en-US" sz="2600" b="1" dirty="0" err="1" smtClean="0">
                <a:effectLst/>
                <a:latin typeface="Courier New" pitchFamily="49" charset="0"/>
                <a:cs typeface="Courier New" pitchFamily="49" charset="0"/>
              </a:rPr>
              <a:t>ar</a:t>
            </a:r>
            <a:r>
              <a:rPr lang="en-US" sz="2600" b="1" dirty="0" smtClean="0">
                <a:effectLst/>
                <a:latin typeface="Courier New" pitchFamily="49" charset="0"/>
                <a:cs typeface="Courier New" pitchFamily="49" charset="0"/>
              </a:rPr>
              <a:t> </a:t>
            </a:r>
            <a:r>
              <a:rPr lang="en-US" sz="2600" dirty="0" smtClean="0">
                <a:effectLst/>
                <a:latin typeface="Corbel" pitchFamily="34" charset="0"/>
              </a:rPr>
              <a:t>*/</a:t>
            </a:r>
            <a:br>
              <a:rPr lang="en-US" sz="2600" dirty="0" smtClean="0">
                <a:effectLst/>
                <a:latin typeface="Corbel" pitchFamily="34" charset="0"/>
              </a:rPr>
            </a:br>
            <a:r>
              <a:rPr lang="en-US" sz="2600" dirty="0" smtClean="0">
                <a:effectLst/>
                <a:latin typeface="Corbel" pitchFamily="34" charset="0"/>
              </a:rPr>
              <a:t/>
            </a:r>
            <a:br>
              <a:rPr lang="en-US" sz="2600" dirty="0" smtClean="0">
                <a:effectLst/>
                <a:latin typeface="Corbel" pitchFamily="34" charset="0"/>
              </a:rPr>
            </a:br>
            <a:r>
              <a:rPr lang="en-US" sz="2600" dirty="0" smtClean="0">
                <a:effectLst/>
                <a:latin typeface="Corbel" pitchFamily="34" charset="0"/>
              </a:rPr>
              <a:t> </a:t>
            </a:r>
            <a:r>
              <a:rPr lang="en-US" sz="2400" b="1" dirty="0" smtClean="0">
                <a:effectLst/>
                <a:latin typeface="Courier New" pitchFamily="49" charset="0"/>
                <a:cs typeface="Courier New" pitchFamily="49" charset="0"/>
              </a:rPr>
              <a:t>char *</a:t>
            </a:r>
            <a:r>
              <a:rPr lang="en-US" sz="2400" b="1" dirty="0" err="1" smtClean="0">
                <a:effectLst/>
                <a:latin typeface="Courier New" pitchFamily="49" charset="0"/>
                <a:cs typeface="Courier New" pitchFamily="49" charset="0"/>
              </a:rPr>
              <a:t>strcpy</a:t>
            </a:r>
            <a:r>
              <a:rPr lang="en-US" sz="2400" b="1" dirty="0" smtClean="0">
                <a:effectLst/>
                <a:latin typeface="Courier New" pitchFamily="49" charset="0"/>
                <a:cs typeface="Courier New" pitchFamily="49" charset="0"/>
              </a:rPr>
              <a:t>(char *ad, </a:t>
            </a:r>
            <a:r>
              <a:rPr lang="en-US" sz="2400" b="1" dirty="0" smtClean="0">
                <a:effectLst/>
                <a:latin typeface="Courier New" pitchFamily="49" charset="0"/>
                <a:cs typeface="Courier New" pitchFamily="49" charset="0"/>
              </a:rPr>
              <a:t>const char </a:t>
            </a:r>
            <a:r>
              <a:rPr lang="en-US" sz="2400" b="1" dirty="0" smtClean="0">
                <a:effectLst/>
                <a:latin typeface="Courier New" pitchFamily="49" charset="0"/>
                <a:cs typeface="Courier New" pitchFamily="49" charset="0"/>
              </a:rPr>
              <a:t>*as)</a:t>
            </a:r>
            <a:r>
              <a:rPr lang="en-US" sz="3000" dirty="0" smtClean="0">
                <a:effectLst/>
                <a:latin typeface="Corbel" pitchFamily="34" charset="0"/>
              </a:rPr>
              <a:t/>
            </a:r>
            <a:br>
              <a:rPr lang="en-US" sz="3000" dirty="0" smtClean="0">
                <a:effectLst/>
                <a:latin typeface="Corbel" pitchFamily="34" charset="0"/>
              </a:rPr>
            </a:br>
            <a:r>
              <a:rPr lang="en-US" sz="3000" dirty="0" smtClean="0">
                <a:effectLst/>
                <a:latin typeface="Corbel" pitchFamily="34" charset="0"/>
              </a:rPr>
              <a:t>/* </a:t>
            </a:r>
            <a:r>
              <a:rPr lang="ru-RU" sz="3000" dirty="0" smtClean="0">
                <a:effectLst/>
              </a:rPr>
              <a:t>копирует байты строки </a:t>
            </a:r>
            <a:r>
              <a:rPr lang="en-US" sz="3000" dirty="0" smtClean="0">
                <a:effectLst/>
                <a:latin typeface="Corbel" pitchFamily="34" charset="0"/>
              </a:rPr>
              <a:t>as </a:t>
            </a:r>
            <a:r>
              <a:rPr lang="ru-RU" sz="3000" dirty="0" smtClean="0">
                <a:effectLst/>
              </a:rPr>
              <a:t>в строку </a:t>
            </a:r>
            <a:r>
              <a:rPr lang="en-US" sz="3000" dirty="0" smtClean="0">
                <a:effectLst/>
                <a:latin typeface="Corbel" pitchFamily="34" charset="0"/>
              </a:rPr>
              <a:t>ad*/</a:t>
            </a:r>
            <a:br>
              <a:rPr lang="en-US" sz="3000" dirty="0" smtClean="0">
                <a:effectLst/>
                <a:latin typeface="Corbel" pitchFamily="34" charset="0"/>
              </a:rPr>
            </a:br>
            <a:r>
              <a:rPr lang="en-US" sz="3000" dirty="0" smtClean="0">
                <a:effectLst/>
                <a:latin typeface="Corbel" pitchFamily="34" charset="0"/>
              </a:rPr>
              <a:t/>
            </a:r>
            <a:br>
              <a:rPr lang="en-US" sz="3000" dirty="0" smtClean="0">
                <a:effectLst/>
                <a:latin typeface="Corbel" pitchFamily="34" charset="0"/>
              </a:rPr>
            </a:br>
            <a:r>
              <a:rPr lang="en-US" sz="2800" dirty="0" smtClean="0">
                <a:effectLst/>
                <a:latin typeface="Corbel" pitchFamily="34" charset="0"/>
              </a:rPr>
              <a:t> </a:t>
            </a:r>
            <a:r>
              <a:rPr lang="en-US" sz="2800" b="1" dirty="0" smtClean="0">
                <a:effectLst/>
                <a:latin typeface="Courier New" pitchFamily="49" charset="0"/>
                <a:cs typeface="Courier New" pitchFamily="49" charset="0"/>
              </a:rPr>
              <a:t>unsigned </a:t>
            </a:r>
            <a:r>
              <a:rPr lang="en-US" sz="2800" b="1" dirty="0" err="1" smtClean="0">
                <a:effectLst/>
                <a:latin typeface="Courier New" pitchFamily="49" charset="0"/>
                <a:cs typeface="Courier New" pitchFamily="49" charset="0"/>
              </a:rPr>
              <a:t>int</a:t>
            </a:r>
            <a:r>
              <a:rPr lang="en-US" sz="2800" b="1" dirty="0" smtClean="0">
                <a:effectLst/>
                <a:latin typeface="Courier New" pitchFamily="49" charset="0"/>
                <a:cs typeface="Courier New" pitchFamily="49" charset="0"/>
              </a:rPr>
              <a:t> </a:t>
            </a:r>
            <a:r>
              <a:rPr lang="en-US" sz="2800" b="1" dirty="0" err="1" smtClean="0">
                <a:effectLst/>
                <a:latin typeface="Courier New" pitchFamily="49" charset="0"/>
                <a:cs typeface="Courier New" pitchFamily="49" charset="0"/>
              </a:rPr>
              <a:t>strlen</a:t>
            </a:r>
            <a:r>
              <a:rPr lang="en-US" sz="2800" b="1" dirty="0" smtClean="0">
                <a:effectLst/>
                <a:latin typeface="Courier New" pitchFamily="49" charset="0"/>
                <a:cs typeface="Courier New" pitchFamily="49" charset="0"/>
              </a:rPr>
              <a:t>(const char </a:t>
            </a:r>
            <a:r>
              <a:rPr lang="en-US" sz="2800" b="1" dirty="0" smtClean="0">
                <a:effectLst/>
                <a:latin typeface="Courier New" pitchFamily="49" charset="0"/>
                <a:cs typeface="Courier New" pitchFamily="49" charset="0"/>
              </a:rPr>
              <a:t>*s)</a:t>
            </a:r>
            <a:r>
              <a:rPr lang="en-US" sz="3000" b="1" dirty="0" smtClean="0">
                <a:effectLst/>
                <a:latin typeface="Courier New" pitchFamily="49" charset="0"/>
                <a:cs typeface="Courier New" pitchFamily="49" charset="0"/>
              </a:rPr>
              <a:t/>
            </a:r>
            <a:br>
              <a:rPr lang="en-US" sz="3000" b="1" dirty="0" smtClean="0">
                <a:effectLst/>
                <a:latin typeface="Courier New" pitchFamily="49" charset="0"/>
                <a:cs typeface="Courier New" pitchFamily="49" charset="0"/>
              </a:rPr>
            </a:br>
            <a:r>
              <a:rPr lang="en-US" sz="3000" b="1" dirty="0" smtClean="0">
                <a:effectLst/>
                <a:latin typeface="Courier New" pitchFamily="49" charset="0"/>
                <a:cs typeface="Courier New" pitchFamily="49" charset="0"/>
              </a:rPr>
              <a:t>/* </a:t>
            </a:r>
            <a:r>
              <a:rPr lang="ru-RU" sz="3000" b="1" dirty="0" smtClean="0">
                <a:effectLst/>
                <a:latin typeface="Courier New" pitchFamily="49" charset="0"/>
                <a:cs typeface="Courier New" pitchFamily="49" charset="0"/>
              </a:rPr>
              <a:t>вычисляет длину строки </a:t>
            </a:r>
            <a:r>
              <a:rPr lang="en-US" sz="3000" b="1" dirty="0" smtClean="0">
                <a:effectLst/>
                <a:latin typeface="Courier New" pitchFamily="49" charset="0"/>
                <a:cs typeface="Courier New" pitchFamily="49" charset="0"/>
              </a:rPr>
              <a:t>s */</a:t>
            </a:r>
            <a:endParaRPr lang="ru-RU" sz="3000" b="1" dirty="0" smtClean="0">
              <a:effectLst/>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Заголовок 1"/>
          <p:cNvSpPr>
            <a:spLocks noGrp="1"/>
          </p:cNvSpPr>
          <p:nvPr>
            <p:ph type="title" idx="4294967295"/>
          </p:nvPr>
        </p:nvSpPr>
        <p:spPr bwMode="auto">
          <a:xfrm>
            <a:off x="1116013" y="333375"/>
            <a:ext cx="8229600" cy="706438"/>
          </a:xfrm>
          <a:noFill/>
        </p:spPr>
        <p:txBody>
          <a:bodyPr vert="horz" wrap="square" lIns="91440" tIns="45720" rIns="91440" bIns="45720" numCol="1" anchorCtr="0" compatLnSpc="1">
            <a:prstTxWarp prst="textNoShape">
              <a:avLst/>
            </a:prstTxWarp>
          </a:bodyPr>
          <a:lstStyle/>
          <a:p>
            <a:pPr eaLnBrk="1" hangingPunct="1"/>
            <a:r>
              <a:rPr lang="ru-RU" sz="3000" smtClean="0">
                <a:effectLst/>
              </a:rPr>
              <a:t>Структуры в Си</a:t>
            </a:r>
          </a:p>
        </p:txBody>
      </p:sp>
      <p:sp>
        <p:nvSpPr>
          <p:cNvPr id="87042" name="Содержимое 2"/>
          <p:cNvSpPr>
            <a:spLocks noGrp="1"/>
          </p:cNvSpPr>
          <p:nvPr>
            <p:ph idx="4294967295"/>
          </p:nvPr>
        </p:nvSpPr>
        <p:spPr>
          <a:xfrm>
            <a:off x="914400" y="1125538"/>
            <a:ext cx="8229600" cy="5040312"/>
          </a:xfrm>
        </p:spPr>
        <p:txBody>
          <a:bodyPr/>
          <a:lstStyle/>
          <a:p>
            <a:pPr>
              <a:buFontTx/>
              <a:buChar char="-"/>
            </a:pPr>
            <a:r>
              <a:rPr lang="ru-RU" sz="2400" smtClean="0">
                <a:latin typeface="Times New Roman" pitchFamily="18" charset="0"/>
              </a:rPr>
              <a:t>это объединенные данные. В отличие от массивов, структуры могут содержать данные разных типов</a:t>
            </a:r>
            <a:r>
              <a:rPr lang="en-US" sz="2400" smtClean="0">
                <a:latin typeface="Times New Roman" pitchFamily="18" charset="0"/>
              </a:rPr>
              <a:t>:</a:t>
            </a:r>
            <a:r>
              <a:rPr lang="ru-RU" sz="2400" smtClean="0">
                <a:latin typeface="Times New Roman" pitchFamily="18" charset="0"/>
              </a:rPr>
              <a:t> </a:t>
            </a:r>
            <a:endParaRPr lang="en-US" sz="2400" smtClean="0">
              <a:latin typeface="Times New Roman" pitchFamily="18" charset="0"/>
            </a:endParaRPr>
          </a:p>
          <a:p>
            <a:pPr>
              <a:buFontTx/>
              <a:buNone/>
            </a:pPr>
            <a:r>
              <a:rPr lang="en-US" sz="2400" smtClean="0">
                <a:latin typeface="Times New Roman" pitchFamily="18" charset="0"/>
              </a:rPr>
              <a:t>		struct &lt;</a:t>
            </a:r>
            <a:r>
              <a:rPr lang="ru-RU" sz="2400" smtClean="0">
                <a:latin typeface="Times New Roman" pitchFamily="18" charset="0"/>
              </a:rPr>
              <a:t>имя типа</a:t>
            </a:r>
            <a:r>
              <a:rPr lang="en-US" sz="2400" smtClean="0">
                <a:latin typeface="Times New Roman" pitchFamily="18" charset="0"/>
              </a:rPr>
              <a:t>&gt;</a:t>
            </a:r>
            <a:r>
              <a:rPr lang="ru-RU" sz="2400" smtClean="0">
                <a:latin typeface="Times New Roman" pitchFamily="18" charset="0"/>
              </a:rPr>
              <a:t> </a:t>
            </a:r>
            <a:r>
              <a:rPr lang="en-US" sz="2400" smtClean="0">
                <a:latin typeface="Times New Roman" pitchFamily="18" charset="0"/>
              </a:rPr>
              <a:t>{ </a:t>
            </a:r>
            <a:r>
              <a:rPr lang="ru-RU" sz="2400" smtClean="0">
                <a:latin typeface="Times New Roman" pitchFamily="18" charset="0"/>
              </a:rPr>
              <a:t>поля</a:t>
            </a:r>
            <a:r>
              <a:rPr lang="en-US" sz="2400" smtClean="0">
                <a:latin typeface="Times New Roman" pitchFamily="18" charset="0"/>
              </a:rPr>
              <a:t>}</a:t>
            </a:r>
          </a:p>
          <a:p>
            <a:pPr>
              <a:buFontTx/>
              <a:buNone/>
            </a:pPr>
            <a:r>
              <a:rPr lang="ru-RU" sz="2400" smtClean="0">
                <a:latin typeface="Times New Roman" pitchFamily="18" charset="0"/>
              </a:rPr>
              <a:t>Пример</a:t>
            </a:r>
            <a:r>
              <a:rPr lang="en-US" sz="2400" smtClean="0">
                <a:latin typeface="Times New Roman" pitchFamily="18" charset="0"/>
              </a:rPr>
              <a:t>:</a:t>
            </a:r>
          </a:p>
          <a:p>
            <a:pPr eaLnBrk="1" hangingPunct="1">
              <a:lnSpc>
                <a:spcPct val="80000"/>
              </a:lnSpc>
              <a:buFont typeface="Wingdings 2" pitchFamily="18" charset="2"/>
              <a:buNone/>
            </a:pPr>
            <a:r>
              <a:rPr lang="en-US" sz="2400" smtClean="0">
                <a:latin typeface="Times New Roman" pitchFamily="18" charset="0"/>
              </a:rPr>
              <a:t>	</a:t>
            </a:r>
            <a:r>
              <a:rPr lang="en-US" sz="2400" smtClean="0">
                <a:latin typeface="Courier New" pitchFamily="49" charset="0"/>
              </a:rPr>
              <a:t>struct student {</a:t>
            </a:r>
          </a:p>
          <a:p>
            <a:pPr eaLnBrk="1" hangingPunct="1">
              <a:lnSpc>
                <a:spcPct val="80000"/>
              </a:lnSpc>
              <a:buFont typeface="Wingdings 2" pitchFamily="18" charset="2"/>
              <a:buNone/>
            </a:pPr>
            <a:r>
              <a:rPr lang="en-US" sz="2400" smtClean="0">
                <a:latin typeface="Courier New" pitchFamily="49" charset="0"/>
              </a:rPr>
              <a:t>		char name[20];</a:t>
            </a:r>
          </a:p>
          <a:p>
            <a:pPr eaLnBrk="1" hangingPunct="1">
              <a:lnSpc>
                <a:spcPct val="80000"/>
              </a:lnSpc>
              <a:buFont typeface="Wingdings 2" pitchFamily="18" charset="2"/>
              <a:buNone/>
            </a:pPr>
            <a:r>
              <a:rPr lang="en-US" sz="2400" smtClean="0">
                <a:latin typeface="Courier New" pitchFamily="49" charset="0"/>
              </a:rPr>
              <a:t>		char sex;</a:t>
            </a:r>
          </a:p>
          <a:p>
            <a:pPr eaLnBrk="1" hangingPunct="1">
              <a:lnSpc>
                <a:spcPct val="80000"/>
              </a:lnSpc>
              <a:buFont typeface="Wingdings 2" pitchFamily="18" charset="2"/>
              <a:buNone/>
            </a:pPr>
            <a:r>
              <a:rPr lang="en-US" sz="2400" smtClean="0">
                <a:latin typeface="Courier New" pitchFamily="49" charset="0"/>
              </a:rPr>
              <a:t>		int age;</a:t>
            </a:r>
            <a:r>
              <a:rPr lang="ru-RU" sz="2400" smtClean="0">
                <a:latin typeface="Courier New" pitchFamily="49" charset="0"/>
              </a:rPr>
              <a:t> </a:t>
            </a:r>
            <a:endParaRPr lang="en-US" sz="2400" smtClean="0">
              <a:latin typeface="Courier New" pitchFamily="49" charset="0"/>
            </a:endParaRPr>
          </a:p>
          <a:p>
            <a:pPr eaLnBrk="1" hangingPunct="1">
              <a:lnSpc>
                <a:spcPct val="80000"/>
              </a:lnSpc>
              <a:buFont typeface="Wingdings 2" pitchFamily="18" charset="2"/>
              <a:buNone/>
            </a:pPr>
            <a:r>
              <a:rPr lang="en-US" sz="2400" smtClean="0">
                <a:latin typeface="Courier New" pitchFamily="49" charset="0"/>
              </a:rPr>
              <a:t>		</a:t>
            </a:r>
            <a:r>
              <a:rPr lang="ru-RU" sz="2400" smtClean="0">
                <a:latin typeface="Courier New" pitchFamily="49" charset="0"/>
              </a:rPr>
              <a:t>float </a:t>
            </a:r>
            <a:r>
              <a:rPr lang="en-US" sz="2400" smtClean="0">
                <a:latin typeface="Courier New" pitchFamily="49" charset="0"/>
              </a:rPr>
              <a:t>mark</a:t>
            </a:r>
            <a:r>
              <a:rPr lang="ru-RU" sz="2400" smtClean="0">
                <a:latin typeface="Courier New" pitchFamily="49" charset="0"/>
              </a:rPr>
              <a:t>;</a:t>
            </a:r>
          </a:p>
          <a:p>
            <a:pPr eaLnBrk="1" hangingPunct="1">
              <a:lnSpc>
                <a:spcPct val="80000"/>
              </a:lnSpc>
              <a:buFont typeface="Wingdings 2" pitchFamily="18" charset="2"/>
              <a:buNone/>
            </a:pPr>
            <a:r>
              <a:rPr lang="en-US" sz="2400" smtClean="0">
                <a:latin typeface="Courier New" pitchFamily="49" charset="0"/>
              </a:rPr>
              <a:t>	};</a:t>
            </a:r>
            <a:r>
              <a:rPr lang="ru-RU" sz="2400" smtClean="0">
                <a:latin typeface="Courier New" pitchFamily="49" charset="0"/>
              </a:rPr>
              <a:t> </a:t>
            </a:r>
          </a:p>
          <a:p>
            <a:pPr eaLnBrk="1" hangingPunct="1">
              <a:lnSpc>
                <a:spcPct val="80000"/>
              </a:lnSpc>
              <a:buFont typeface="Wingdings 2" pitchFamily="18" charset="2"/>
              <a:buNone/>
            </a:pPr>
            <a:r>
              <a:rPr lang="ru-RU" sz="2400" smtClean="0">
                <a:latin typeface="Times New Roman" pitchFamily="18" charset="0"/>
              </a:rPr>
              <a:t>Объявление структуры ни чем не отличается от объявления</a:t>
            </a:r>
            <a:endParaRPr lang="en-US" sz="2400" smtClean="0">
              <a:latin typeface="Times New Roman" pitchFamily="18" charset="0"/>
            </a:endParaRPr>
          </a:p>
          <a:p>
            <a:pPr eaLnBrk="1" hangingPunct="1">
              <a:lnSpc>
                <a:spcPct val="80000"/>
              </a:lnSpc>
              <a:buFont typeface="Wingdings 2" pitchFamily="18" charset="2"/>
              <a:buNone/>
            </a:pPr>
            <a:r>
              <a:rPr lang="ru-RU" sz="2400" smtClean="0">
                <a:latin typeface="Times New Roman" pitchFamily="18" charset="0"/>
              </a:rPr>
              <a:t>любого типа</a:t>
            </a:r>
            <a:r>
              <a:rPr lang="en-US" sz="2400" smtClean="0">
                <a:latin typeface="Times New Roman" pitchFamily="18" charset="0"/>
              </a:rPr>
              <a:t> </a:t>
            </a:r>
            <a:r>
              <a:rPr lang="ru-RU" sz="2400" smtClean="0">
                <a:latin typeface="Times New Roman" pitchFamily="18" charset="0"/>
              </a:rPr>
              <a:t>данных в языке </a:t>
            </a:r>
            <a:r>
              <a:rPr lang="en-US" sz="2400" smtClean="0">
                <a:latin typeface="Times New Roman" pitchFamily="18" charset="0"/>
              </a:rPr>
              <a:t>C</a:t>
            </a:r>
            <a:r>
              <a:rPr lang="ru-RU" sz="2400" smtClean="0">
                <a:latin typeface="Times New Roman" pitchFamily="18" charset="0"/>
              </a:rPr>
              <a:t>и:  </a:t>
            </a:r>
          </a:p>
          <a:p>
            <a:pPr eaLnBrk="1" hangingPunct="1">
              <a:lnSpc>
                <a:spcPct val="80000"/>
              </a:lnSpc>
              <a:buFont typeface="Wingdings 2" pitchFamily="18" charset="2"/>
              <a:buNone/>
            </a:pPr>
            <a:r>
              <a:rPr lang="en-US" sz="2400" smtClean="0">
                <a:latin typeface="Times New Roman" pitchFamily="18" charset="0"/>
              </a:rPr>
              <a:t>		</a:t>
            </a:r>
            <a:r>
              <a:rPr lang="en-US" sz="2400" smtClean="0">
                <a:latin typeface="Courier New" pitchFamily="49" charset="0"/>
              </a:rPr>
              <a:t>struct student x, y, *z;</a:t>
            </a:r>
          </a:p>
          <a:p>
            <a:pPr eaLnBrk="1" hangingPunct="1">
              <a:lnSpc>
                <a:spcPct val="80000"/>
              </a:lnSpc>
              <a:buFont typeface="Wingdings 2" pitchFamily="18" charset="2"/>
              <a:buNone/>
            </a:pPr>
            <a:endParaRPr lang="en-US" sz="2400" smtClean="0">
              <a:latin typeface="Courier New" pitchFamily="49" charset="0"/>
            </a:endParaRPr>
          </a:p>
          <a:p>
            <a:pPr eaLnBrk="1" hangingPunct="1">
              <a:lnSpc>
                <a:spcPct val="80000"/>
              </a:lnSpc>
              <a:buFont typeface="Wingdings 2" pitchFamily="18" charset="2"/>
              <a:buNone/>
            </a:pPr>
            <a:endParaRPr lang="ru-RU"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7042">
                                            <p:txEl>
                                              <p:pRg st="2" end="2"/>
                                            </p:txEl>
                                          </p:spTgt>
                                        </p:tgtEl>
                                        <p:attrNameLst>
                                          <p:attrName>style.visibility</p:attrName>
                                        </p:attrNameLst>
                                      </p:cBhvr>
                                      <p:to>
                                        <p:strVal val="visible"/>
                                      </p:to>
                                    </p:set>
                                    <p:anim calcmode="lin" valueType="num">
                                      <p:cBhvr additive="base">
                                        <p:cTn id="7" dur="500" fill="hold"/>
                                        <p:tgtEl>
                                          <p:spTgt spid="8704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7042">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7042">
                                            <p:txEl>
                                              <p:pRg st="3" end="3"/>
                                            </p:txEl>
                                          </p:spTgt>
                                        </p:tgtEl>
                                        <p:attrNameLst>
                                          <p:attrName>style.visibility</p:attrName>
                                        </p:attrNameLst>
                                      </p:cBhvr>
                                      <p:to>
                                        <p:strVal val="visible"/>
                                      </p:to>
                                    </p:set>
                                    <p:anim calcmode="lin" valueType="num">
                                      <p:cBhvr additive="base">
                                        <p:cTn id="11" dur="500" fill="hold"/>
                                        <p:tgtEl>
                                          <p:spTgt spid="87042">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7042">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7042">
                                            <p:txEl>
                                              <p:pRg st="4" end="4"/>
                                            </p:txEl>
                                          </p:spTgt>
                                        </p:tgtEl>
                                        <p:attrNameLst>
                                          <p:attrName>style.visibility</p:attrName>
                                        </p:attrNameLst>
                                      </p:cBhvr>
                                      <p:to>
                                        <p:strVal val="visible"/>
                                      </p:to>
                                    </p:set>
                                    <p:anim calcmode="lin" valueType="num">
                                      <p:cBhvr additive="base">
                                        <p:cTn id="15" dur="500" fill="hold"/>
                                        <p:tgtEl>
                                          <p:spTgt spid="87042">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7042">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7042">
                                            <p:txEl>
                                              <p:pRg st="5" end="5"/>
                                            </p:txEl>
                                          </p:spTgt>
                                        </p:tgtEl>
                                        <p:attrNameLst>
                                          <p:attrName>style.visibility</p:attrName>
                                        </p:attrNameLst>
                                      </p:cBhvr>
                                      <p:to>
                                        <p:strVal val="visible"/>
                                      </p:to>
                                    </p:set>
                                    <p:anim calcmode="lin" valueType="num">
                                      <p:cBhvr additive="base">
                                        <p:cTn id="19" dur="500" fill="hold"/>
                                        <p:tgtEl>
                                          <p:spTgt spid="87042">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7042">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7042">
                                            <p:txEl>
                                              <p:pRg st="6" end="6"/>
                                            </p:txEl>
                                          </p:spTgt>
                                        </p:tgtEl>
                                        <p:attrNameLst>
                                          <p:attrName>style.visibility</p:attrName>
                                        </p:attrNameLst>
                                      </p:cBhvr>
                                      <p:to>
                                        <p:strVal val="visible"/>
                                      </p:to>
                                    </p:set>
                                    <p:anim calcmode="lin" valueType="num">
                                      <p:cBhvr additive="base">
                                        <p:cTn id="23" dur="500" fill="hold"/>
                                        <p:tgtEl>
                                          <p:spTgt spid="87042">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7042">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87042">
                                            <p:txEl>
                                              <p:pRg st="7" end="7"/>
                                            </p:txEl>
                                          </p:spTgt>
                                        </p:tgtEl>
                                        <p:attrNameLst>
                                          <p:attrName>style.visibility</p:attrName>
                                        </p:attrNameLst>
                                      </p:cBhvr>
                                      <p:to>
                                        <p:strVal val="visible"/>
                                      </p:to>
                                    </p:set>
                                    <p:anim calcmode="lin" valueType="num">
                                      <p:cBhvr additive="base">
                                        <p:cTn id="27" dur="500" fill="hold"/>
                                        <p:tgtEl>
                                          <p:spTgt spid="87042">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7042">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7042">
                                            <p:txEl>
                                              <p:pRg st="8" end="8"/>
                                            </p:txEl>
                                          </p:spTgt>
                                        </p:tgtEl>
                                        <p:attrNameLst>
                                          <p:attrName>style.visibility</p:attrName>
                                        </p:attrNameLst>
                                      </p:cBhvr>
                                      <p:to>
                                        <p:strVal val="visible"/>
                                      </p:to>
                                    </p:set>
                                    <p:anim calcmode="lin" valueType="num">
                                      <p:cBhvr additive="base">
                                        <p:cTn id="31" dur="500" fill="hold"/>
                                        <p:tgtEl>
                                          <p:spTgt spid="87042">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704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7042">
                                            <p:txEl>
                                              <p:pRg st="9" end="9"/>
                                            </p:txEl>
                                          </p:spTgt>
                                        </p:tgtEl>
                                        <p:attrNameLst>
                                          <p:attrName>style.visibility</p:attrName>
                                        </p:attrNameLst>
                                      </p:cBhvr>
                                      <p:to>
                                        <p:strVal val="visible"/>
                                      </p:to>
                                    </p:set>
                                    <p:anim calcmode="lin" valueType="num">
                                      <p:cBhvr additive="base">
                                        <p:cTn id="37" dur="500" fill="hold"/>
                                        <p:tgtEl>
                                          <p:spTgt spid="87042">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7042">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87042">
                                            <p:txEl>
                                              <p:pRg st="10" end="10"/>
                                            </p:txEl>
                                          </p:spTgt>
                                        </p:tgtEl>
                                        <p:attrNameLst>
                                          <p:attrName>style.visibility</p:attrName>
                                        </p:attrNameLst>
                                      </p:cBhvr>
                                      <p:to>
                                        <p:strVal val="visible"/>
                                      </p:to>
                                    </p:set>
                                    <p:anim calcmode="lin" valueType="num">
                                      <p:cBhvr additive="base">
                                        <p:cTn id="41" dur="500" fill="hold"/>
                                        <p:tgtEl>
                                          <p:spTgt spid="87042">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7042">
                                            <p:txEl>
                                              <p:pRg st="10" end="1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87042">
                                            <p:txEl>
                                              <p:pRg st="11" end="11"/>
                                            </p:txEl>
                                          </p:spTgt>
                                        </p:tgtEl>
                                        <p:attrNameLst>
                                          <p:attrName>style.visibility</p:attrName>
                                        </p:attrNameLst>
                                      </p:cBhvr>
                                      <p:to>
                                        <p:strVal val="visible"/>
                                      </p:to>
                                    </p:set>
                                    <p:anim calcmode="lin" valueType="num">
                                      <p:cBhvr additive="base">
                                        <p:cTn id="45" dur="500" fill="hold"/>
                                        <p:tgtEl>
                                          <p:spTgt spid="87042">
                                            <p:txEl>
                                              <p:pRg st="11" end="1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7042">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3"/>
          <p:cNvSpPr>
            <a:spLocks noGrp="1"/>
          </p:cNvSpPr>
          <p:nvPr>
            <p:ph type="body" idx="4294967295"/>
          </p:nvPr>
        </p:nvSpPr>
        <p:spPr>
          <a:xfrm>
            <a:off x="1258888" y="765175"/>
            <a:ext cx="7561262" cy="4525963"/>
          </a:xfrm>
        </p:spPr>
        <p:txBody>
          <a:bodyPr/>
          <a:lstStyle/>
          <a:p>
            <a:pPr>
              <a:buFont typeface="Wingdings 2" pitchFamily="18" charset="2"/>
              <a:buNone/>
            </a:pPr>
            <a:r>
              <a:rPr lang="ru-RU" sz="2400" smtClean="0">
                <a:latin typeface="Times New Roman" pitchFamily="18" charset="0"/>
              </a:rPr>
              <a:t>Так же можно объявлять переменные сразу после объявления структуры:</a:t>
            </a:r>
          </a:p>
          <a:p>
            <a:pPr>
              <a:buFont typeface="Wingdings 2" pitchFamily="18" charset="2"/>
              <a:buNone/>
            </a:pPr>
            <a:r>
              <a:rPr lang="ru-RU" sz="2400" smtClean="0">
                <a:latin typeface="Courier New" pitchFamily="49" charset="0"/>
              </a:rPr>
              <a:t>struct </a:t>
            </a:r>
            <a:r>
              <a:rPr lang="en-US" sz="2400" smtClean="0">
                <a:latin typeface="Courier New" pitchFamily="49" charset="0"/>
              </a:rPr>
              <a:t>student</a:t>
            </a:r>
            <a:r>
              <a:rPr lang="ru-RU" sz="2400" smtClean="0">
                <a:latin typeface="Courier New" pitchFamily="49" charset="0"/>
              </a:rPr>
              <a:t> {</a:t>
            </a:r>
            <a:br>
              <a:rPr lang="ru-RU" sz="2400" smtClean="0">
                <a:latin typeface="Courier New" pitchFamily="49" charset="0"/>
              </a:rPr>
            </a:br>
            <a:r>
              <a:rPr lang="ru-RU" sz="2400" smtClean="0">
                <a:latin typeface="Courier New" pitchFamily="49" charset="0"/>
              </a:rPr>
              <a:t>   char name[20];</a:t>
            </a:r>
            <a:br>
              <a:rPr lang="ru-RU" sz="2400" smtClean="0">
                <a:latin typeface="Courier New" pitchFamily="49" charset="0"/>
              </a:rPr>
            </a:br>
            <a:r>
              <a:rPr lang="en-US" sz="2400" smtClean="0">
                <a:latin typeface="Courier New" pitchFamily="49" charset="0"/>
              </a:rPr>
              <a:t>   char sex;</a:t>
            </a:r>
          </a:p>
          <a:p>
            <a:pPr>
              <a:buFont typeface="Wingdings 2" pitchFamily="18" charset="2"/>
              <a:buNone/>
            </a:pPr>
            <a:r>
              <a:rPr lang="ru-RU" sz="2400" smtClean="0">
                <a:latin typeface="Courier New" pitchFamily="49" charset="0"/>
              </a:rPr>
              <a:t>   </a:t>
            </a:r>
            <a:r>
              <a:rPr lang="en-US" sz="2400" smtClean="0">
                <a:latin typeface="Courier New" pitchFamily="49" charset="0"/>
              </a:rPr>
              <a:t>  int age;</a:t>
            </a:r>
            <a:r>
              <a:rPr lang="ru-RU" sz="2400" smtClean="0">
                <a:latin typeface="Courier New" pitchFamily="49" charset="0"/>
              </a:rPr>
              <a:t> </a:t>
            </a:r>
            <a:endParaRPr lang="en-US" sz="2400" smtClean="0">
              <a:latin typeface="Courier New" pitchFamily="49" charset="0"/>
            </a:endParaRPr>
          </a:p>
          <a:p>
            <a:pPr>
              <a:buFont typeface="Wingdings 2" pitchFamily="18" charset="2"/>
              <a:buNone/>
            </a:pPr>
            <a:r>
              <a:rPr lang="ru-RU" sz="2400" smtClean="0">
                <a:latin typeface="Courier New" pitchFamily="49" charset="0"/>
              </a:rPr>
              <a:t>   </a:t>
            </a:r>
            <a:r>
              <a:rPr lang="en-US" sz="2400" smtClean="0">
                <a:latin typeface="Courier New" pitchFamily="49" charset="0"/>
              </a:rPr>
              <a:t>	</a:t>
            </a:r>
            <a:r>
              <a:rPr lang="ru-RU" sz="2400" smtClean="0">
                <a:latin typeface="Courier New" pitchFamily="49" charset="0"/>
              </a:rPr>
              <a:t>float </a:t>
            </a:r>
            <a:r>
              <a:rPr lang="en-US" sz="2400" smtClean="0">
                <a:latin typeface="Courier New" pitchFamily="49" charset="0"/>
              </a:rPr>
              <a:t>mark</a:t>
            </a:r>
            <a:r>
              <a:rPr lang="ru-RU" sz="2400" smtClean="0">
                <a:latin typeface="Courier New" pitchFamily="49" charset="0"/>
              </a:rPr>
              <a:t>; </a:t>
            </a:r>
            <a:br>
              <a:rPr lang="ru-RU" sz="2400" smtClean="0">
                <a:latin typeface="Courier New" pitchFamily="49" charset="0"/>
              </a:rPr>
            </a:br>
            <a:r>
              <a:rPr lang="ru-RU" sz="2400" smtClean="0">
                <a:latin typeface="Courier New" pitchFamily="49" charset="0"/>
              </a:rPr>
              <a:t>} </a:t>
            </a:r>
            <a:r>
              <a:rPr lang="ru-RU" sz="2400" i="1" smtClean="0">
                <a:latin typeface="Courier New" pitchFamily="49" charset="0"/>
              </a:rPr>
              <a:t>a</a:t>
            </a:r>
            <a:r>
              <a:rPr lang="ru-RU" sz="2400" smtClean="0">
                <a:latin typeface="Courier New" pitchFamily="49" charset="0"/>
              </a:rPr>
              <a:t>, </a:t>
            </a:r>
            <a:r>
              <a:rPr lang="ru-RU" sz="2400" i="1" smtClean="0">
                <a:latin typeface="Courier New" pitchFamily="49" charset="0"/>
              </a:rPr>
              <a:t>b</a:t>
            </a:r>
            <a:r>
              <a:rPr lang="ru-RU" sz="2400" smtClean="0">
                <a:latin typeface="Courier New" pitchFamily="49" charset="0"/>
              </a:rPr>
              <a:t>[5], *</a:t>
            </a:r>
            <a:r>
              <a:rPr lang="ru-RU" sz="2400" i="1" smtClean="0">
                <a:latin typeface="Courier New" pitchFamily="49" charset="0"/>
              </a:rPr>
              <a:t>c</a:t>
            </a:r>
            <a:r>
              <a:rPr lang="ru-RU" sz="2400" smtClean="0">
                <a:latin typeface="Courier New" pitchFamily="49" charset="0"/>
              </a:rPr>
              <a:t>;</a:t>
            </a:r>
            <a:endParaRPr lang="en-US" sz="2400" smtClean="0">
              <a:latin typeface="Courier New" pitchFamily="49" charset="0"/>
            </a:endParaRPr>
          </a:p>
          <a:p>
            <a:pPr>
              <a:buFont typeface="Wingdings 2" pitchFamily="18" charset="2"/>
              <a:buNone/>
            </a:pPr>
            <a:endParaRPr lang="ru-RU" sz="2400" smtClean="0">
              <a:latin typeface="Courier New" pitchFamily="49"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2"/>
          <p:cNvSpPr>
            <a:spLocks noGrp="1"/>
          </p:cNvSpPr>
          <p:nvPr>
            <p:ph type="title" idx="4294967295"/>
          </p:nvPr>
        </p:nvSpPr>
        <p:spPr bwMode="auto">
          <a:xfrm>
            <a:off x="1187450" y="0"/>
            <a:ext cx="8229600" cy="1143000"/>
          </a:xfrm>
          <a:noFill/>
        </p:spPr>
        <p:txBody>
          <a:bodyPr vert="horz" wrap="square" lIns="91440" tIns="45720" rIns="91440" bIns="45720" numCol="1" anchorCtr="0" compatLnSpc="1">
            <a:prstTxWarp prst="textNoShape">
              <a:avLst/>
            </a:prstTxWarp>
          </a:bodyPr>
          <a:lstStyle/>
          <a:p>
            <a:r>
              <a:rPr lang="ru-RU" sz="3000" smtClean="0">
                <a:effectLst/>
              </a:rPr>
              <a:t>Операции над структурами</a:t>
            </a:r>
            <a:r>
              <a:rPr lang="ru-RU" smtClean="0">
                <a:effectLst/>
              </a:rPr>
              <a:t> </a:t>
            </a:r>
          </a:p>
        </p:txBody>
      </p:sp>
      <p:sp>
        <p:nvSpPr>
          <p:cNvPr id="91138" name="Rectangle 3"/>
          <p:cNvSpPr>
            <a:spLocks noGrp="1"/>
          </p:cNvSpPr>
          <p:nvPr>
            <p:ph type="body" idx="4294967295"/>
          </p:nvPr>
        </p:nvSpPr>
        <p:spPr>
          <a:xfrm>
            <a:off x="914400" y="1125538"/>
            <a:ext cx="8229600" cy="4525962"/>
          </a:xfrm>
        </p:spPr>
        <p:txBody>
          <a:bodyPr/>
          <a:lstStyle/>
          <a:p>
            <a:pPr marL="609600" indent="-609600"/>
            <a:r>
              <a:rPr lang="ru-RU" sz="2400" smtClean="0">
                <a:latin typeface="Times New Roman" pitchFamily="18" charset="0"/>
              </a:rPr>
              <a:t>присваивание полю структуры значение того же типа</a:t>
            </a:r>
            <a:r>
              <a:rPr lang="en-US" sz="2400" smtClean="0">
                <a:latin typeface="Times New Roman" pitchFamily="18" charset="0"/>
              </a:rPr>
              <a:t>;</a:t>
            </a:r>
            <a:endParaRPr lang="ru-RU" sz="2400" smtClean="0">
              <a:latin typeface="Times New Roman" pitchFamily="18" charset="0"/>
            </a:endParaRPr>
          </a:p>
          <a:p>
            <a:pPr marL="609600" indent="-609600"/>
            <a:r>
              <a:rPr lang="ru-RU" sz="2400" smtClean="0">
                <a:latin typeface="Times New Roman" pitchFamily="18" charset="0"/>
              </a:rPr>
              <a:t>можно получить адрес структуры. Не забываем операцию взятия адреса (&amp;)</a:t>
            </a:r>
            <a:r>
              <a:rPr lang="en-US" sz="2400" smtClean="0">
                <a:latin typeface="Times New Roman" pitchFamily="18" charset="0"/>
              </a:rPr>
              <a:t>;</a:t>
            </a:r>
            <a:r>
              <a:rPr lang="ru-RU" sz="2400" smtClean="0">
                <a:latin typeface="Times New Roman" pitchFamily="18" charset="0"/>
              </a:rPr>
              <a:t> </a:t>
            </a:r>
          </a:p>
          <a:p>
            <a:pPr marL="609600" indent="-609600"/>
            <a:r>
              <a:rPr lang="ru-RU" sz="2400" smtClean="0">
                <a:latin typeface="Times New Roman" pitchFamily="18" charset="0"/>
              </a:rPr>
              <a:t>можно обращаться к любому полю структуры</a:t>
            </a:r>
            <a:r>
              <a:rPr lang="en-US" sz="2400" smtClean="0">
                <a:latin typeface="Times New Roman" pitchFamily="18" charset="0"/>
              </a:rPr>
              <a:t>,</a:t>
            </a:r>
            <a:r>
              <a:rPr lang="ru-RU" sz="2400" smtClean="0">
                <a:latin typeface="Times New Roman" pitchFamily="18" charset="0"/>
              </a:rPr>
              <a:t> доступ к полям структуры производится по имени поля</a:t>
            </a:r>
            <a:r>
              <a:rPr lang="en-US" sz="2400" smtClean="0">
                <a:latin typeface="Times New Roman" pitchFamily="18" charset="0"/>
              </a:rPr>
              <a:t>; (</a:t>
            </a:r>
            <a:r>
              <a:rPr lang="en-US" sz="2400" i="1" smtClean="0">
                <a:latin typeface="Times New Roman" pitchFamily="18" charset="0"/>
              </a:rPr>
              <a:t>x = a.mark;  x=c-&gt;mark;</a:t>
            </a:r>
            <a:r>
              <a:rPr lang="en-US" sz="2400" smtClean="0">
                <a:latin typeface="Times New Roman" pitchFamily="18" charset="0"/>
              </a:rPr>
              <a:t>)</a:t>
            </a:r>
            <a:endParaRPr lang="ru-RU" sz="2400" smtClean="0">
              <a:latin typeface="Times New Roman" pitchFamily="18" charset="0"/>
            </a:endParaRPr>
          </a:p>
          <a:p>
            <a:pPr marL="609600" indent="-609600"/>
            <a:r>
              <a:rPr lang="ru-RU" sz="2400" smtClean="0">
                <a:latin typeface="Times New Roman" pitchFamily="18" charset="0"/>
              </a:rPr>
              <a:t>для того, что бы определить размер структуры, как и любого другого типа, можно использовать операцию </a:t>
            </a:r>
            <a:r>
              <a:rPr lang="ru-RU" sz="2400" i="1" smtClean="0">
                <a:latin typeface="Times New Roman" pitchFamily="18" charset="0"/>
              </a:rPr>
              <a:t>sizeof</a:t>
            </a:r>
            <a:r>
              <a:rPr lang="ru-RU" sz="2400" smtClean="0">
                <a:latin typeface="Times New Roman" pitchFamily="18" charset="0"/>
              </a:rPr>
              <a:t>()</a:t>
            </a:r>
            <a:r>
              <a:rPr lang="en-US" sz="2400" smtClean="0">
                <a:latin typeface="Times New Roman" pitchFamily="18" charset="0"/>
              </a:rPr>
              <a:t>.</a:t>
            </a:r>
            <a:endParaRPr lang="ru-RU" sz="2400" smtClean="0">
              <a:latin typeface="Times New Roman" pitchFamily="18" charset="0"/>
            </a:endParaRPr>
          </a:p>
          <a:p>
            <a:pPr marL="609600" indent="-609600">
              <a:buFont typeface="Wingdings 2" pitchFamily="18" charset="2"/>
              <a:buNone/>
            </a:pPr>
            <a:endParaRPr lang="ru-RU" sz="2400" smtClean="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1138">
                                            <p:txEl>
                                              <p:pRg st="0" end="0"/>
                                            </p:txEl>
                                          </p:spTgt>
                                        </p:tgtEl>
                                        <p:attrNameLst>
                                          <p:attrName>style.visibility</p:attrName>
                                        </p:attrNameLst>
                                      </p:cBhvr>
                                      <p:to>
                                        <p:strVal val="visible"/>
                                      </p:to>
                                    </p:set>
                                    <p:anim calcmode="lin" valueType="num">
                                      <p:cBhvr additive="base">
                                        <p:cTn id="7" dur="500" fill="hold"/>
                                        <p:tgtEl>
                                          <p:spTgt spid="9113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11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1138">
                                            <p:txEl>
                                              <p:pRg st="1" end="1"/>
                                            </p:txEl>
                                          </p:spTgt>
                                        </p:tgtEl>
                                        <p:attrNameLst>
                                          <p:attrName>style.visibility</p:attrName>
                                        </p:attrNameLst>
                                      </p:cBhvr>
                                      <p:to>
                                        <p:strVal val="visible"/>
                                      </p:to>
                                    </p:set>
                                    <p:anim calcmode="lin" valueType="num">
                                      <p:cBhvr additive="base">
                                        <p:cTn id="13" dur="500" fill="hold"/>
                                        <p:tgtEl>
                                          <p:spTgt spid="9113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113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1138">
                                            <p:txEl>
                                              <p:pRg st="2" end="2"/>
                                            </p:txEl>
                                          </p:spTgt>
                                        </p:tgtEl>
                                        <p:attrNameLst>
                                          <p:attrName>style.visibility</p:attrName>
                                        </p:attrNameLst>
                                      </p:cBhvr>
                                      <p:to>
                                        <p:strVal val="visible"/>
                                      </p:to>
                                    </p:set>
                                    <p:anim calcmode="lin" valueType="num">
                                      <p:cBhvr additive="base">
                                        <p:cTn id="19" dur="500" fill="hold"/>
                                        <p:tgtEl>
                                          <p:spTgt spid="9113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113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1138">
                                            <p:txEl>
                                              <p:pRg st="3" end="3"/>
                                            </p:txEl>
                                          </p:spTgt>
                                        </p:tgtEl>
                                        <p:attrNameLst>
                                          <p:attrName>style.visibility</p:attrName>
                                        </p:attrNameLst>
                                      </p:cBhvr>
                                      <p:to>
                                        <p:strVal val="visible"/>
                                      </p:to>
                                    </p:set>
                                    <p:anim calcmode="lin" valueType="num">
                                      <p:cBhvr additive="base">
                                        <p:cTn id="25" dur="500" fill="hold"/>
                                        <p:tgtEl>
                                          <p:spTgt spid="9113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113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p:cNvSpPr>
            <a:spLocks noGrp="1"/>
          </p:cNvSpPr>
          <p:nvPr>
            <p:ph type="title" idx="4294967295"/>
          </p:nvPr>
        </p:nvSpPr>
        <p:spPr bwMode="auto">
          <a:xfrm>
            <a:off x="1435100" y="274638"/>
            <a:ext cx="7499350" cy="850900"/>
          </a:xfrm>
          <a:noFill/>
        </p:spPr>
        <p:txBody>
          <a:bodyPr vert="horz" wrap="square" lIns="91440" tIns="45720" rIns="91440" bIns="45720" numCol="1" anchorCtr="0" compatLnSpc="1">
            <a:prstTxWarp prst="textNoShape">
              <a:avLst/>
            </a:prstTxWarp>
            <a:normAutofit fontScale="90000"/>
          </a:bodyPr>
          <a:lstStyle/>
          <a:p>
            <a:r>
              <a:rPr lang="en-US" sz="3000" smtClean="0">
                <a:effectLst/>
                <a:latin typeface="Corbel" pitchFamily="34" charset="0"/>
              </a:rPr>
              <a:t/>
            </a:r>
            <a:br>
              <a:rPr lang="en-US" sz="3000" smtClean="0">
                <a:effectLst/>
                <a:latin typeface="Corbel" pitchFamily="34" charset="0"/>
              </a:rPr>
            </a:br>
            <a:r>
              <a:rPr lang="ru-RU" sz="3000" smtClean="0">
                <a:effectLst/>
              </a:rPr>
              <a:t>Инициализация структуры</a:t>
            </a:r>
            <a:r>
              <a:rPr lang="ru-RU" sz="3900" b="1" smtClean="0">
                <a:effectLst/>
              </a:rPr>
              <a:t/>
            </a:r>
            <a:br>
              <a:rPr lang="ru-RU" sz="3900" b="1" smtClean="0">
                <a:effectLst/>
              </a:rPr>
            </a:br>
            <a:endParaRPr lang="ru-RU" sz="3900" b="1" smtClean="0">
              <a:effectLst/>
            </a:endParaRPr>
          </a:p>
        </p:txBody>
      </p:sp>
      <p:sp>
        <p:nvSpPr>
          <p:cNvPr id="93186" name="Rectangle 3"/>
          <p:cNvSpPr>
            <a:spLocks noGrp="1"/>
          </p:cNvSpPr>
          <p:nvPr>
            <p:ph type="body" idx="4294967295"/>
          </p:nvPr>
        </p:nvSpPr>
        <p:spPr>
          <a:xfrm>
            <a:off x="827088" y="1052513"/>
            <a:ext cx="8496300" cy="4967287"/>
          </a:xfrm>
        </p:spPr>
        <p:txBody>
          <a:bodyPr/>
          <a:lstStyle/>
          <a:p>
            <a:pPr>
              <a:buFont typeface="Wingdings 2" pitchFamily="18" charset="2"/>
              <a:buNone/>
            </a:pPr>
            <a:r>
              <a:rPr lang="ru-RU" sz="2400" smtClean="0">
                <a:latin typeface="Times New Roman" pitchFamily="18" charset="0"/>
              </a:rPr>
              <a:t>struct </a:t>
            </a:r>
            <a:r>
              <a:rPr lang="en-US" sz="2400" smtClean="0">
                <a:latin typeface="Times New Roman" pitchFamily="18" charset="0"/>
              </a:rPr>
              <a:t>student</a:t>
            </a:r>
            <a:r>
              <a:rPr lang="ru-RU" sz="2400" smtClean="0">
                <a:latin typeface="Times New Roman" pitchFamily="18" charset="0"/>
              </a:rPr>
              <a:t> </a:t>
            </a:r>
            <a:r>
              <a:rPr lang="ru-RU" sz="2400" i="1" smtClean="0">
                <a:latin typeface="Times New Roman" pitchFamily="18" charset="0"/>
              </a:rPr>
              <a:t>a</a:t>
            </a:r>
            <a:r>
              <a:rPr lang="ru-RU" sz="2400" smtClean="0">
                <a:latin typeface="Times New Roman" pitchFamily="18" charset="0"/>
              </a:rPr>
              <a:t> = {"Sergey", ‘</a:t>
            </a:r>
            <a:r>
              <a:rPr lang="en-US" sz="2400" smtClean="0">
                <a:latin typeface="Times New Roman" pitchFamily="18" charset="0"/>
              </a:rPr>
              <a:t>m</a:t>
            </a:r>
            <a:r>
              <a:rPr lang="ru-RU" sz="2400" smtClean="0">
                <a:latin typeface="Times New Roman" pitchFamily="18" charset="0"/>
              </a:rPr>
              <a:t>',</a:t>
            </a:r>
            <a:r>
              <a:rPr lang="en-US" sz="2400" smtClean="0">
                <a:latin typeface="Times New Roman" pitchFamily="18" charset="0"/>
              </a:rPr>
              <a:t> 20,</a:t>
            </a:r>
            <a:r>
              <a:rPr lang="ru-RU" sz="2400" smtClean="0">
                <a:latin typeface="Times New Roman" pitchFamily="18" charset="0"/>
              </a:rPr>
              <a:t> 4.5 };</a:t>
            </a:r>
          </a:p>
          <a:p>
            <a:pPr>
              <a:buFont typeface="Wingdings 2" pitchFamily="18" charset="2"/>
              <a:buNone/>
            </a:pPr>
            <a:r>
              <a:rPr lang="en-US" sz="2400" smtClean="0">
                <a:latin typeface="Times New Roman" pitchFamily="18" charset="0"/>
              </a:rPr>
              <a:t>C</a:t>
            </a:r>
            <a:r>
              <a:rPr lang="ru-RU" sz="2400" smtClean="0">
                <a:latin typeface="Times New Roman" pitchFamily="18" charset="0"/>
              </a:rPr>
              <a:t>оздается переменная типа struct </a:t>
            </a:r>
            <a:r>
              <a:rPr lang="en-US" sz="2400" smtClean="0">
                <a:latin typeface="Times New Roman" pitchFamily="18" charset="0"/>
              </a:rPr>
              <a:t>student</a:t>
            </a:r>
            <a:r>
              <a:rPr lang="ru-RU" sz="2400" smtClean="0">
                <a:latin typeface="Times New Roman" pitchFamily="18" charset="0"/>
              </a:rPr>
              <a:t> и присваивается всем полям, которые у нас определенны в структуре, значения. Порядок очень важен при инициализации структуры. Если какое-либо поле у вас будет не заполненным, то оно автоматом заполнится 0 - для целочисленных типов; </a:t>
            </a:r>
          </a:p>
          <a:p>
            <a:pPr>
              <a:buFont typeface="Wingdings 2" pitchFamily="18" charset="2"/>
              <a:buNone/>
            </a:pPr>
            <a:r>
              <a:rPr lang="ru-RU" sz="2400" smtClean="0">
                <a:latin typeface="Times New Roman" pitchFamily="18" charset="0"/>
              </a:rPr>
              <a:t>   NULL - для указателей; \0  - для строковых типов.</a:t>
            </a:r>
            <a:endParaRPr lang="en-US" sz="2400" smtClean="0">
              <a:latin typeface="Times New Roman" pitchFamily="18" charset="0"/>
            </a:endParaRPr>
          </a:p>
          <a:p>
            <a:pPr>
              <a:buFont typeface="Wingdings 2" pitchFamily="18" charset="2"/>
              <a:buNone/>
            </a:pPr>
            <a:r>
              <a:rPr lang="ru-RU" sz="2400" smtClean="0">
                <a:latin typeface="Times New Roman" pitchFamily="18" charset="0"/>
              </a:rPr>
              <a:t>Структура того же самого типа не может содержаться в качестве поля - </a:t>
            </a:r>
            <a:r>
              <a:rPr lang="ru-RU" sz="2400" smtClean="0">
                <a:solidFill>
                  <a:srgbClr val="F4491A"/>
                </a:solidFill>
                <a:latin typeface="Times New Roman" pitchFamily="18" charset="0"/>
              </a:rPr>
              <a:t>рекурсивные определения запрещены</a:t>
            </a:r>
            <a:r>
              <a:rPr lang="en-US" sz="2400" smtClean="0">
                <a:solidFill>
                  <a:srgbClr val="F4491A"/>
                </a:solidFill>
                <a:latin typeface="Times New Roman" pitchFamily="18" charset="0"/>
              </a:rPr>
              <a:t>!</a:t>
            </a:r>
            <a:r>
              <a:rPr lang="ru-RU" sz="2400" smtClean="0">
                <a:latin typeface="Times New Roman" pitchFamily="18" charset="0"/>
              </a:rPr>
              <a:t> </a:t>
            </a:r>
            <a:endParaRPr lang="en-US" sz="2400" smtClean="0">
              <a:latin typeface="Times New Roman" pitchFamily="18" charset="0"/>
            </a:endParaRPr>
          </a:p>
          <a:p>
            <a:pPr>
              <a:buFont typeface="Wingdings 2" pitchFamily="18" charset="2"/>
              <a:buNone/>
            </a:pPr>
            <a:r>
              <a:rPr lang="ru-RU" sz="2400" smtClean="0">
                <a:latin typeface="Times New Roman" pitchFamily="18" charset="0"/>
              </a:rPr>
              <a:t>    Но можно использовать поля - </a:t>
            </a:r>
            <a:r>
              <a:rPr lang="ru-RU" sz="2400" smtClean="0">
                <a:solidFill>
                  <a:srgbClr val="0000FF"/>
                </a:solidFill>
                <a:latin typeface="Times New Roman" pitchFamily="18" charset="0"/>
              </a:rPr>
              <a:t>указатели</a:t>
            </a:r>
            <a:r>
              <a:rPr lang="ru-RU" sz="2400" smtClean="0">
                <a:latin typeface="Times New Roman" pitchFamily="18" charset="0"/>
              </a:rPr>
              <a:t> на структуры такого же типа или другого (об этом позже)</a:t>
            </a:r>
            <a:r>
              <a:rPr lang="en-US" sz="2400" smtClean="0">
                <a:latin typeface="Times New Roman" pitchFamily="18" charset="0"/>
              </a:rPr>
              <a:t>.</a:t>
            </a:r>
            <a:r>
              <a:rPr lang="ru-RU" sz="2400" smtClean="0">
                <a:latin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3186">
                                            <p:txEl>
                                              <p:pRg st="1" end="1"/>
                                            </p:txEl>
                                          </p:spTgt>
                                        </p:tgtEl>
                                        <p:attrNameLst>
                                          <p:attrName>style.visibility</p:attrName>
                                        </p:attrNameLst>
                                      </p:cBhvr>
                                      <p:to>
                                        <p:strVal val="visible"/>
                                      </p:to>
                                    </p:set>
                                    <p:anim calcmode="lin" valueType="num">
                                      <p:cBhvr additive="base">
                                        <p:cTn id="7" dur="500" fill="hold"/>
                                        <p:tgtEl>
                                          <p:spTgt spid="9318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318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3186">
                                            <p:txEl>
                                              <p:pRg st="2" end="2"/>
                                            </p:txEl>
                                          </p:spTgt>
                                        </p:tgtEl>
                                        <p:attrNameLst>
                                          <p:attrName>style.visibility</p:attrName>
                                        </p:attrNameLst>
                                      </p:cBhvr>
                                      <p:to>
                                        <p:strVal val="visible"/>
                                      </p:to>
                                    </p:set>
                                    <p:anim calcmode="lin" valueType="num">
                                      <p:cBhvr additive="base">
                                        <p:cTn id="11" dur="500" fill="hold"/>
                                        <p:tgtEl>
                                          <p:spTgt spid="9318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318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3186">
                                            <p:txEl>
                                              <p:pRg st="3" end="3"/>
                                            </p:txEl>
                                          </p:spTgt>
                                        </p:tgtEl>
                                        <p:attrNameLst>
                                          <p:attrName>style.visibility</p:attrName>
                                        </p:attrNameLst>
                                      </p:cBhvr>
                                      <p:to>
                                        <p:strVal val="visible"/>
                                      </p:to>
                                    </p:set>
                                    <p:anim calcmode="lin" valueType="num">
                                      <p:cBhvr additive="base">
                                        <p:cTn id="17" dur="500" fill="hold"/>
                                        <p:tgtEl>
                                          <p:spTgt spid="93186">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3186">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3186">
                                            <p:txEl>
                                              <p:pRg st="4" end="4"/>
                                            </p:txEl>
                                          </p:spTgt>
                                        </p:tgtEl>
                                        <p:attrNameLst>
                                          <p:attrName>style.visibility</p:attrName>
                                        </p:attrNameLst>
                                      </p:cBhvr>
                                      <p:to>
                                        <p:strVal val="visible"/>
                                      </p:to>
                                    </p:set>
                                    <p:anim calcmode="lin" valueType="num">
                                      <p:cBhvr additive="base">
                                        <p:cTn id="21" dur="500" fill="hold"/>
                                        <p:tgtEl>
                                          <p:spTgt spid="93186">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318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Содержимое 2"/>
          <p:cNvSpPr>
            <a:spLocks noGrp="1"/>
          </p:cNvSpPr>
          <p:nvPr>
            <p:ph idx="4294967295"/>
          </p:nvPr>
        </p:nvSpPr>
        <p:spPr>
          <a:xfrm>
            <a:off x="1403350" y="404813"/>
            <a:ext cx="7561263" cy="5545137"/>
          </a:xfrm>
        </p:spPr>
        <p:txBody>
          <a:bodyPr/>
          <a:lstStyle/>
          <a:p>
            <a:pPr eaLnBrk="1" hangingPunct="1">
              <a:lnSpc>
                <a:spcPct val="80000"/>
              </a:lnSpc>
              <a:buFont typeface="Wingdings 2" pitchFamily="18" charset="2"/>
              <a:buNone/>
            </a:pPr>
            <a:r>
              <a:rPr lang="ru-RU" sz="2400" b="1" smtClean="0"/>
              <a:t>Пример</a:t>
            </a:r>
            <a:r>
              <a:rPr lang="en-US" sz="2400" b="1" smtClean="0">
                <a:latin typeface="Corbel" pitchFamily="34" charset="0"/>
              </a:rPr>
              <a:t>:</a:t>
            </a:r>
          </a:p>
          <a:p>
            <a:pPr eaLnBrk="1" hangingPunct="1">
              <a:lnSpc>
                <a:spcPct val="80000"/>
              </a:lnSpc>
              <a:buFont typeface="Wingdings 2" pitchFamily="18" charset="2"/>
              <a:buNone/>
            </a:pPr>
            <a:r>
              <a:rPr lang="ru-RU" sz="2400" smtClean="0">
                <a:latin typeface="Courier New" pitchFamily="49" charset="0"/>
              </a:rPr>
              <a:t>struct </a:t>
            </a:r>
            <a:r>
              <a:rPr lang="en-US" sz="2400" smtClean="0">
                <a:latin typeface="Courier New" pitchFamily="49" charset="0"/>
              </a:rPr>
              <a:t>student</a:t>
            </a:r>
            <a:r>
              <a:rPr lang="ru-RU" sz="2400" smtClean="0">
                <a:latin typeface="Courier New" pitchFamily="49" charset="0"/>
              </a:rPr>
              <a:t> {</a:t>
            </a:r>
            <a:br>
              <a:rPr lang="ru-RU" sz="2400" smtClean="0">
                <a:latin typeface="Courier New" pitchFamily="49" charset="0"/>
              </a:rPr>
            </a:br>
            <a:r>
              <a:rPr lang="ru-RU" sz="2400" smtClean="0">
                <a:latin typeface="Courier New" pitchFamily="49" charset="0"/>
              </a:rPr>
              <a:t>   char name[20];</a:t>
            </a:r>
            <a:br>
              <a:rPr lang="ru-RU" sz="2400" smtClean="0">
                <a:latin typeface="Courier New" pitchFamily="49" charset="0"/>
              </a:rPr>
            </a:br>
            <a:r>
              <a:rPr lang="en-US" sz="2400" smtClean="0">
                <a:latin typeface="Courier New" pitchFamily="49" charset="0"/>
              </a:rPr>
              <a:t>   char sex;</a:t>
            </a:r>
            <a:endParaRPr lang="ru-RU" sz="2400" smtClean="0">
              <a:latin typeface="Courier New" pitchFamily="49" charset="0"/>
            </a:endParaRPr>
          </a:p>
          <a:p>
            <a:pPr eaLnBrk="1" hangingPunct="1">
              <a:lnSpc>
                <a:spcPct val="80000"/>
              </a:lnSpc>
              <a:buFont typeface="Wingdings 2" pitchFamily="18" charset="2"/>
              <a:buNone/>
            </a:pPr>
            <a:r>
              <a:rPr lang="ru-RU" sz="2400" smtClean="0">
                <a:latin typeface="Courier New" pitchFamily="49" charset="0"/>
              </a:rPr>
              <a:t>   </a:t>
            </a:r>
            <a:r>
              <a:rPr lang="en-US" sz="2400" smtClean="0">
                <a:latin typeface="Courier New" pitchFamily="49" charset="0"/>
              </a:rPr>
              <a:t> </a:t>
            </a:r>
            <a:r>
              <a:rPr lang="ru-RU" sz="2400" smtClean="0">
                <a:latin typeface="Courier New" pitchFamily="49" charset="0"/>
              </a:rPr>
              <a:t> </a:t>
            </a:r>
            <a:r>
              <a:rPr lang="en-US" sz="2400" smtClean="0">
                <a:latin typeface="Courier New" pitchFamily="49" charset="0"/>
              </a:rPr>
              <a:t>int age;</a:t>
            </a:r>
            <a:r>
              <a:rPr lang="ru-RU" sz="2400" smtClean="0">
                <a:latin typeface="Courier New" pitchFamily="49" charset="0"/>
              </a:rPr>
              <a:t> </a:t>
            </a:r>
          </a:p>
          <a:p>
            <a:pPr eaLnBrk="1" hangingPunct="1">
              <a:lnSpc>
                <a:spcPct val="80000"/>
              </a:lnSpc>
              <a:buFont typeface="Wingdings 2" pitchFamily="18" charset="2"/>
              <a:buNone/>
            </a:pPr>
            <a:r>
              <a:rPr lang="ru-RU" sz="2400" smtClean="0">
                <a:latin typeface="Courier New" pitchFamily="49" charset="0"/>
              </a:rPr>
              <a:t>   </a:t>
            </a:r>
            <a:r>
              <a:rPr lang="en-US" sz="2400" smtClean="0">
                <a:latin typeface="Courier New" pitchFamily="49" charset="0"/>
              </a:rPr>
              <a:t>  </a:t>
            </a:r>
            <a:r>
              <a:rPr lang="ru-RU" sz="2400" smtClean="0">
                <a:latin typeface="Courier New" pitchFamily="49" charset="0"/>
              </a:rPr>
              <a:t>float </a:t>
            </a:r>
            <a:r>
              <a:rPr lang="en-US" sz="2400" smtClean="0">
                <a:latin typeface="Courier New" pitchFamily="49" charset="0"/>
              </a:rPr>
              <a:t>mark</a:t>
            </a:r>
            <a:r>
              <a:rPr lang="ru-RU" sz="2400" smtClean="0">
                <a:latin typeface="Courier New" pitchFamily="49" charset="0"/>
              </a:rPr>
              <a:t>; </a:t>
            </a:r>
            <a:br>
              <a:rPr lang="ru-RU" sz="2400" smtClean="0">
                <a:latin typeface="Courier New" pitchFamily="49" charset="0"/>
              </a:rPr>
            </a:br>
            <a:r>
              <a:rPr lang="ru-RU" sz="2400" smtClean="0">
                <a:latin typeface="Courier New" pitchFamily="49" charset="0"/>
              </a:rPr>
              <a:t>};</a:t>
            </a:r>
            <a:endParaRPr lang="en-US" sz="2400" smtClean="0">
              <a:latin typeface="Courier New" pitchFamily="49" charset="0"/>
            </a:endParaRPr>
          </a:p>
          <a:p>
            <a:pPr eaLnBrk="1" hangingPunct="1">
              <a:lnSpc>
                <a:spcPct val="80000"/>
              </a:lnSpc>
              <a:buFont typeface="Wingdings 2" pitchFamily="18" charset="2"/>
              <a:buNone/>
            </a:pPr>
            <a:r>
              <a:rPr lang="en-US" sz="2400" smtClean="0">
                <a:latin typeface="Courier New" pitchFamily="49" charset="0"/>
              </a:rPr>
              <a:t>struct student x, y, *z;</a:t>
            </a:r>
          </a:p>
          <a:p>
            <a:pPr>
              <a:buFont typeface="Wingdings 2" pitchFamily="18" charset="2"/>
              <a:buNone/>
            </a:pPr>
            <a:r>
              <a:rPr lang="en-US" sz="2400" smtClean="0">
                <a:latin typeface="Courier New" pitchFamily="49" charset="0"/>
              </a:rPr>
              <a:t>x.age = 19;</a:t>
            </a:r>
          </a:p>
          <a:p>
            <a:pPr eaLnBrk="1" hangingPunct="1">
              <a:lnSpc>
                <a:spcPct val="80000"/>
              </a:lnSpc>
              <a:buFont typeface="Wingdings 2" pitchFamily="18" charset="2"/>
              <a:buNone/>
            </a:pPr>
            <a:r>
              <a:rPr lang="en-US" sz="2400" smtClean="0">
                <a:latin typeface="Courier New" pitchFamily="49" charset="0"/>
              </a:rPr>
              <a:t>scanf (“%s”, x.name);</a:t>
            </a:r>
          </a:p>
          <a:p>
            <a:pPr eaLnBrk="1" hangingPunct="1">
              <a:lnSpc>
                <a:spcPct val="80000"/>
              </a:lnSpc>
              <a:buFont typeface="Wingdings 2" pitchFamily="18" charset="2"/>
              <a:buNone/>
            </a:pPr>
            <a:r>
              <a:rPr lang="en-US" sz="2400" smtClean="0">
                <a:latin typeface="Courier New" pitchFamily="49" charset="0"/>
              </a:rPr>
              <a:t>z = &amp;x;</a:t>
            </a:r>
          </a:p>
          <a:p>
            <a:pPr eaLnBrk="1" hangingPunct="1">
              <a:lnSpc>
                <a:spcPct val="80000"/>
              </a:lnSpc>
              <a:buFont typeface="Wingdings 2" pitchFamily="18" charset="2"/>
              <a:buNone/>
            </a:pPr>
            <a:r>
              <a:rPr lang="en-US" sz="2400" smtClean="0">
                <a:latin typeface="Courier New" pitchFamily="49" charset="0"/>
              </a:rPr>
              <a:t>printf  (“age = %d\n”,  x.age);</a:t>
            </a:r>
          </a:p>
          <a:p>
            <a:pPr eaLnBrk="1" hangingPunct="1">
              <a:lnSpc>
                <a:spcPct val="80000"/>
              </a:lnSpc>
              <a:buFont typeface="Wingdings 2" pitchFamily="18" charset="2"/>
              <a:buNone/>
            </a:pPr>
            <a:r>
              <a:rPr lang="en-US" sz="2400" smtClean="0">
                <a:latin typeface="Courier New" pitchFamily="49" charset="0"/>
              </a:rPr>
              <a:t>printf  (“age = %d\n”,  (*z).age);</a:t>
            </a:r>
          </a:p>
          <a:p>
            <a:pPr eaLnBrk="1" hangingPunct="1">
              <a:lnSpc>
                <a:spcPct val="80000"/>
              </a:lnSpc>
              <a:buFont typeface="Wingdings 2" pitchFamily="18" charset="2"/>
              <a:buNone/>
            </a:pPr>
            <a:r>
              <a:rPr lang="en-US" sz="2400" smtClean="0">
                <a:latin typeface="Courier New" pitchFamily="49" charset="0"/>
              </a:rPr>
              <a:t>printf  (“age = %d\n”,  z-&gt;age);</a:t>
            </a:r>
          </a:p>
          <a:p>
            <a:pPr eaLnBrk="1" hangingPunct="1">
              <a:lnSpc>
                <a:spcPct val="80000"/>
              </a:lnSpc>
              <a:buFont typeface="Wingdings 2" pitchFamily="18" charset="2"/>
              <a:buNone/>
            </a:pPr>
            <a:endParaRPr lang="en-US" sz="2400" smtClean="0">
              <a:latin typeface="Courier New" pitchFamily="49" charset="0"/>
            </a:endParaRPr>
          </a:p>
          <a:p>
            <a:pPr eaLnBrk="1" hangingPunct="1">
              <a:lnSpc>
                <a:spcPct val="80000"/>
              </a:lnSpc>
              <a:buFont typeface="Wingdings 2" pitchFamily="18" charset="2"/>
              <a:buNone/>
            </a:pPr>
            <a:endParaRPr lang="ru-RU" sz="2000" smtClean="0">
              <a:latin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5233">
                                            <p:txEl>
                                              <p:pRg st="4" end="4"/>
                                            </p:txEl>
                                          </p:spTgt>
                                        </p:tgtEl>
                                        <p:attrNameLst>
                                          <p:attrName>style.visibility</p:attrName>
                                        </p:attrNameLst>
                                      </p:cBhvr>
                                      <p:to>
                                        <p:strVal val="visible"/>
                                      </p:to>
                                    </p:set>
                                    <p:anim calcmode="lin" valueType="num">
                                      <p:cBhvr additive="base">
                                        <p:cTn id="7" dur="500" fill="hold"/>
                                        <p:tgtEl>
                                          <p:spTgt spid="9523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523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5233">
                                            <p:txEl>
                                              <p:pRg st="5" end="5"/>
                                            </p:txEl>
                                          </p:spTgt>
                                        </p:tgtEl>
                                        <p:attrNameLst>
                                          <p:attrName>style.visibility</p:attrName>
                                        </p:attrNameLst>
                                      </p:cBhvr>
                                      <p:to>
                                        <p:strVal val="visible"/>
                                      </p:to>
                                    </p:set>
                                    <p:anim calcmode="lin" valueType="num">
                                      <p:cBhvr additive="base">
                                        <p:cTn id="13" dur="500" fill="hold"/>
                                        <p:tgtEl>
                                          <p:spTgt spid="9523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523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5233">
                                            <p:txEl>
                                              <p:pRg st="6" end="6"/>
                                            </p:txEl>
                                          </p:spTgt>
                                        </p:tgtEl>
                                        <p:attrNameLst>
                                          <p:attrName>style.visibility</p:attrName>
                                        </p:attrNameLst>
                                      </p:cBhvr>
                                      <p:to>
                                        <p:strVal val="visible"/>
                                      </p:to>
                                    </p:set>
                                    <p:anim calcmode="lin" valueType="num">
                                      <p:cBhvr additive="base">
                                        <p:cTn id="19" dur="500" fill="hold"/>
                                        <p:tgtEl>
                                          <p:spTgt spid="9523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523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5233">
                                            <p:txEl>
                                              <p:pRg st="7" end="7"/>
                                            </p:txEl>
                                          </p:spTgt>
                                        </p:tgtEl>
                                        <p:attrNameLst>
                                          <p:attrName>style.visibility</p:attrName>
                                        </p:attrNameLst>
                                      </p:cBhvr>
                                      <p:to>
                                        <p:strVal val="visible"/>
                                      </p:to>
                                    </p:set>
                                    <p:anim calcmode="lin" valueType="num">
                                      <p:cBhvr additive="base">
                                        <p:cTn id="25" dur="500" fill="hold"/>
                                        <p:tgtEl>
                                          <p:spTgt spid="9523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523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5233">
                                            <p:txEl>
                                              <p:pRg st="8" end="8"/>
                                            </p:txEl>
                                          </p:spTgt>
                                        </p:tgtEl>
                                        <p:attrNameLst>
                                          <p:attrName>style.visibility</p:attrName>
                                        </p:attrNameLst>
                                      </p:cBhvr>
                                      <p:to>
                                        <p:strVal val="visible"/>
                                      </p:to>
                                    </p:set>
                                    <p:anim calcmode="lin" valueType="num">
                                      <p:cBhvr additive="base">
                                        <p:cTn id="31" dur="500" fill="hold"/>
                                        <p:tgtEl>
                                          <p:spTgt spid="9523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523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5233">
                                            <p:txEl>
                                              <p:pRg st="9" end="9"/>
                                            </p:txEl>
                                          </p:spTgt>
                                        </p:tgtEl>
                                        <p:attrNameLst>
                                          <p:attrName>style.visibility</p:attrName>
                                        </p:attrNameLst>
                                      </p:cBhvr>
                                      <p:to>
                                        <p:strVal val="visible"/>
                                      </p:to>
                                    </p:set>
                                    <p:anim calcmode="lin" valueType="num">
                                      <p:cBhvr additive="base">
                                        <p:cTn id="37" dur="500" fill="hold"/>
                                        <p:tgtEl>
                                          <p:spTgt spid="9523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523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5233">
                                            <p:txEl>
                                              <p:pRg st="10" end="10"/>
                                            </p:txEl>
                                          </p:spTgt>
                                        </p:tgtEl>
                                        <p:attrNameLst>
                                          <p:attrName>style.visibility</p:attrName>
                                        </p:attrNameLst>
                                      </p:cBhvr>
                                      <p:to>
                                        <p:strVal val="visible"/>
                                      </p:to>
                                    </p:set>
                                    <p:anim calcmode="lin" valueType="num">
                                      <p:cBhvr additive="base">
                                        <p:cTn id="43" dur="500" fill="hold"/>
                                        <p:tgtEl>
                                          <p:spTgt spid="9523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523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a:spLocks noGrp="1"/>
          </p:cNvSpPr>
          <p:nvPr>
            <p:ph type="title" idx="4294967295"/>
          </p:nvPr>
        </p:nvSpPr>
        <p:spPr bwMode="auto">
          <a:xfrm>
            <a:off x="1042988" y="0"/>
            <a:ext cx="7499350" cy="922338"/>
          </a:xfrm>
          <a:noFill/>
        </p:spPr>
        <p:txBody>
          <a:bodyPr vert="horz" wrap="square" lIns="91440" tIns="45720" rIns="91440" bIns="45720" numCol="1" anchorCtr="0" compatLnSpc="1">
            <a:prstTxWarp prst="textNoShape">
              <a:avLst/>
            </a:prstTxWarp>
          </a:bodyPr>
          <a:lstStyle/>
          <a:p>
            <a:r>
              <a:rPr lang="ru-RU" sz="3000" smtClean="0">
                <a:effectLst/>
              </a:rPr>
              <a:t>Объединения</a:t>
            </a:r>
          </a:p>
        </p:txBody>
      </p:sp>
      <p:sp>
        <p:nvSpPr>
          <p:cNvPr id="109570" name="Rectangle 3"/>
          <p:cNvSpPr>
            <a:spLocks noGrp="1"/>
          </p:cNvSpPr>
          <p:nvPr>
            <p:ph type="body" idx="4294967295"/>
          </p:nvPr>
        </p:nvSpPr>
        <p:spPr>
          <a:xfrm>
            <a:off x="914400" y="836613"/>
            <a:ext cx="8229600" cy="5545137"/>
          </a:xfrm>
        </p:spPr>
        <p:txBody>
          <a:bodyPr/>
          <a:lstStyle/>
          <a:p>
            <a:pPr>
              <a:lnSpc>
                <a:spcPct val="90000"/>
              </a:lnSpc>
              <a:buFont typeface="Wingdings 2" pitchFamily="18" charset="2"/>
              <a:buNone/>
            </a:pPr>
            <a:r>
              <a:rPr lang="ru-RU" sz="2400" smtClean="0">
                <a:latin typeface="Times New Roman" pitchFamily="18" charset="0"/>
              </a:rPr>
              <a:t>позволяют определять один и тот же участок памяти для</a:t>
            </a:r>
          </a:p>
          <a:p>
            <a:pPr>
              <a:lnSpc>
                <a:spcPct val="90000"/>
              </a:lnSpc>
              <a:buFont typeface="Wingdings 2" pitchFamily="18" charset="2"/>
              <a:buNone/>
            </a:pPr>
            <a:r>
              <a:rPr lang="ru-RU" sz="2400" smtClean="0">
                <a:latin typeface="Times New Roman" pitchFamily="18" charset="0"/>
              </a:rPr>
              <a:t>хранения нескольких типов данных. При этом память – для</a:t>
            </a:r>
          </a:p>
          <a:p>
            <a:pPr>
              <a:lnSpc>
                <a:spcPct val="90000"/>
              </a:lnSpc>
              <a:buFont typeface="Wingdings 2" pitchFamily="18" charset="2"/>
              <a:buNone/>
            </a:pPr>
            <a:r>
              <a:rPr lang="ru-RU" sz="2400" smtClean="0">
                <a:latin typeface="Times New Roman" pitchFamily="18" charset="0"/>
              </a:rPr>
              <a:t>максимального типа.</a:t>
            </a:r>
            <a:endParaRPr lang="en-US" sz="2400" smtClean="0">
              <a:latin typeface="Times New Roman" pitchFamily="18" charset="0"/>
            </a:endParaRPr>
          </a:p>
          <a:p>
            <a:pPr>
              <a:lnSpc>
                <a:spcPct val="90000"/>
              </a:lnSpc>
              <a:buFont typeface="Wingdings 2" pitchFamily="18" charset="2"/>
              <a:buNone/>
            </a:pPr>
            <a:r>
              <a:rPr lang="ru-RU" sz="2400" smtClean="0">
                <a:latin typeface="Times New Roman" pitchFamily="18" charset="0"/>
              </a:rPr>
              <a:t>Это тип данных, который очень похож на структуру. Только</a:t>
            </a:r>
          </a:p>
          <a:p>
            <a:pPr>
              <a:lnSpc>
                <a:spcPct val="90000"/>
              </a:lnSpc>
              <a:buFont typeface="Wingdings 2" pitchFamily="18" charset="2"/>
              <a:buNone/>
            </a:pPr>
            <a:r>
              <a:rPr lang="ru-RU" sz="2400" smtClean="0">
                <a:latin typeface="Times New Roman" pitchFamily="18" charset="0"/>
              </a:rPr>
              <a:t>все данные объединения занимают одну и ту же область в</a:t>
            </a:r>
          </a:p>
          <a:p>
            <a:pPr>
              <a:lnSpc>
                <a:spcPct val="90000"/>
              </a:lnSpc>
              <a:buFont typeface="Wingdings 2" pitchFamily="18" charset="2"/>
              <a:buNone/>
            </a:pPr>
            <a:r>
              <a:rPr lang="ru-RU" sz="2400" smtClean="0">
                <a:latin typeface="Times New Roman" pitchFamily="18" charset="0"/>
              </a:rPr>
              <a:t>памяти. </a:t>
            </a:r>
          </a:p>
          <a:p>
            <a:pPr>
              <a:lnSpc>
                <a:spcPct val="90000"/>
              </a:lnSpc>
              <a:buFont typeface="Wingdings 2" pitchFamily="18" charset="2"/>
              <a:buNone/>
            </a:pPr>
            <a:r>
              <a:rPr lang="ru-RU" sz="2400" smtClean="0">
                <a:latin typeface="Courier New" pitchFamily="49" charset="0"/>
              </a:rPr>
              <a:t>union </a:t>
            </a:r>
            <a:r>
              <a:rPr lang="en-US" sz="2400" smtClean="0">
                <a:latin typeface="Courier New" pitchFamily="49" charset="0"/>
              </a:rPr>
              <a:t>rec</a:t>
            </a:r>
            <a:r>
              <a:rPr lang="ru-RU" sz="2400" smtClean="0">
                <a:latin typeface="Courier New" pitchFamily="49" charset="0"/>
              </a:rPr>
              <a:t> {</a:t>
            </a:r>
            <a:br>
              <a:rPr lang="ru-RU" sz="2400" smtClean="0">
                <a:latin typeface="Courier New" pitchFamily="49" charset="0"/>
              </a:rPr>
            </a:br>
            <a:r>
              <a:rPr lang="ru-RU" sz="2400" smtClean="0">
                <a:latin typeface="Courier New" pitchFamily="49" charset="0"/>
              </a:rPr>
              <a:t>   int a;</a:t>
            </a:r>
            <a:br>
              <a:rPr lang="ru-RU" sz="2400" smtClean="0">
                <a:latin typeface="Courier New" pitchFamily="49" charset="0"/>
              </a:rPr>
            </a:br>
            <a:r>
              <a:rPr lang="ru-RU" sz="2400" smtClean="0">
                <a:latin typeface="Courier New" pitchFamily="49" charset="0"/>
              </a:rPr>
              <a:t>   float b;</a:t>
            </a:r>
            <a:endParaRPr lang="en-US" sz="2400" smtClean="0">
              <a:latin typeface="Courier New" pitchFamily="49" charset="0"/>
            </a:endParaRPr>
          </a:p>
          <a:p>
            <a:pPr>
              <a:lnSpc>
                <a:spcPct val="90000"/>
              </a:lnSpc>
              <a:buFont typeface="Wingdings 2" pitchFamily="18" charset="2"/>
              <a:buNone/>
            </a:pPr>
            <a:r>
              <a:rPr lang="en-US" sz="2400" smtClean="0">
                <a:latin typeface="Courier New" pitchFamily="49" charset="0"/>
              </a:rPr>
              <a:t>		struct student st;</a:t>
            </a:r>
          </a:p>
          <a:p>
            <a:pPr>
              <a:lnSpc>
                <a:spcPct val="90000"/>
              </a:lnSpc>
              <a:buFont typeface="Wingdings 2" pitchFamily="18" charset="2"/>
              <a:buNone/>
            </a:pPr>
            <a:r>
              <a:rPr lang="en-US" sz="2400" smtClean="0">
                <a:latin typeface="Courier New" pitchFamily="49" charset="0"/>
              </a:rPr>
              <a:t>} x,y,*a</a:t>
            </a:r>
            <a:r>
              <a:rPr lang="ru-RU" sz="2400" smtClean="0">
                <a:latin typeface="Courier New" pitchFamily="49" charset="0"/>
              </a:rPr>
              <a:t>; </a:t>
            </a:r>
          </a:p>
          <a:p>
            <a:pPr>
              <a:lnSpc>
                <a:spcPct val="90000"/>
              </a:lnSpc>
              <a:buFont typeface="Wingdings 2" pitchFamily="18" charset="2"/>
              <a:buNone/>
            </a:pPr>
            <a:r>
              <a:rPr lang="ru-RU" sz="2400" i="1" smtClean="0">
                <a:latin typeface="Courier New" pitchFamily="49" charset="0"/>
              </a:rPr>
              <a:t>x.</a:t>
            </a:r>
            <a:r>
              <a:rPr lang="en-US" sz="2400" smtClean="0">
                <a:latin typeface="Courier New" pitchFamily="49" charset="0"/>
              </a:rPr>
              <a:t>a</a:t>
            </a:r>
            <a:r>
              <a:rPr lang="ru-RU" sz="2400" smtClean="0">
                <a:latin typeface="Courier New" pitchFamily="49" charset="0"/>
              </a:rPr>
              <a:t> = </a:t>
            </a:r>
            <a:r>
              <a:rPr lang="en-US" sz="2400" smtClean="0">
                <a:latin typeface="Courier New" pitchFamily="49" charset="0"/>
              </a:rPr>
              <a:t>5</a:t>
            </a:r>
            <a:r>
              <a:rPr lang="ru-RU" sz="2400" smtClean="0">
                <a:latin typeface="Courier New" pitchFamily="49" charset="0"/>
              </a:rPr>
              <a:t>;      </a:t>
            </a:r>
            <a:endParaRPr lang="en-US" sz="2400" smtClean="0">
              <a:latin typeface="Courier New" pitchFamily="49" charset="0"/>
            </a:endParaRPr>
          </a:p>
          <a:p>
            <a:pPr>
              <a:lnSpc>
                <a:spcPct val="90000"/>
              </a:lnSpc>
              <a:buFont typeface="Wingdings 2" pitchFamily="18" charset="2"/>
              <a:buNone/>
            </a:pPr>
            <a:r>
              <a:rPr lang="ru-RU" sz="2400" smtClean="0">
                <a:latin typeface="Courier New" pitchFamily="49" charset="0"/>
              </a:rPr>
              <a:t>x.</a:t>
            </a:r>
            <a:r>
              <a:rPr lang="en-US" sz="2400" smtClean="0">
                <a:latin typeface="Courier New" pitchFamily="49" charset="0"/>
              </a:rPr>
              <a:t>st.age = 19</a:t>
            </a:r>
            <a:r>
              <a:rPr lang="ru-RU" sz="2400" smtClean="0">
                <a:latin typeface="Courier New" pitchFamily="49" charset="0"/>
              </a:rPr>
              <a:t>;</a:t>
            </a:r>
            <a:endParaRPr lang="en-US" sz="2400" smtClean="0">
              <a:latin typeface="Courier New" pitchFamily="49" charset="0"/>
            </a:endParaRPr>
          </a:p>
          <a:p>
            <a:pPr>
              <a:lnSpc>
                <a:spcPct val="90000"/>
              </a:lnSpc>
              <a:buFont typeface="Wingdings 2" pitchFamily="18" charset="2"/>
              <a:buNone/>
            </a:pPr>
            <a:endParaRPr lang="ru-RU" sz="2400" smtClean="0">
              <a:latin typeface="Courier New" pitchFamily="49"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p:cNvSpPr>
            <a:spLocks noGrp="1"/>
          </p:cNvSpPr>
          <p:nvPr>
            <p:ph type="title"/>
          </p:nvPr>
        </p:nvSpPr>
        <p:spPr bwMode="auto">
          <a:xfrm>
            <a:off x="1435100" y="274638"/>
            <a:ext cx="7499350" cy="633412"/>
          </a:xfrm>
        </p:spPr>
        <p:txBody>
          <a:bodyPr vert="horz" wrap="square" lIns="91440" tIns="45720" rIns="91440" bIns="45720" numCol="1" anchorCtr="0" compatLnSpc="1">
            <a:prstTxWarp prst="textNoShape">
              <a:avLst/>
            </a:prstTxWarp>
          </a:bodyPr>
          <a:lstStyle/>
          <a:p>
            <a:r>
              <a:rPr lang="ru-RU" sz="3200" smtClean="0">
                <a:effectLst/>
              </a:rPr>
              <a:t>Операции</a:t>
            </a:r>
          </a:p>
        </p:txBody>
      </p:sp>
      <p:sp>
        <p:nvSpPr>
          <p:cNvPr id="111618" name="Rectangle 3"/>
          <p:cNvSpPr>
            <a:spLocks noGrp="1"/>
          </p:cNvSpPr>
          <p:nvPr>
            <p:ph type="body" idx="1"/>
          </p:nvPr>
        </p:nvSpPr>
        <p:spPr>
          <a:xfrm>
            <a:off x="1042988" y="836613"/>
            <a:ext cx="7850187" cy="4800600"/>
          </a:xfrm>
        </p:spPr>
        <p:txBody>
          <a:bodyPr/>
          <a:lstStyle/>
          <a:p>
            <a:pPr marL="692150" indent="-609600"/>
            <a:endParaRPr lang="ru-RU" smtClean="0"/>
          </a:p>
          <a:p>
            <a:pPr marL="692150" indent="-609600"/>
            <a:r>
              <a:rPr lang="ru-RU" sz="2400" smtClean="0">
                <a:latin typeface="Times New Roman" pitchFamily="18" charset="0"/>
              </a:rPr>
              <a:t>присваивать объединения друг другу</a:t>
            </a:r>
            <a:r>
              <a:rPr lang="en-US" sz="2400" smtClean="0">
                <a:latin typeface="Times New Roman" pitchFamily="18" charset="0"/>
              </a:rPr>
              <a:t> (</a:t>
            </a:r>
            <a:r>
              <a:rPr lang="en-US" sz="2400" smtClean="0">
                <a:latin typeface="Courier New" pitchFamily="49" charset="0"/>
              </a:rPr>
              <a:t>x=y)</a:t>
            </a:r>
            <a:r>
              <a:rPr lang="en-US" sz="2400" smtClean="0">
                <a:latin typeface="Times New Roman" pitchFamily="18" charset="0"/>
              </a:rPr>
              <a:t>;</a:t>
            </a:r>
            <a:r>
              <a:rPr lang="ru-RU" sz="2400" smtClean="0">
                <a:latin typeface="Times New Roman" pitchFamily="18" charset="0"/>
              </a:rPr>
              <a:t> </a:t>
            </a:r>
          </a:p>
          <a:p>
            <a:pPr marL="692150" indent="-609600"/>
            <a:r>
              <a:rPr lang="ru-RU" sz="2400" smtClean="0">
                <a:latin typeface="Times New Roman" pitchFamily="18" charset="0"/>
              </a:rPr>
              <a:t>брать адрес</a:t>
            </a:r>
            <a:r>
              <a:rPr lang="en-US" sz="2400" smtClean="0">
                <a:latin typeface="Times New Roman" pitchFamily="18" charset="0"/>
              </a:rPr>
              <a:t> </a:t>
            </a:r>
            <a:r>
              <a:rPr lang="en-US" sz="2400" smtClean="0">
                <a:latin typeface="Courier New" pitchFamily="49" charset="0"/>
              </a:rPr>
              <a:t>(a=&amp;x)</a:t>
            </a:r>
            <a:r>
              <a:rPr lang="en-US" sz="2400" smtClean="0">
                <a:latin typeface="Times New Roman" pitchFamily="18" charset="0"/>
              </a:rPr>
              <a:t>;</a:t>
            </a:r>
            <a:endParaRPr lang="ru-RU" sz="2400" smtClean="0">
              <a:latin typeface="Times New Roman" pitchFamily="18" charset="0"/>
            </a:endParaRPr>
          </a:p>
          <a:p>
            <a:pPr marL="692150" indent="-609600"/>
            <a:r>
              <a:rPr lang="ru-RU" sz="2400" smtClean="0">
                <a:latin typeface="Times New Roman" pitchFamily="18" charset="0"/>
              </a:rPr>
              <a:t>доступ к элементам так же как и в структурах</a:t>
            </a:r>
            <a:r>
              <a:rPr lang="en-US" sz="2400" smtClean="0">
                <a:latin typeface="Times New Roman" pitchFamily="18" charset="0"/>
              </a:rPr>
              <a:t>:</a:t>
            </a:r>
            <a:r>
              <a:rPr lang="ru-RU" sz="2400" smtClean="0">
                <a:latin typeface="Times New Roman" pitchFamily="18" charset="0"/>
              </a:rPr>
              <a:t>  через (.) или (-&gt;) </a:t>
            </a:r>
          </a:p>
          <a:p>
            <a:pPr marL="692150" indent="-609600"/>
            <a:r>
              <a:rPr lang="ru-RU" sz="2400" smtClean="0">
                <a:latin typeface="Times New Roman" pitchFamily="18" charset="0"/>
              </a:rPr>
              <a:t>Объединение</a:t>
            </a:r>
            <a:r>
              <a:rPr lang="ru-RU" sz="2400" b="1" smtClean="0">
                <a:latin typeface="Times New Roman" pitchFamily="18" charset="0"/>
              </a:rPr>
              <a:t> </a:t>
            </a:r>
            <a:r>
              <a:rPr lang="ru-RU" sz="2400" smtClean="0">
                <a:latin typeface="Times New Roman" pitchFamily="18" charset="0"/>
              </a:rPr>
              <a:t>( union ) можно инициализировать только одним значением, причем оно должно соответствовать первому элементу этого объединения.</a:t>
            </a:r>
            <a:r>
              <a:rPr lang="en-US" sz="2400" smtClean="0">
                <a:latin typeface="Times New Roman" pitchFamily="18" charset="0"/>
              </a:rPr>
              <a:t> </a:t>
            </a:r>
            <a:endParaRPr lang="ru-RU" sz="2400" smtClean="0">
              <a:latin typeface="Times New Roman" pitchFamily="18" charset="0"/>
            </a:endParaRPr>
          </a:p>
          <a:p>
            <a:pPr marL="692150" indent="-609600">
              <a:buFont typeface="Wingdings 2" pitchFamily="18" charset="2"/>
              <a:buNone/>
            </a:pPr>
            <a:r>
              <a:rPr lang="ru-RU" sz="2400" smtClean="0">
                <a:latin typeface="Times New Roman" pitchFamily="18" charset="0"/>
              </a:rPr>
              <a:t>	Например, </a:t>
            </a:r>
            <a:r>
              <a:rPr lang="ru-RU" sz="2400" smtClean="0">
                <a:latin typeface="Courier New" pitchFamily="49" charset="0"/>
              </a:rPr>
              <a:t>union </a:t>
            </a:r>
            <a:r>
              <a:rPr lang="en-US" sz="2400" smtClean="0">
                <a:latin typeface="Courier New" pitchFamily="49" charset="0"/>
              </a:rPr>
              <a:t>rec</a:t>
            </a:r>
            <a:r>
              <a:rPr lang="ru-RU" sz="2400" smtClean="0">
                <a:latin typeface="Courier New" pitchFamily="49" charset="0"/>
              </a:rPr>
              <a:t> A = {34};</a:t>
            </a:r>
            <a:r>
              <a:rPr lang="ru-RU" sz="2400" smtClean="0"/>
              <a:t>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p:cNvSpPr>
          <p:nvPr>
            <p:ph type="title" idx="4294967295"/>
          </p:nvPr>
        </p:nvSpPr>
        <p:spPr bwMode="auto">
          <a:xfrm>
            <a:off x="1476375" y="333375"/>
            <a:ext cx="7499350" cy="1143000"/>
          </a:xfrm>
          <a:noFill/>
        </p:spPr>
        <p:txBody>
          <a:bodyPr vert="horz" wrap="square" lIns="91440" tIns="45720" rIns="91440" bIns="45720" numCol="1" anchorCtr="0" compatLnSpc="1">
            <a:prstTxWarp prst="textNoShape">
              <a:avLst/>
            </a:prstTxWarp>
            <a:normAutofit fontScale="90000"/>
          </a:bodyPr>
          <a:lstStyle/>
          <a:p>
            <a:r>
              <a:rPr lang="ru-RU" sz="3000" smtClean="0">
                <a:effectLst/>
              </a:rPr>
              <a:t/>
            </a:r>
            <a:br>
              <a:rPr lang="ru-RU" sz="3000" smtClean="0">
                <a:effectLst/>
              </a:rPr>
            </a:br>
            <a:r>
              <a:rPr lang="ru-RU" sz="3000" smtClean="0">
                <a:effectLst/>
              </a:rPr>
              <a:t>Распределение памяти в Си </a:t>
            </a:r>
            <a:r>
              <a:rPr lang="ru-RU" sz="3900" smtClean="0">
                <a:effectLst/>
              </a:rPr>
              <a:t> </a:t>
            </a:r>
            <a:br>
              <a:rPr lang="ru-RU" sz="3900" smtClean="0">
                <a:effectLst/>
              </a:rPr>
            </a:br>
            <a:endParaRPr lang="ru-RU" sz="3900" smtClean="0">
              <a:effectLst/>
            </a:endParaRPr>
          </a:p>
        </p:txBody>
      </p:sp>
      <p:sp>
        <p:nvSpPr>
          <p:cNvPr id="113666" name="Rectangle 3"/>
          <p:cNvSpPr>
            <a:spLocks noGrp="1"/>
          </p:cNvSpPr>
          <p:nvPr>
            <p:ph type="body" sz="half" idx="4294967295"/>
          </p:nvPr>
        </p:nvSpPr>
        <p:spPr>
          <a:xfrm>
            <a:off x="1079500" y="1196975"/>
            <a:ext cx="8064500" cy="4824413"/>
          </a:xfrm>
        </p:spPr>
        <p:txBody>
          <a:bodyPr/>
          <a:lstStyle/>
          <a:p>
            <a:pPr>
              <a:buFont typeface="Wingdings 2" pitchFamily="18" charset="2"/>
              <a:buNone/>
            </a:pPr>
            <a:r>
              <a:rPr lang="ru-RU" sz="2400" smtClean="0">
                <a:latin typeface="Times New Roman" pitchFamily="18" charset="0"/>
              </a:rPr>
              <a:t>Для глобальных переменных отводится фиксированное</a:t>
            </a:r>
          </a:p>
          <a:p>
            <a:pPr>
              <a:buFont typeface="Wingdings 2" pitchFamily="18" charset="2"/>
              <a:buNone/>
            </a:pPr>
            <a:r>
              <a:rPr lang="ru-RU" sz="2400" smtClean="0">
                <a:latin typeface="Times New Roman" pitchFamily="18" charset="0"/>
              </a:rPr>
              <a:t>место в памяти на все время работы программы. </a:t>
            </a:r>
          </a:p>
          <a:p>
            <a:pPr>
              <a:buFont typeface="Wingdings 2" pitchFamily="18" charset="2"/>
              <a:buNone/>
            </a:pPr>
            <a:r>
              <a:rPr lang="ru-RU" sz="2400" smtClean="0">
                <a:latin typeface="Times New Roman" pitchFamily="18" charset="0"/>
              </a:rPr>
              <a:t>Локальные переменные хранятся в стеке. </a:t>
            </a:r>
          </a:p>
          <a:p>
            <a:pPr>
              <a:buFont typeface="Wingdings 2" pitchFamily="18" charset="2"/>
              <a:buNone/>
            </a:pPr>
            <a:r>
              <a:rPr lang="ru-RU" sz="2400" smtClean="0">
                <a:latin typeface="Times New Roman" pitchFamily="18" charset="0"/>
              </a:rPr>
              <a:t>Между ними находится область памяти для динамического </a:t>
            </a:r>
          </a:p>
          <a:p>
            <a:pPr>
              <a:buFont typeface="Wingdings 2" pitchFamily="18" charset="2"/>
              <a:buNone/>
            </a:pPr>
            <a:r>
              <a:rPr lang="ru-RU" sz="2400" smtClean="0">
                <a:latin typeface="Times New Roman" pitchFamily="18" charset="0"/>
              </a:rPr>
              <a:t>распределения.  </a:t>
            </a:r>
          </a:p>
          <a:p>
            <a:pPr>
              <a:buFont typeface="Wingdings 2" pitchFamily="18" charset="2"/>
              <a:buNone/>
            </a:pPr>
            <a:r>
              <a:rPr lang="ru-RU" sz="2400" smtClean="0">
                <a:latin typeface="Times New Roman" pitchFamily="18" charset="0"/>
              </a:rPr>
              <a:t>Функции </a:t>
            </a:r>
            <a:r>
              <a:rPr lang="ru-RU" sz="2400" i="1" smtClean="0">
                <a:latin typeface="Times New Roman" pitchFamily="18" charset="0"/>
              </a:rPr>
              <a:t>malloc</a:t>
            </a:r>
            <a:r>
              <a:rPr lang="ru-RU" sz="2400" smtClean="0">
                <a:latin typeface="Times New Roman" pitchFamily="18" charset="0"/>
              </a:rPr>
              <a:t>( ) и </a:t>
            </a:r>
            <a:r>
              <a:rPr lang="ru-RU" sz="2400" i="1" smtClean="0">
                <a:latin typeface="Times New Roman" pitchFamily="18" charset="0"/>
              </a:rPr>
              <a:t>free</a:t>
            </a:r>
            <a:r>
              <a:rPr lang="ru-RU" sz="2400" smtClean="0">
                <a:latin typeface="Times New Roman" pitchFamily="18" charset="0"/>
              </a:rPr>
              <a:t>( ) используются для</a:t>
            </a:r>
          </a:p>
          <a:p>
            <a:pPr>
              <a:buFont typeface="Wingdings 2" pitchFamily="18" charset="2"/>
              <a:buNone/>
            </a:pPr>
            <a:r>
              <a:rPr lang="ru-RU" sz="2400" smtClean="0">
                <a:latin typeface="Times New Roman" pitchFamily="18" charset="0"/>
              </a:rPr>
              <a:t>динамического  распределения свободной памяти. </a:t>
            </a:r>
          </a:p>
          <a:p>
            <a:pPr>
              <a:buFont typeface="Wingdings 2" pitchFamily="18" charset="2"/>
              <a:buNone/>
            </a:pPr>
            <a:r>
              <a:rPr lang="ru-RU" sz="2400" smtClean="0">
                <a:latin typeface="Times New Roman" pitchFamily="18" charset="0"/>
              </a:rPr>
              <a:t>Функция </a:t>
            </a:r>
            <a:r>
              <a:rPr lang="ru-RU" sz="2400" i="1" smtClean="0">
                <a:latin typeface="Times New Roman" pitchFamily="18" charset="0"/>
              </a:rPr>
              <a:t>malloc</a:t>
            </a:r>
            <a:r>
              <a:rPr lang="ru-RU" sz="2400" smtClean="0">
                <a:latin typeface="Times New Roman" pitchFamily="18" charset="0"/>
              </a:rPr>
              <a:t>( ) выделяет память,  </a:t>
            </a:r>
          </a:p>
          <a:p>
            <a:pPr>
              <a:buFont typeface="Wingdings 2" pitchFamily="18" charset="2"/>
              <a:buNone/>
            </a:pPr>
            <a:r>
              <a:rPr lang="ru-RU" sz="2400" smtClean="0">
                <a:latin typeface="Times New Roman" pitchFamily="18" charset="0"/>
              </a:rPr>
              <a:t>функция </a:t>
            </a:r>
            <a:r>
              <a:rPr lang="ru-RU" sz="2400" i="1" smtClean="0">
                <a:latin typeface="Times New Roman" pitchFamily="18" charset="0"/>
              </a:rPr>
              <a:t>free</a:t>
            </a:r>
            <a:r>
              <a:rPr lang="ru-RU" sz="2400" smtClean="0">
                <a:latin typeface="Times New Roman" pitchFamily="18" charset="0"/>
              </a:rPr>
              <a:t>( ) освобождает ее. </a:t>
            </a:r>
          </a:p>
          <a:p>
            <a:pPr>
              <a:buFont typeface="Wingdings 2" pitchFamily="18" charset="2"/>
              <a:buNone/>
            </a:pPr>
            <a:r>
              <a:rPr lang="ru-RU" sz="2400" smtClean="0">
                <a:latin typeface="Times New Roman" pitchFamily="18" charset="0"/>
              </a:rPr>
              <a:t>Прототипы этих функций хранятся в </a:t>
            </a:r>
            <a:r>
              <a:rPr lang="ru-RU" sz="2400" smtClean="0">
                <a:solidFill>
                  <a:srgbClr val="0000FF"/>
                </a:solidFill>
                <a:latin typeface="Times New Roman" pitchFamily="18" charset="0"/>
              </a:rPr>
              <a:t>заголовочном</a:t>
            </a:r>
            <a:r>
              <a:rPr lang="ru-RU" sz="2400" smtClean="0">
                <a:latin typeface="Times New Roman" pitchFamily="18" charset="0"/>
              </a:rPr>
              <a:t> файле </a:t>
            </a:r>
            <a:r>
              <a:rPr lang="ru-RU" sz="2400" i="1" smtClean="0">
                <a:latin typeface="Times New Roman" pitchFamily="18" charset="0"/>
              </a:rPr>
              <a:t>stdlib.h.</a:t>
            </a:r>
            <a:r>
              <a:rPr lang="ru-RU" sz="2400" smtClean="0">
                <a:latin typeface="Times New Roman" pitchFamily="18" charset="0"/>
              </a:rPr>
              <a:t>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Grp="1"/>
          </p:cNvSpPr>
          <p:nvPr>
            <p:ph type="title" idx="4294967295"/>
          </p:nvPr>
        </p:nvSpPr>
        <p:spPr bwMode="auto">
          <a:xfrm>
            <a:off x="1403350" y="0"/>
            <a:ext cx="7499350" cy="777875"/>
          </a:xfrm>
          <a:noFill/>
        </p:spPr>
        <p:txBody>
          <a:bodyPr vert="horz" wrap="square" lIns="91440" tIns="45720" rIns="91440" bIns="45720" numCol="1" anchorCtr="0" compatLnSpc="1">
            <a:prstTxWarp prst="textNoShape">
              <a:avLst/>
            </a:prstTxWarp>
            <a:normAutofit fontScale="90000"/>
          </a:bodyPr>
          <a:lstStyle/>
          <a:p>
            <a:r>
              <a:rPr lang="ru-RU" sz="3000" smtClean="0">
                <a:effectLst/>
              </a:rPr>
              <a:t/>
            </a:r>
            <a:br>
              <a:rPr lang="ru-RU" sz="3000" smtClean="0">
                <a:effectLst/>
              </a:rPr>
            </a:br>
            <a:r>
              <a:rPr lang="ru-RU" sz="3000" smtClean="0">
                <a:effectLst/>
              </a:rPr>
              <a:t>Классы памяти</a:t>
            </a:r>
            <a:r>
              <a:rPr lang="ru-RU" sz="3900" b="1" smtClean="0">
                <a:effectLst/>
              </a:rPr>
              <a:t/>
            </a:r>
            <a:br>
              <a:rPr lang="ru-RU" sz="3900" b="1" smtClean="0">
                <a:effectLst/>
              </a:rPr>
            </a:br>
            <a:endParaRPr lang="ru-RU" sz="3900" b="1" smtClean="0">
              <a:effectLst/>
            </a:endParaRPr>
          </a:p>
        </p:txBody>
      </p:sp>
      <p:sp>
        <p:nvSpPr>
          <p:cNvPr id="101378" name="Rectangle 3"/>
          <p:cNvSpPr>
            <a:spLocks noGrp="1"/>
          </p:cNvSpPr>
          <p:nvPr>
            <p:ph type="body" idx="4294967295"/>
          </p:nvPr>
        </p:nvSpPr>
        <p:spPr>
          <a:xfrm>
            <a:off x="900113" y="836613"/>
            <a:ext cx="8243887" cy="5545137"/>
          </a:xfrm>
        </p:spPr>
        <p:txBody>
          <a:bodyPr/>
          <a:lstStyle/>
          <a:p>
            <a:pPr>
              <a:lnSpc>
                <a:spcPct val="80000"/>
              </a:lnSpc>
              <a:buFont typeface="Wingdings 2" pitchFamily="18" charset="2"/>
              <a:buNone/>
            </a:pPr>
            <a:r>
              <a:rPr lang="ru-RU" sz="2400" smtClean="0">
                <a:latin typeface="Times New Roman" pitchFamily="18" charset="0"/>
              </a:rPr>
              <a:t>В языке Си различают четыре основных класса памяти: </a:t>
            </a:r>
            <a:r>
              <a:rPr lang="ru-RU" sz="2400" i="1" smtClean="0">
                <a:solidFill>
                  <a:srgbClr val="0000FF"/>
                </a:solidFill>
                <a:latin typeface="Times New Roman" pitchFamily="18" charset="0"/>
              </a:rPr>
              <a:t>глобальную</a:t>
            </a:r>
            <a:r>
              <a:rPr lang="ru-RU" sz="2400" smtClean="0">
                <a:latin typeface="Times New Roman" pitchFamily="18" charset="0"/>
              </a:rPr>
              <a:t>, </a:t>
            </a:r>
            <a:r>
              <a:rPr lang="ru-RU" sz="2400" i="1" smtClean="0">
                <a:solidFill>
                  <a:srgbClr val="0000FF"/>
                </a:solidFill>
                <a:latin typeface="Times New Roman" pitchFamily="18" charset="0"/>
              </a:rPr>
              <a:t>автоматическую</a:t>
            </a:r>
            <a:r>
              <a:rPr lang="ru-RU" sz="2400" smtClean="0">
                <a:latin typeface="Times New Roman" pitchFamily="18" charset="0"/>
              </a:rPr>
              <a:t> (локальную), </a:t>
            </a:r>
            <a:r>
              <a:rPr lang="ru-RU" sz="2400" i="1" smtClean="0">
                <a:solidFill>
                  <a:srgbClr val="0000FF"/>
                </a:solidFill>
                <a:latin typeface="Times New Roman" pitchFamily="18" charset="0"/>
              </a:rPr>
              <a:t>статическую</a:t>
            </a:r>
            <a:r>
              <a:rPr lang="ru-RU" sz="2400" smtClean="0">
                <a:latin typeface="Times New Roman" pitchFamily="18" charset="0"/>
              </a:rPr>
              <a:t> и </a:t>
            </a:r>
            <a:r>
              <a:rPr lang="ru-RU" sz="2400" i="1" smtClean="0">
                <a:solidFill>
                  <a:srgbClr val="0000FF"/>
                </a:solidFill>
                <a:latin typeface="Times New Roman" pitchFamily="18" charset="0"/>
              </a:rPr>
              <a:t>регистровую</a:t>
            </a:r>
            <a:r>
              <a:rPr lang="ru-RU" sz="2400" smtClean="0">
                <a:latin typeface="Times New Roman" pitchFamily="18" charset="0"/>
              </a:rPr>
              <a:t> память. </a:t>
            </a:r>
          </a:p>
          <a:p>
            <a:pPr>
              <a:lnSpc>
                <a:spcPct val="80000"/>
              </a:lnSpc>
              <a:buFont typeface="Wingdings 2" pitchFamily="18" charset="2"/>
              <a:buNone/>
            </a:pPr>
            <a:r>
              <a:rPr lang="ru-RU" sz="2400" smtClean="0">
                <a:latin typeface="Times New Roman" pitchFamily="18" charset="0"/>
              </a:rPr>
              <a:t>Глобальные переменные определены вне функций и</a:t>
            </a:r>
            <a:r>
              <a:rPr lang="en-US" sz="2400" smtClean="0">
                <a:latin typeface="Times New Roman" pitchFamily="18" charset="0"/>
              </a:rPr>
              <a:t> </a:t>
            </a:r>
            <a:r>
              <a:rPr lang="ru-RU" sz="2400" smtClean="0">
                <a:latin typeface="Times New Roman" pitchFamily="18" charset="0"/>
              </a:rPr>
              <a:t>доступны для любой из них. Они могут быть определены только один раз. Язык не позволяет определять одни функции внутри других. Область действия глобальной переменной простирается от точки во входном файле, где она объявлена, до конца файла. Если на глобальную переменную нужно ссылаться до ее определения или она определена в другом входном файле, то в подпрограмме или файле она должна быть объявлена как </a:t>
            </a:r>
            <a:r>
              <a:rPr lang="ru-RU" sz="2400" i="1" smtClean="0">
                <a:solidFill>
                  <a:srgbClr val="0000FF"/>
                </a:solidFill>
                <a:latin typeface="Times New Roman" pitchFamily="18" charset="0"/>
              </a:rPr>
              <a:t>extern</a:t>
            </a:r>
            <a:r>
              <a:rPr lang="ru-RU" sz="2400" i="1" smtClean="0">
                <a:solidFill>
                  <a:schemeClr val="hlink"/>
                </a:solidFill>
                <a:latin typeface="Times New Roman" pitchFamily="18" charset="0"/>
              </a:rPr>
              <a:t> </a:t>
            </a:r>
            <a:r>
              <a:rPr lang="ru-RU" sz="2400" smtClean="0">
                <a:latin typeface="Times New Roman" pitchFamily="18" charset="0"/>
              </a:rPr>
              <a:t>(внешняя). </a:t>
            </a:r>
          </a:p>
          <a:p>
            <a:pPr>
              <a:lnSpc>
                <a:spcPct val="80000"/>
              </a:lnSpc>
              <a:buFont typeface="Wingdings 2" pitchFamily="18" charset="2"/>
              <a:buNone/>
            </a:pPr>
            <a:r>
              <a:rPr lang="ru-RU" sz="2400" smtClean="0">
                <a:latin typeface="Times New Roman" pitchFamily="18" charset="0"/>
              </a:rPr>
              <a:t>	Например: </a:t>
            </a:r>
          </a:p>
          <a:p>
            <a:pPr>
              <a:lnSpc>
                <a:spcPct val="80000"/>
              </a:lnSpc>
              <a:buFont typeface="Wingdings 2" pitchFamily="18" charset="2"/>
              <a:buNone/>
            </a:pPr>
            <a:r>
              <a:rPr lang="ru-RU" sz="2400" smtClean="0">
                <a:latin typeface="Times New Roman" pitchFamily="18" charset="0"/>
              </a:rPr>
              <a:t>	extern int </a:t>
            </a:r>
            <a:r>
              <a:rPr lang="ru-RU" sz="2400" i="1" smtClean="0">
                <a:latin typeface="Times New Roman" pitchFamily="18" charset="0"/>
              </a:rPr>
              <a:t>a</a:t>
            </a:r>
            <a:r>
              <a:rPr lang="ru-RU" sz="2400" smtClean="0">
                <a:latin typeface="Times New Roman" pitchFamily="18" charset="0"/>
              </a:rPr>
              <a:t>;     /* </a:t>
            </a:r>
            <a:r>
              <a:rPr lang="ru-RU" sz="2400" smtClean="0">
                <a:solidFill>
                  <a:srgbClr val="FF5050"/>
                </a:solidFill>
                <a:latin typeface="Times New Roman" pitchFamily="18" charset="0"/>
              </a:rPr>
              <a:t>Объявление</a:t>
            </a:r>
            <a:r>
              <a:rPr lang="ru-RU" sz="2400" smtClean="0">
                <a:latin typeface="Times New Roman" pitchFamily="18" charset="0"/>
              </a:rPr>
              <a:t> </a:t>
            </a:r>
            <a:r>
              <a:rPr lang="ru-RU" sz="2400" i="1" smtClean="0">
                <a:latin typeface="Times New Roman" pitchFamily="18" charset="0"/>
              </a:rPr>
              <a:t>a</a:t>
            </a:r>
            <a:r>
              <a:rPr lang="ru-RU" sz="2400" smtClean="0">
                <a:latin typeface="Times New Roman" pitchFamily="18" charset="0"/>
              </a:rPr>
              <a:t>; память под переменную </a:t>
            </a:r>
          </a:p>
          <a:p>
            <a:pPr>
              <a:lnSpc>
                <a:spcPct val="80000"/>
              </a:lnSpc>
              <a:buFont typeface="Wingdings 2" pitchFamily="18" charset="2"/>
              <a:buNone/>
            </a:pPr>
            <a:r>
              <a:rPr lang="ru-RU" sz="2400" smtClean="0">
                <a:latin typeface="Times New Roman" pitchFamily="18" charset="0"/>
              </a:rPr>
              <a:t>			          не резервируется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1378">
                                            <p:txEl>
                                              <p:pRg st="1" end="1"/>
                                            </p:txEl>
                                          </p:spTgt>
                                        </p:tgtEl>
                                        <p:attrNameLst>
                                          <p:attrName>style.visibility</p:attrName>
                                        </p:attrNameLst>
                                      </p:cBhvr>
                                      <p:to>
                                        <p:strVal val="visible"/>
                                      </p:to>
                                    </p:set>
                                    <p:anim calcmode="lin" valueType="num">
                                      <p:cBhvr additive="base">
                                        <p:cTn id="7" dur="500" fill="hold"/>
                                        <p:tgtEl>
                                          <p:spTgt spid="10137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137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1378">
                                            <p:txEl>
                                              <p:pRg st="2" end="2"/>
                                            </p:txEl>
                                          </p:spTgt>
                                        </p:tgtEl>
                                        <p:attrNameLst>
                                          <p:attrName>style.visibility</p:attrName>
                                        </p:attrNameLst>
                                      </p:cBhvr>
                                      <p:to>
                                        <p:strVal val="visible"/>
                                      </p:to>
                                    </p:set>
                                    <p:anim calcmode="lin" valueType="num">
                                      <p:cBhvr additive="base">
                                        <p:cTn id="13" dur="500" fill="hold"/>
                                        <p:tgtEl>
                                          <p:spTgt spid="10137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1378">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1378">
                                            <p:txEl>
                                              <p:pRg st="3" end="3"/>
                                            </p:txEl>
                                          </p:spTgt>
                                        </p:tgtEl>
                                        <p:attrNameLst>
                                          <p:attrName>style.visibility</p:attrName>
                                        </p:attrNameLst>
                                      </p:cBhvr>
                                      <p:to>
                                        <p:strVal val="visible"/>
                                      </p:to>
                                    </p:set>
                                    <p:anim calcmode="lin" valueType="num">
                                      <p:cBhvr additive="base">
                                        <p:cTn id="17" dur="500" fill="hold"/>
                                        <p:tgtEl>
                                          <p:spTgt spid="101378">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1378">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01378">
                                            <p:txEl>
                                              <p:pRg st="4" end="4"/>
                                            </p:txEl>
                                          </p:spTgt>
                                        </p:tgtEl>
                                        <p:attrNameLst>
                                          <p:attrName>style.visibility</p:attrName>
                                        </p:attrNameLst>
                                      </p:cBhvr>
                                      <p:to>
                                        <p:strVal val="visible"/>
                                      </p:to>
                                    </p:set>
                                    <p:anim calcmode="lin" valueType="num">
                                      <p:cBhvr additive="base">
                                        <p:cTn id="21" dur="500" fill="hold"/>
                                        <p:tgtEl>
                                          <p:spTgt spid="101378">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137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Содержимое 2"/>
          <p:cNvSpPr>
            <a:spLocks noGrp="1"/>
          </p:cNvSpPr>
          <p:nvPr>
            <p:ph idx="4294967295"/>
          </p:nvPr>
        </p:nvSpPr>
        <p:spPr>
          <a:xfrm>
            <a:off x="914400" y="692150"/>
            <a:ext cx="8229600" cy="4525963"/>
          </a:xfrm>
        </p:spPr>
        <p:txBody>
          <a:bodyPr/>
          <a:lstStyle/>
          <a:p>
            <a:pPr eaLnBrk="1" hangingPunct="1">
              <a:buFont typeface="Wingdings 2" pitchFamily="18" charset="2"/>
              <a:buNone/>
            </a:pPr>
            <a:r>
              <a:rPr lang="ru-RU" sz="2800" smtClean="0">
                <a:latin typeface="Times New Roman" pitchFamily="18" charset="0"/>
              </a:rPr>
              <a:t>Типы данных</a:t>
            </a:r>
            <a:r>
              <a:rPr lang="en-US" sz="2800" smtClean="0">
                <a:latin typeface="Times New Roman" pitchFamily="18" charset="0"/>
              </a:rPr>
              <a:t>:</a:t>
            </a:r>
            <a:r>
              <a:rPr lang="ru-RU" sz="2800" smtClean="0">
                <a:latin typeface="Times New Roman" pitchFamily="18" charset="0"/>
              </a:rPr>
              <a:t> </a:t>
            </a:r>
            <a:r>
              <a:rPr lang="ru-RU" sz="2800" smtClean="0">
                <a:solidFill>
                  <a:srgbClr val="0000FF"/>
                </a:solidFill>
                <a:latin typeface="Times New Roman" pitchFamily="18" charset="0"/>
              </a:rPr>
              <a:t>простые</a:t>
            </a:r>
            <a:r>
              <a:rPr lang="ru-RU" sz="2800" smtClean="0">
                <a:latin typeface="Times New Roman" pitchFamily="18" charset="0"/>
              </a:rPr>
              <a:t> и </a:t>
            </a:r>
            <a:r>
              <a:rPr lang="ru-RU" sz="2800" smtClean="0">
                <a:solidFill>
                  <a:srgbClr val="0000FF"/>
                </a:solidFill>
                <a:latin typeface="Times New Roman" pitchFamily="18" charset="0"/>
              </a:rPr>
              <a:t>структурированные</a:t>
            </a:r>
            <a:r>
              <a:rPr lang="ru-RU" sz="2800" smtClean="0">
                <a:latin typeface="Times New Roman" pitchFamily="18" charset="0"/>
              </a:rPr>
              <a:t>. </a:t>
            </a:r>
          </a:p>
          <a:p>
            <a:pPr eaLnBrk="1" hangingPunct="1">
              <a:buFont typeface="Wingdings 2" pitchFamily="18" charset="2"/>
              <a:buNone/>
            </a:pPr>
            <a:r>
              <a:rPr lang="ru-RU" sz="2800" i="1" smtClean="0">
                <a:latin typeface="Times New Roman" pitchFamily="18" charset="0"/>
              </a:rPr>
              <a:t>Простые</a:t>
            </a:r>
            <a:r>
              <a:rPr lang="ru-RU" sz="2800" smtClean="0">
                <a:latin typeface="Times New Roman" pitchFamily="18" charset="0"/>
              </a:rPr>
              <a:t> - это </a:t>
            </a:r>
            <a:r>
              <a:rPr lang="ru-RU" sz="2800" smtClean="0">
                <a:solidFill>
                  <a:srgbClr val="0000FF"/>
                </a:solidFill>
                <a:latin typeface="Times New Roman" pitchFamily="18" charset="0"/>
              </a:rPr>
              <a:t>целые</a:t>
            </a:r>
            <a:r>
              <a:rPr lang="ru-RU" sz="2800" smtClean="0">
                <a:latin typeface="Times New Roman" pitchFamily="18" charset="0"/>
              </a:rPr>
              <a:t> и </a:t>
            </a:r>
            <a:r>
              <a:rPr lang="ru-RU" sz="2800" smtClean="0">
                <a:solidFill>
                  <a:srgbClr val="0000FF"/>
                </a:solidFill>
                <a:latin typeface="Times New Roman" pitchFamily="18" charset="0"/>
              </a:rPr>
              <a:t>вещественные</a:t>
            </a:r>
            <a:r>
              <a:rPr lang="ru-RU" sz="2800" smtClean="0">
                <a:latin typeface="Times New Roman" pitchFamily="18" charset="0"/>
              </a:rPr>
              <a:t> числа, </a:t>
            </a:r>
            <a:r>
              <a:rPr lang="ru-RU" sz="2800" smtClean="0">
                <a:solidFill>
                  <a:srgbClr val="0000FF"/>
                </a:solidFill>
                <a:latin typeface="Times New Roman" pitchFamily="18" charset="0"/>
              </a:rPr>
              <a:t>символы</a:t>
            </a:r>
            <a:r>
              <a:rPr lang="ru-RU" sz="2800" smtClean="0">
                <a:solidFill>
                  <a:schemeClr val="hlink"/>
                </a:solidFill>
                <a:latin typeface="Times New Roman" pitchFamily="18" charset="0"/>
              </a:rPr>
              <a:t> </a:t>
            </a:r>
            <a:r>
              <a:rPr lang="ru-RU" sz="2800" smtClean="0">
                <a:latin typeface="Times New Roman" pitchFamily="18" charset="0"/>
              </a:rPr>
              <a:t>(относятся к целым), </a:t>
            </a:r>
            <a:r>
              <a:rPr lang="ru-RU" sz="2800" smtClean="0">
                <a:solidFill>
                  <a:srgbClr val="0000FF"/>
                </a:solidFill>
                <a:latin typeface="Times New Roman" pitchFamily="18" charset="0"/>
              </a:rPr>
              <a:t>перечислимые</a:t>
            </a:r>
            <a:r>
              <a:rPr lang="ru-RU" sz="2800" smtClean="0">
                <a:latin typeface="Times New Roman" pitchFamily="18" charset="0"/>
              </a:rPr>
              <a:t> и </a:t>
            </a:r>
          </a:p>
          <a:p>
            <a:pPr eaLnBrk="1" hangingPunct="1">
              <a:buFont typeface="Wingdings 2" pitchFamily="18" charset="2"/>
              <a:buNone/>
            </a:pPr>
            <a:r>
              <a:rPr lang="ru-RU" sz="2800" smtClean="0">
                <a:latin typeface="Times New Roman" pitchFamily="18" charset="0"/>
              </a:rPr>
              <a:t>	</a:t>
            </a:r>
            <a:r>
              <a:rPr lang="ru-RU" sz="2800" smtClean="0">
                <a:solidFill>
                  <a:srgbClr val="0000FF"/>
                </a:solidFill>
                <a:latin typeface="Times New Roman" pitchFamily="18" charset="0"/>
              </a:rPr>
              <a:t>указатели</a:t>
            </a:r>
            <a:r>
              <a:rPr lang="ru-RU" sz="2800" smtClean="0">
                <a:latin typeface="Times New Roman" pitchFamily="18" charset="0"/>
              </a:rPr>
              <a:t> (адреса объектов в памяти). </a:t>
            </a:r>
          </a:p>
          <a:p>
            <a:pPr eaLnBrk="1" hangingPunct="1">
              <a:buFont typeface="Wingdings 2" pitchFamily="18" charset="2"/>
              <a:buNone/>
            </a:pPr>
            <a:r>
              <a:rPr lang="ru-RU" sz="2800" smtClean="0">
                <a:solidFill>
                  <a:schemeClr val="hlink"/>
                </a:solidFill>
                <a:latin typeface="Times New Roman" pitchFamily="18" charset="0"/>
              </a:rPr>
              <a:t>	</a:t>
            </a:r>
            <a:r>
              <a:rPr lang="ru-RU" sz="2800" smtClean="0">
                <a:latin typeface="Times New Roman" pitchFamily="18" charset="0"/>
              </a:rPr>
              <a:t>Целые, символы и перечислимые –</a:t>
            </a:r>
            <a:r>
              <a:rPr lang="ru-RU" sz="2800" smtClean="0">
                <a:solidFill>
                  <a:schemeClr val="hlink"/>
                </a:solidFill>
                <a:latin typeface="Times New Roman" pitchFamily="18" charset="0"/>
              </a:rPr>
              <a:t> </a:t>
            </a:r>
            <a:r>
              <a:rPr lang="ru-RU" sz="2800" smtClean="0">
                <a:solidFill>
                  <a:srgbClr val="0000FF"/>
                </a:solidFill>
                <a:latin typeface="Times New Roman" pitchFamily="18" charset="0"/>
              </a:rPr>
              <a:t>порядковые</a:t>
            </a:r>
            <a:r>
              <a:rPr lang="ru-RU" sz="2800" smtClean="0">
                <a:solidFill>
                  <a:schemeClr val="hlink"/>
                </a:solidFill>
                <a:latin typeface="Times New Roman" pitchFamily="18" charset="0"/>
              </a:rPr>
              <a:t> </a:t>
            </a:r>
            <a:r>
              <a:rPr lang="ru-RU" sz="2800" smtClean="0">
                <a:latin typeface="Times New Roman" pitchFamily="18" charset="0"/>
              </a:rPr>
              <a:t>типы</a:t>
            </a:r>
            <a:r>
              <a:rPr lang="ru-RU" sz="2800" smtClean="0">
                <a:solidFill>
                  <a:schemeClr val="hlink"/>
                </a:solidFill>
                <a:latin typeface="Times New Roman" pitchFamily="18" charset="0"/>
              </a:rPr>
              <a:t>.</a:t>
            </a:r>
          </a:p>
          <a:p>
            <a:pPr eaLnBrk="1" hangingPunct="1">
              <a:buFont typeface="Wingdings 2" pitchFamily="18" charset="2"/>
              <a:buNone/>
            </a:pPr>
            <a:endParaRPr lang="ru-RU" sz="2800" smtClean="0">
              <a:solidFill>
                <a:schemeClr val="hlink"/>
              </a:solidFill>
              <a:latin typeface="Times New Roman" pitchFamily="18" charset="0"/>
            </a:endParaRPr>
          </a:p>
          <a:p>
            <a:pPr eaLnBrk="1" hangingPunct="1">
              <a:buFont typeface="Wingdings 2" pitchFamily="18" charset="2"/>
              <a:buNone/>
            </a:pPr>
            <a:r>
              <a:rPr lang="ru-RU" sz="2800" i="1" smtClean="0">
                <a:latin typeface="Times New Roman" pitchFamily="18" charset="0"/>
              </a:rPr>
              <a:t>Структурированные данные</a:t>
            </a:r>
            <a:r>
              <a:rPr lang="ru-RU" sz="2800" smtClean="0">
                <a:latin typeface="Times New Roman" pitchFamily="18" charset="0"/>
              </a:rPr>
              <a:t> - это </a:t>
            </a:r>
            <a:r>
              <a:rPr lang="ru-RU" sz="2800" smtClean="0">
                <a:solidFill>
                  <a:srgbClr val="0000FF"/>
                </a:solidFill>
                <a:latin typeface="Times New Roman" pitchFamily="18" charset="0"/>
              </a:rPr>
              <a:t>массивы</a:t>
            </a:r>
            <a:r>
              <a:rPr lang="ru-RU" sz="2800" smtClean="0">
                <a:latin typeface="Times New Roman" pitchFamily="18" charset="0"/>
              </a:rPr>
              <a:t> и </a:t>
            </a:r>
            <a:r>
              <a:rPr lang="ru-RU" sz="2800" smtClean="0">
                <a:solidFill>
                  <a:srgbClr val="0000FF"/>
                </a:solidFill>
                <a:latin typeface="Times New Roman" pitchFamily="18" charset="0"/>
              </a:rPr>
              <a:t>структуры</a:t>
            </a:r>
            <a:r>
              <a:rPr lang="ru-RU" sz="2800" smtClean="0">
                <a:latin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3">
                                            <p:txEl>
                                              <p:pRg st="1" end="1"/>
                                            </p:txEl>
                                          </p:spTgt>
                                        </p:tgtEl>
                                        <p:attrNameLst>
                                          <p:attrName>style.visibility</p:attrName>
                                        </p:attrNameLst>
                                      </p:cBhvr>
                                      <p:to>
                                        <p:strVal val="visible"/>
                                      </p:to>
                                    </p:set>
                                    <p:anim calcmode="lin" valueType="num">
                                      <p:cBhvr additive="base">
                                        <p:cTn id="7" dur="500" fill="hold"/>
                                        <p:tgtEl>
                                          <p:spTgt spid="2355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3">
                                            <p:txEl>
                                              <p:pRg st="2" end="2"/>
                                            </p:txEl>
                                          </p:spTgt>
                                        </p:tgtEl>
                                        <p:attrNameLst>
                                          <p:attrName>style.visibility</p:attrName>
                                        </p:attrNameLst>
                                      </p:cBhvr>
                                      <p:to>
                                        <p:strVal val="visible"/>
                                      </p:to>
                                    </p:set>
                                    <p:anim calcmode="lin" valueType="num">
                                      <p:cBhvr additive="base">
                                        <p:cTn id="11" dur="500" fill="hold"/>
                                        <p:tgtEl>
                                          <p:spTgt spid="2355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355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3553">
                                            <p:txEl>
                                              <p:pRg st="3" end="3"/>
                                            </p:txEl>
                                          </p:spTgt>
                                        </p:tgtEl>
                                        <p:attrNameLst>
                                          <p:attrName>style.visibility</p:attrName>
                                        </p:attrNameLst>
                                      </p:cBhvr>
                                      <p:to>
                                        <p:strVal val="visible"/>
                                      </p:to>
                                    </p:set>
                                    <p:anim calcmode="lin" valueType="num">
                                      <p:cBhvr additive="base">
                                        <p:cTn id="17" dur="500" fill="hold"/>
                                        <p:tgtEl>
                                          <p:spTgt spid="2355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355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3553">
                                            <p:txEl>
                                              <p:pRg st="5" end="5"/>
                                            </p:txEl>
                                          </p:spTgt>
                                        </p:tgtEl>
                                        <p:attrNameLst>
                                          <p:attrName>style.visibility</p:attrName>
                                        </p:attrNameLst>
                                      </p:cBhvr>
                                      <p:to>
                                        <p:strVal val="visible"/>
                                      </p:to>
                                    </p:set>
                                    <p:anim calcmode="lin" valueType="num">
                                      <p:cBhvr additive="base">
                                        <p:cTn id="23" dur="500" fill="hold"/>
                                        <p:tgtEl>
                                          <p:spTgt spid="2355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355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p:cNvSpPr>
          <p:nvPr>
            <p:ph type="title" idx="4294967295"/>
          </p:nvPr>
        </p:nvSpPr>
        <p:spPr bwMode="auto">
          <a:xfrm>
            <a:off x="1435100" y="274638"/>
            <a:ext cx="7499350" cy="777875"/>
          </a:xfrm>
          <a:noFill/>
        </p:spPr>
        <p:txBody>
          <a:bodyPr vert="horz" wrap="square" lIns="91440" tIns="45720" rIns="91440" bIns="45720" numCol="1" anchorCtr="0" compatLnSpc="1">
            <a:prstTxWarp prst="textNoShape">
              <a:avLst/>
            </a:prstTxWarp>
          </a:bodyPr>
          <a:lstStyle/>
          <a:p>
            <a:r>
              <a:rPr lang="ru-RU" sz="3000" smtClean="0">
                <a:effectLst/>
              </a:rPr>
              <a:t>Автоматические переменные</a:t>
            </a:r>
          </a:p>
        </p:txBody>
      </p:sp>
      <p:sp>
        <p:nvSpPr>
          <p:cNvPr id="117762" name="Rectangle 3"/>
          <p:cNvSpPr>
            <a:spLocks noGrp="1"/>
          </p:cNvSpPr>
          <p:nvPr>
            <p:ph type="body" idx="4294967295"/>
          </p:nvPr>
        </p:nvSpPr>
        <p:spPr>
          <a:xfrm>
            <a:off x="914400" y="1125538"/>
            <a:ext cx="8229600" cy="4525962"/>
          </a:xfrm>
        </p:spPr>
        <p:txBody>
          <a:bodyPr/>
          <a:lstStyle/>
          <a:p>
            <a:pPr>
              <a:buFont typeface="Wingdings 2" pitchFamily="18" charset="2"/>
              <a:buNone/>
            </a:pPr>
            <a:r>
              <a:rPr lang="ru-RU" sz="2800" smtClean="0">
                <a:latin typeface="Times New Roman" pitchFamily="18" charset="0"/>
              </a:rPr>
              <a:t>Автоматические переменные по отношению к функциям</a:t>
            </a:r>
            <a:r>
              <a:rPr lang="en-US" sz="2800" smtClean="0">
                <a:latin typeface="Times New Roman" pitchFamily="18" charset="0"/>
              </a:rPr>
              <a:t>/</a:t>
            </a:r>
            <a:r>
              <a:rPr lang="ru-RU" sz="2800" smtClean="0">
                <a:latin typeface="Times New Roman" pitchFamily="18" charset="0"/>
              </a:rPr>
              <a:t>блоку являются внутренними или локальными. Они начинают существовать при входе в функцию</a:t>
            </a:r>
            <a:r>
              <a:rPr lang="en-US" sz="2800" smtClean="0">
                <a:latin typeface="Times New Roman" pitchFamily="18" charset="0"/>
              </a:rPr>
              <a:t>/</a:t>
            </a:r>
            <a:r>
              <a:rPr lang="ru-RU" sz="2800" smtClean="0">
                <a:latin typeface="Times New Roman" pitchFamily="18" charset="0"/>
              </a:rPr>
              <a:t>блок и уничтожаются при выходе из них (для них можно использовать ключевое слово </a:t>
            </a:r>
            <a:r>
              <a:rPr lang="ru-RU" sz="2800" i="1" smtClean="0">
                <a:solidFill>
                  <a:srgbClr val="0000FF"/>
                </a:solidFill>
                <a:latin typeface="Times New Roman" pitchFamily="18" charset="0"/>
              </a:rPr>
              <a:t>auto</a:t>
            </a:r>
            <a:r>
              <a:rPr lang="ru-RU" sz="2800" smtClean="0">
                <a:latin typeface="Times New Roman" pitchFamily="18" charset="0"/>
              </a:rPr>
              <a:t>).  Однако оно практически не используется.</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p:cNvSpPr>
          <p:nvPr>
            <p:ph type="title" idx="4294967295"/>
          </p:nvPr>
        </p:nvSpPr>
        <p:spPr bwMode="auto">
          <a:xfrm>
            <a:off x="1435100" y="274638"/>
            <a:ext cx="7499350" cy="777875"/>
          </a:xfrm>
          <a:noFill/>
        </p:spPr>
        <p:txBody>
          <a:bodyPr vert="horz" wrap="square" lIns="91440" tIns="45720" rIns="91440" bIns="45720" numCol="1" anchorCtr="0" compatLnSpc="1">
            <a:prstTxWarp prst="textNoShape">
              <a:avLst/>
            </a:prstTxWarp>
          </a:bodyPr>
          <a:lstStyle/>
          <a:p>
            <a:r>
              <a:rPr lang="ru-RU" sz="3000" smtClean="0">
                <a:effectLst/>
              </a:rPr>
              <a:t>Статические переменные</a:t>
            </a:r>
          </a:p>
        </p:txBody>
      </p:sp>
      <p:sp>
        <p:nvSpPr>
          <p:cNvPr id="105474" name="Rectangle 3"/>
          <p:cNvSpPr>
            <a:spLocks noGrp="1"/>
          </p:cNvSpPr>
          <p:nvPr>
            <p:ph type="body" idx="4294967295"/>
          </p:nvPr>
        </p:nvSpPr>
        <p:spPr>
          <a:xfrm>
            <a:off x="914400" y="1052513"/>
            <a:ext cx="8229600" cy="4525962"/>
          </a:xfrm>
        </p:spPr>
        <p:txBody>
          <a:bodyPr/>
          <a:lstStyle/>
          <a:p>
            <a:pPr>
              <a:lnSpc>
                <a:spcPct val="90000"/>
              </a:lnSpc>
              <a:buFont typeface="Wingdings 2" pitchFamily="18" charset="2"/>
              <a:buNone/>
            </a:pPr>
            <a:r>
              <a:rPr lang="ru-RU" sz="2400" smtClean="0">
                <a:latin typeface="Times New Roman" pitchFamily="18" charset="0"/>
              </a:rPr>
              <a:t>Статические переменные объявляются с помощью ключевого слова </a:t>
            </a:r>
            <a:r>
              <a:rPr lang="ru-RU" sz="2400" i="1" smtClean="0">
                <a:solidFill>
                  <a:srgbClr val="0000FF"/>
                </a:solidFill>
                <a:latin typeface="Times New Roman" pitchFamily="18" charset="0"/>
              </a:rPr>
              <a:t>static</a:t>
            </a:r>
            <a:r>
              <a:rPr lang="ru-RU" sz="2400" smtClean="0">
                <a:latin typeface="Times New Roman" pitchFamily="18" charset="0"/>
              </a:rPr>
              <a:t>. Они могут быть локальными или глобальными. Первые, как и автоматические, локальны по отношению к отдельной функции</a:t>
            </a:r>
            <a:r>
              <a:rPr lang="en-US" sz="2400" smtClean="0">
                <a:latin typeface="Times New Roman" pitchFamily="18" charset="0"/>
              </a:rPr>
              <a:t>/</a:t>
            </a:r>
            <a:r>
              <a:rPr lang="ru-RU" sz="2400" smtClean="0">
                <a:latin typeface="Times New Roman" pitchFamily="18" charset="0"/>
              </a:rPr>
              <a:t>блоку. Однако они продолжают существовать, а не возникают и не уничтожаются при каждом вызове. Другими словами, они являются собственной постоянной памятью для функции. </a:t>
            </a:r>
          </a:p>
          <a:p>
            <a:pPr>
              <a:lnSpc>
                <a:spcPct val="90000"/>
              </a:lnSpc>
              <a:buFont typeface="Wingdings 2" pitchFamily="18" charset="2"/>
              <a:buNone/>
            </a:pPr>
            <a:r>
              <a:rPr lang="ru-RU" sz="2400" smtClean="0">
                <a:latin typeface="Times New Roman" pitchFamily="18" charset="0"/>
              </a:rPr>
              <a:t>Глобальные статические переменные доступны внутри оставшейся части файла после того, как они в нем объявлены, однако в других файлах они неизвестны. Это, в частности, позволяет скрыть данные одного файла от другого файла.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5474">
                                            <p:txEl>
                                              <p:pRg st="1" end="1"/>
                                            </p:txEl>
                                          </p:spTgt>
                                        </p:tgtEl>
                                        <p:attrNameLst>
                                          <p:attrName>style.visibility</p:attrName>
                                        </p:attrNameLst>
                                      </p:cBhvr>
                                      <p:to>
                                        <p:strVal val="visible"/>
                                      </p:to>
                                    </p:set>
                                    <p:anim calcmode="lin" valueType="num">
                                      <p:cBhvr additive="base">
                                        <p:cTn id="7" dur="500" fill="hold"/>
                                        <p:tgtEl>
                                          <p:spTgt spid="10547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547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p:cNvSpPr>
          <p:nvPr>
            <p:ph type="title" idx="4294967295"/>
          </p:nvPr>
        </p:nvSpPr>
        <p:spPr bwMode="auto">
          <a:xfrm>
            <a:off x="1435100" y="274638"/>
            <a:ext cx="7499350" cy="706437"/>
          </a:xfrm>
          <a:noFill/>
        </p:spPr>
        <p:txBody>
          <a:bodyPr vert="horz" wrap="square" lIns="91440" tIns="45720" rIns="91440" bIns="45720" numCol="1" anchorCtr="0" compatLnSpc="1">
            <a:prstTxWarp prst="textNoShape">
              <a:avLst/>
            </a:prstTxWarp>
          </a:bodyPr>
          <a:lstStyle/>
          <a:p>
            <a:r>
              <a:rPr lang="ru-RU" sz="3000" smtClean="0">
                <a:effectLst/>
              </a:rPr>
              <a:t>Регистровые переменные</a:t>
            </a:r>
          </a:p>
        </p:txBody>
      </p:sp>
      <p:sp>
        <p:nvSpPr>
          <p:cNvPr id="121858" name="Rectangle 3"/>
          <p:cNvSpPr>
            <a:spLocks noGrp="1"/>
          </p:cNvSpPr>
          <p:nvPr>
            <p:ph type="body" idx="4294967295"/>
          </p:nvPr>
        </p:nvSpPr>
        <p:spPr>
          <a:xfrm>
            <a:off x="914400" y="1125538"/>
            <a:ext cx="8229600" cy="4525962"/>
          </a:xfrm>
        </p:spPr>
        <p:txBody>
          <a:bodyPr/>
          <a:lstStyle/>
          <a:p>
            <a:pPr>
              <a:buFont typeface="Wingdings 2" pitchFamily="18" charset="2"/>
              <a:buNone/>
            </a:pPr>
            <a:r>
              <a:rPr lang="ru-RU" sz="2800" smtClean="0">
                <a:latin typeface="Times New Roman" pitchFamily="18" charset="0"/>
              </a:rPr>
              <a:t>Ключевое слово </a:t>
            </a:r>
            <a:r>
              <a:rPr lang="ru-RU" sz="2800" i="1" smtClean="0">
                <a:solidFill>
                  <a:srgbClr val="0000FF"/>
                </a:solidFill>
                <a:latin typeface="Times New Roman" pitchFamily="18" charset="0"/>
              </a:rPr>
              <a:t>register</a:t>
            </a:r>
            <a:r>
              <a:rPr lang="ru-RU" sz="2800" smtClean="0">
                <a:latin typeface="Times New Roman" pitchFamily="18" charset="0"/>
              </a:rPr>
              <a:t> говорит о том, что переменная, о которой идет речь, будет интенсивно использоваться. Если возможно, значения таких переменных помещаются во внутренние регистры микропроцессора, что может привести к более быстрой программе. </a:t>
            </a:r>
          </a:p>
          <a:p>
            <a:pPr>
              <a:buFont typeface="Wingdings 2" pitchFamily="18" charset="2"/>
              <a:buNone/>
            </a:pPr>
            <a:r>
              <a:rPr lang="ru-RU" sz="2800" smtClean="0">
                <a:latin typeface="Times New Roman" pitchFamily="18" charset="0"/>
              </a:rPr>
              <a:t>	Для регистровых переменных нельзя взять адрес; они могут быть только автоматическими с допустимыми типами </a:t>
            </a:r>
            <a:r>
              <a:rPr lang="ru-RU" sz="2800" i="1" smtClean="0">
                <a:latin typeface="Times New Roman" pitchFamily="18" charset="0"/>
              </a:rPr>
              <a:t>int</a:t>
            </a:r>
            <a:r>
              <a:rPr lang="ru-RU" sz="2800" smtClean="0">
                <a:latin typeface="Times New Roman" pitchFamily="18" charset="0"/>
              </a:rPr>
              <a:t> или </a:t>
            </a:r>
            <a:r>
              <a:rPr lang="ru-RU" sz="2800" i="1" smtClean="0">
                <a:latin typeface="Times New Roman" pitchFamily="18" charset="0"/>
              </a:rPr>
              <a:t>char</a:t>
            </a:r>
            <a:r>
              <a:rPr lang="ru-RU" sz="2800" smtClean="0">
                <a:latin typeface="Times New Roman" pitchFamily="18" charset="0"/>
              </a:rPr>
              <a:t>.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p:cNvSpPr>
          <p:nvPr>
            <p:ph type="title" idx="4294967295"/>
          </p:nvPr>
        </p:nvSpPr>
        <p:spPr bwMode="auto">
          <a:xfrm>
            <a:off x="1435100" y="274638"/>
            <a:ext cx="7499350" cy="777875"/>
          </a:xfrm>
          <a:noFill/>
        </p:spPr>
        <p:txBody>
          <a:bodyPr vert="horz" wrap="square" lIns="91440" tIns="45720" rIns="91440" bIns="45720" numCol="1" anchorCtr="0" compatLnSpc="1">
            <a:prstTxWarp prst="textNoShape">
              <a:avLst/>
            </a:prstTxWarp>
          </a:bodyPr>
          <a:lstStyle/>
          <a:p>
            <a:r>
              <a:rPr lang="ru-RU" sz="3000" smtClean="0">
                <a:effectLst/>
              </a:rPr>
              <a:t>Инициализация</a:t>
            </a:r>
          </a:p>
        </p:txBody>
      </p:sp>
      <p:sp>
        <p:nvSpPr>
          <p:cNvPr id="123906" name="Rectangle 3"/>
          <p:cNvSpPr>
            <a:spLocks noGrp="1"/>
          </p:cNvSpPr>
          <p:nvPr>
            <p:ph type="body" idx="4294967295"/>
          </p:nvPr>
        </p:nvSpPr>
        <p:spPr>
          <a:xfrm>
            <a:off x="914400" y="1052513"/>
            <a:ext cx="8229600" cy="4525962"/>
          </a:xfrm>
        </p:spPr>
        <p:txBody>
          <a:bodyPr/>
          <a:lstStyle/>
          <a:p>
            <a:pPr>
              <a:buFont typeface="Wingdings 2" pitchFamily="18" charset="2"/>
              <a:buNone/>
            </a:pPr>
            <a:r>
              <a:rPr lang="ru-RU" smtClean="0">
                <a:latin typeface="Times New Roman" pitchFamily="18" charset="0"/>
              </a:rPr>
              <a:t>Если явная инициализация отсутствует, гарантируется, что внешние и статические переменные будут иметь значение ноль, </a:t>
            </a:r>
          </a:p>
          <a:p>
            <a:pPr>
              <a:buFont typeface="Wingdings 2" pitchFamily="18" charset="2"/>
              <a:buNone/>
            </a:pPr>
            <a:r>
              <a:rPr lang="ru-RU" smtClean="0">
                <a:latin typeface="Times New Roman" pitchFamily="18" charset="0"/>
              </a:rPr>
              <a:t>	а автоматические и регистровые - </a:t>
            </a:r>
            <a:r>
              <a:rPr lang="ru-RU" smtClean="0">
                <a:solidFill>
                  <a:srgbClr val="F4491A"/>
                </a:solidFill>
                <a:latin typeface="Times New Roman" pitchFamily="18" charset="0"/>
              </a:rPr>
              <a:t>неопределенное</a:t>
            </a:r>
            <a:r>
              <a:rPr lang="ru-RU" smtClean="0">
                <a:latin typeface="Times New Roman" pitchFamily="18" charset="0"/>
              </a:rPr>
              <a:t> значение.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p:cNvSpPr>
          <p:nvPr>
            <p:ph type="title" idx="4294967295"/>
          </p:nvPr>
        </p:nvSpPr>
        <p:spPr bwMode="auto">
          <a:xfrm>
            <a:off x="1258888" y="908050"/>
            <a:ext cx="7499350" cy="1143000"/>
          </a:xfrm>
          <a:noFill/>
        </p:spPr>
        <p:txBody>
          <a:bodyPr vert="horz" wrap="square" lIns="91440" tIns="45720" rIns="91440" bIns="45720" numCol="1" anchorCtr="0" compatLnSpc="1">
            <a:prstTxWarp prst="textNoShape">
              <a:avLst/>
            </a:prstTxWarp>
            <a:normAutofit fontScale="90000"/>
          </a:bodyPr>
          <a:lstStyle/>
          <a:p>
            <a:r>
              <a:rPr lang="ru-RU" sz="3600" smtClean="0">
                <a:effectLst/>
              </a:rPr>
              <a:t>Приоритеты операций и </a:t>
            </a:r>
            <a:br>
              <a:rPr lang="ru-RU" sz="3600" smtClean="0">
                <a:effectLst/>
              </a:rPr>
            </a:br>
            <a:r>
              <a:rPr lang="ru-RU" sz="3600" smtClean="0">
                <a:effectLst/>
              </a:rPr>
              <a:t>порядок вычислений</a:t>
            </a:r>
            <a:br>
              <a:rPr lang="ru-RU" sz="3600" smtClean="0">
                <a:effectLst/>
              </a:rPr>
            </a:br>
            <a:endParaRPr lang="ru-RU" sz="3600" smtClean="0">
              <a:effectLst/>
            </a:endParaRPr>
          </a:p>
        </p:txBody>
      </p:sp>
      <p:sp>
        <p:nvSpPr>
          <p:cNvPr id="125954" name="Rectangle 3"/>
          <p:cNvSpPr>
            <a:spLocks noGrp="1"/>
          </p:cNvSpPr>
          <p:nvPr>
            <p:ph type="body" idx="4294967295"/>
          </p:nvPr>
        </p:nvSpPr>
        <p:spPr>
          <a:xfrm>
            <a:off x="1258888" y="2420938"/>
            <a:ext cx="7499350" cy="3240087"/>
          </a:xfrm>
        </p:spPr>
        <p:txBody>
          <a:bodyPr/>
          <a:lstStyle/>
          <a:p>
            <a:pPr algn="ctr">
              <a:buFont typeface="Wingdings 2" pitchFamily="18" charset="2"/>
              <a:buNone/>
            </a:pPr>
            <a:endParaRPr lang="ru-RU" smtClean="0">
              <a:latin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p:cNvSpPr>
          <p:nvPr>
            <p:ph type="title"/>
          </p:nvPr>
        </p:nvSpPr>
        <p:spPr bwMode="auto"/>
        <p:txBody>
          <a:bodyPr vert="horz" wrap="square" lIns="91440" tIns="45720" rIns="91440" bIns="45720" numCol="1" anchorCtr="0" compatLnSpc="1">
            <a:prstTxWarp prst="textNoShape">
              <a:avLst/>
            </a:prstTxWarp>
            <a:normAutofit fontScale="90000"/>
          </a:bodyPr>
          <a:lstStyle/>
          <a:p>
            <a:r>
              <a:rPr lang="ru-RU" sz="2400" smtClean="0">
                <a:effectLst/>
                <a:latin typeface="Times New Roman" pitchFamily="18" charset="0"/>
              </a:rPr>
              <a:t>В языке Си операции с высшими приоритетами вычисляются первыми. Операции с одинаковым приоритетом выполняются слева направо в порядке следования.</a:t>
            </a:r>
            <a:endParaRPr lang="ru-RU" sz="3900" smtClean="0">
              <a:effectLst/>
            </a:endParaRPr>
          </a:p>
        </p:txBody>
      </p:sp>
      <p:graphicFrame>
        <p:nvGraphicFramePr>
          <p:cNvPr id="158723" name="Group 3"/>
          <p:cNvGraphicFramePr>
            <a:graphicFrameLocks noGrp="1"/>
          </p:cNvGraphicFramePr>
          <p:nvPr>
            <p:ph idx="1"/>
          </p:nvPr>
        </p:nvGraphicFramePr>
        <p:xfrm>
          <a:off x="1116013" y="1700213"/>
          <a:ext cx="7704137" cy="4488816"/>
        </p:xfrm>
        <a:graphic>
          <a:graphicData uri="http://schemas.openxmlformats.org/drawingml/2006/table">
            <a:tbl>
              <a:tblPr/>
              <a:tblGrid>
                <a:gridCol w="1008062"/>
                <a:gridCol w="2459038"/>
                <a:gridCol w="2220912"/>
                <a:gridCol w="2016125"/>
              </a:tblGrid>
              <a:tr h="50482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200" b="0" i="0" u="none" strike="noStrike" cap="none" normalizeH="0" baseline="0" smtClean="0">
                          <a:ln>
                            <a:noFill/>
                          </a:ln>
                          <a:solidFill>
                            <a:schemeClr val="tx1"/>
                          </a:solidFill>
                          <a:effectLst/>
                          <a:latin typeface="Corbel" pitchFamily="34" charset="0"/>
                        </a:rPr>
                        <a:t>Приоритет</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200" b="0" i="0" u="none" strike="noStrike" cap="none" normalizeH="0" baseline="0" smtClean="0">
                          <a:ln>
                            <a:noFill/>
                          </a:ln>
                          <a:solidFill>
                            <a:schemeClr val="tx1"/>
                          </a:solidFill>
                          <a:effectLst/>
                          <a:latin typeface="Corbel" pitchFamily="34" charset="0"/>
                        </a:rPr>
                        <a:t> Знак операции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200" b="0" i="0" u="none" strike="noStrike" cap="none" normalizeH="0" baseline="0" smtClean="0">
                          <a:ln>
                            <a:noFill/>
                          </a:ln>
                          <a:solidFill>
                            <a:schemeClr val="tx1"/>
                          </a:solidFill>
                          <a:effectLst/>
                          <a:latin typeface="Corbel" pitchFamily="34" charset="0"/>
                        </a:rPr>
                        <a:t>Типы операции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200" b="0" i="0" u="none" strike="noStrike" cap="none" normalizeH="0" baseline="0" smtClean="0">
                          <a:ln>
                            <a:noFill/>
                          </a:ln>
                          <a:solidFill>
                            <a:schemeClr val="tx1"/>
                          </a:solidFill>
                          <a:effectLst/>
                          <a:latin typeface="Corbel" pitchFamily="34" charset="0"/>
                        </a:rPr>
                        <a:t>Порядок выполнения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 ~ ! * &amp; ++ </a:t>
                      </a:r>
                      <a:r>
                        <a:rPr kumimoji="0" lang="ru-RU" sz="2000" b="0" i="0" u="none" strike="noStrike" cap="none" normalizeH="0" baseline="0" smtClean="0">
                          <a:ln>
                            <a:noFill/>
                          </a:ln>
                          <a:solidFill>
                            <a:schemeClr val="tx1"/>
                          </a:solidFill>
                          <a:effectLst/>
                          <a:latin typeface="Times New Roman" pitchFamily="18" charset="0"/>
                          <a:cs typeface="Times New Roman" pitchFamily="18" charset="0"/>
                        </a:rPr>
                        <a:t>--</a:t>
                      </a:r>
                      <a:r>
                        <a:rPr kumimoji="0" lang="ru-RU" sz="2000" b="0" i="0" u="none" strike="noStrike" cap="none" normalizeH="0" baseline="0" smtClean="0">
                          <a:ln>
                            <a:noFill/>
                          </a:ln>
                          <a:solidFill>
                            <a:schemeClr val="tx1"/>
                          </a:solidFill>
                          <a:effectLst/>
                          <a:latin typeface="Times New Roman" pitchFamily="18" charset="0"/>
                        </a:rPr>
                        <a:t> sizeof приведение типов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Унарные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Справа налево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   []    .    -&gt;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Выражение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   /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Мультипликатив.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Аддитивные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&lt;&lt;    &gt;&gt;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Сдвиг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&lt;  &gt;    &lt;=    &gt;=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Отношение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Отношение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0770" name="Group 2"/>
          <p:cNvGraphicFramePr>
            <a:graphicFrameLocks noGrp="1"/>
          </p:cNvGraphicFramePr>
          <p:nvPr>
            <p:ph idx="1"/>
          </p:nvPr>
        </p:nvGraphicFramePr>
        <p:xfrm>
          <a:off x="1187450" y="404813"/>
          <a:ext cx="7643813" cy="5668646"/>
        </p:xfrm>
        <a:graphic>
          <a:graphicData uri="http://schemas.openxmlformats.org/drawingml/2006/table">
            <a:tbl>
              <a:tblPr/>
              <a:tblGrid>
                <a:gridCol w="863600"/>
                <a:gridCol w="2449513"/>
                <a:gridCol w="2455862"/>
                <a:gridCol w="1874838"/>
              </a:tblGrid>
              <a:tr h="503238">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&amp;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Поразрядное 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007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Поразрядное исключающее ИЛИ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007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Поразрядное ИЛИ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 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&amp;&amp;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Логическое 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007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Логическое ИЛИ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007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Условная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007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  *=  /=  %=  += -= &amp;=  |=  &gt;&gt;=  &lt;&lt;=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Простое и составное присваивание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Справа налево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007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Последовательное вычисление</a:t>
                      </a:r>
                    </a:p>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endParaRPr kumimoji="0" lang="ru-RU"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ru-RU" sz="2000" b="0" i="0" u="none" strike="noStrike" cap="none" normalizeH="0" baseline="0" smtClean="0">
                          <a:ln>
                            <a:noFill/>
                          </a:ln>
                          <a:solidFill>
                            <a:schemeClr val="tx1"/>
                          </a:solidFill>
                          <a:effectLst/>
                          <a:latin typeface="Times New Roman" pitchFamily="18" charset="0"/>
                        </a:rPr>
                        <a:t>Слева направо</a:t>
                      </a:r>
                    </a:p>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endParaRPr kumimoji="0" lang="ru-RU"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p:cNvSpPr>
          <p:nvPr>
            <p:ph type="title"/>
          </p:nvPr>
        </p:nvSpPr>
        <p:spPr bwMode="auto">
          <a:xfrm>
            <a:off x="1435100" y="274638"/>
            <a:ext cx="7499350" cy="706437"/>
          </a:xfrm>
        </p:spPr>
        <p:txBody>
          <a:bodyPr vert="horz" wrap="square" lIns="91440" tIns="45720" rIns="91440" bIns="45720" numCol="1" anchorCtr="0" compatLnSpc="1">
            <a:prstTxWarp prst="textNoShape">
              <a:avLst/>
            </a:prstTxWarp>
          </a:bodyPr>
          <a:lstStyle/>
          <a:p>
            <a:r>
              <a:rPr lang="ru-RU" sz="3200" smtClean="0">
                <a:effectLst/>
              </a:rPr>
              <a:t>Примеры</a:t>
            </a:r>
          </a:p>
        </p:txBody>
      </p:sp>
      <p:sp>
        <p:nvSpPr>
          <p:cNvPr id="132098" name="Rectangle 3"/>
          <p:cNvSpPr>
            <a:spLocks noGrp="1"/>
          </p:cNvSpPr>
          <p:nvPr>
            <p:ph type="body" idx="1"/>
          </p:nvPr>
        </p:nvSpPr>
        <p:spPr>
          <a:xfrm>
            <a:off x="1258888" y="981075"/>
            <a:ext cx="7499350" cy="4800600"/>
          </a:xfrm>
        </p:spPr>
        <p:txBody>
          <a:bodyPr/>
          <a:lstStyle/>
          <a:p>
            <a:pPr>
              <a:buFont typeface="Wingdings 2" pitchFamily="18" charset="2"/>
              <a:buNone/>
            </a:pPr>
            <a:r>
              <a:rPr lang="ru-RU" sz="2400" smtClean="0">
                <a:latin typeface="Times New Roman" pitchFamily="18" charset="0"/>
              </a:rPr>
              <a:t>b+=arr[2];     /* эквивалентно b=b+arr[2] */ </a:t>
            </a:r>
          </a:p>
          <a:p>
            <a:pPr>
              <a:buFont typeface="Wingdings 2" pitchFamily="18" charset="2"/>
              <a:buNone/>
            </a:pPr>
            <a:r>
              <a:rPr lang="ru-RU" sz="2400" smtClean="0">
                <a:latin typeface="Times New Roman" pitchFamily="18" charset="0"/>
              </a:rPr>
              <a:t>arr[3]/=b+1;    /* эквивалентно arr[3]=arr[3]/(b+1) */ </a:t>
            </a:r>
          </a:p>
          <a:p>
            <a:pPr>
              <a:buFont typeface="Wingdings 2" pitchFamily="18" charset="2"/>
              <a:buNone/>
            </a:pPr>
            <a:r>
              <a:rPr lang="ru-RU" sz="2400" smtClean="0">
                <a:latin typeface="Times New Roman" pitchFamily="18" charset="0"/>
              </a:rPr>
              <a:t>max = (d&lt;=b) ? b : 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Содержимое 2"/>
          <p:cNvSpPr>
            <a:spLocks noGrp="1"/>
          </p:cNvSpPr>
          <p:nvPr>
            <p:ph idx="4294967295"/>
          </p:nvPr>
        </p:nvSpPr>
        <p:spPr>
          <a:xfrm>
            <a:off x="914400" y="836613"/>
            <a:ext cx="8229600" cy="4525962"/>
          </a:xfrm>
        </p:spPr>
        <p:txBody>
          <a:bodyPr/>
          <a:lstStyle/>
          <a:p>
            <a:pPr eaLnBrk="1" hangingPunct="1">
              <a:buFont typeface="Wingdings 2" pitchFamily="18" charset="2"/>
              <a:buNone/>
            </a:pPr>
            <a:r>
              <a:rPr lang="ru-RU" smtClean="0">
                <a:latin typeface="Times New Roman" pitchFamily="18" charset="0"/>
              </a:rPr>
              <a:t>В языке </a:t>
            </a:r>
            <a:r>
              <a:rPr lang="en-US" smtClean="0">
                <a:latin typeface="Times New Roman" pitchFamily="18" charset="0"/>
              </a:rPr>
              <a:t>C</a:t>
            </a:r>
            <a:r>
              <a:rPr lang="ru-RU" smtClean="0">
                <a:latin typeface="Times New Roman" pitchFamily="18" charset="0"/>
              </a:rPr>
              <a:t>и</a:t>
            </a:r>
            <a:r>
              <a:rPr lang="en-US" smtClean="0">
                <a:latin typeface="Times New Roman" pitchFamily="18" charset="0"/>
              </a:rPr>
              <a:t> </a:t>
            </a:r>
            <a:r>
              <a:rPr lang="ru-RU" smtClean="0">
                <a:latin typeface="Times New Roman" pitchFamily="18" charset="0"/>
              </a:rPr>
              <a:t>различают понятия "</a:t>
            </a:r>
            <a:r>
              <a:rPr lang="ru-RU" i="1" smtClean="0">
                <a:latin typeface="Times New Roman" pitchFamily="18" charset="0"/>
              </a:rPr>
              <a:t>тип данных</a:t>
            </a:r>
            <a:r>
              <a:rPr lang="ru-RU" smtClean="0">
                <a:latin typeface="Times New Roman" pitchFamily="18" charset="0"/>
              </a:rPr>
              <a:t>" и "</a:t>
            </a:r>
            <a:r>
              <a:rPr lang="ru-RU" i="1" smtClean="0">
                <a:solidFill>
                  <a:srgbClr val="0000FF"/>
                </a:solidFill>
                <a:latin typeface="Times New Roman" pitchFamily="18" charset="0"/>
              </a:rPr>
              <a:t>модификатор</a:t>
            </a:r>
            <a:r>
              <a:rPr lang="ru-RU" i="1" smtClean="0">
                <a:latin typeface="Times New Roman" pitchFamily="18" charset="0"/>
              </a:rPr>
              <a:t> типа</a:t>
            </a:r>
            <a:r>
              <a:rPr lang="ru-RU" smtClean="0">
                <a:latin typeface="Times New Roman" pitchFamily="18" charset="0"/>
              </a:rPr>
              <a:t>"  (со знаком или без знака).</a:t>
            </a:r>
            <a:endParaRPr lang="en-US" smtClean="0">
              <a:latin typeface="Times New Roman" pitchFamily="18" charset="0"/>
            </a:endParaRPr>
          </a:p>
          <a:p>
            <a:pPr eaLnBrk="1" hangingPunct="1">
              <a:buFont typeface="Wingdings 2" pitchFamily="18" charset="2"/>
              <a:buNone/>
            </a:pPr>
            <a:r>
              <a:rPr lang="en-US" smtClean="0">
                <a:latin typeface="Times New Roman" pitchFamily="18" charset="0"/>
              </a:rPr>
              <a:t>   </a:t>
            </a:r>
            <a:endParaRPr lang="ru-RU" smtClean="0">
              <a:latin typeface="Times New Roman" pitchFamily="18" charset="0"/>
            </a:endParaRPr>
          </a:p>
          <a:p>
            <a:pPr eaLnBrk="1" hangingPunct="1">
              <a:buFont typeface="Wingdings 2" pitchFamily="18" charset="2"/>
              <a:buNone/>
            </a:pPr>
            <a:r>
              <a:rPr lang="ru-RU" smtClean="0">
                <a:latin typeface="Times New Roman" pitchFamily="18" charset="0"/>
              </a:rPr>
              <a:t>Целое со знаком будет иметь как положительные, так и отрицательные значения, а целое без знака - только положительные значения.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idx="4294967295"/>
          </p:nvPr>
        </p:nvSpPr>
        <p:spPr bwMode="auto">
          <a:noFill/>
        </p:spPr>
        <p:txBody>
          <a:bodyPr vert="horz" wrap="square" lIns="91440" tIns="45720" rIns="91440" bIns="45720" numCol="1" anchorCtr="0" compatLnSpc="1">
            <a:prstTxWarp prst="textNoShape">
              <a:avLst/>
            </a:prstTxWarp>
          </a:bodyPr>
          <a:lstStyle/>
          <a:p>
            <a:pPr eaLnBrk="1" hangingPunct="1"/>
            <a:r>
              <a:rPr lang="ru-RU" smtClean="0">
                <a:effectLst/>
              </a:rPr>
              <a:t>Размерности</a:t>
            </a:r>
          </a:p>
        </p:txBody>
      </p:sp>
      <p:sp>
        <p:nvSpPr>
          <p:cNvPr id="29698" name="Содержимое 2"/>
          <p:cNvSpPr>
            <a:spLocks noGrp="1"/>
          </p:cNvSpPr>
          <p:nvPr>
            <p:ph idx="4294967295"/>
          </p:nvPr>
        </p:nvSpPr>
        <p:spPr/>
        <p:txBody>
          <a:bodyPr/>
          <a:lstStyle/>
          <a:p>
            <a:pPr eaLnBrk="1" hangingPunct="1">
              <a:buFont typeface="Wingdings 2" pitchFamily="18" charset="2"/>
              <a:buNone/>
            </a:pPr>
            <a:r>
              <a:rPr lang="ru-RU" smtClean="0">
                <a:latin typeface="Times New Roman" pitchFamily="18" charset="0"/>
              </a:rPr>
              <a:t>1 байт = 8 бит</a:t>
            </a:r>
          </a:p>
          <a:p>
            <a:pPr eaLnBrk="1" hangingPunct="1">
              <a:buFont typeface="Wingdings 2" pitchFamily="18" charset="2"/>
              <a:buNone/>
            </a:pPr>
            <a:r>
              <a:rPr lang="ru-RU" smtClean="0">
                <a:latin typeface="Times New Roman" pitchFamily="18" charset="0"/>
              </a:rPr>
              <a:t>1 параграф = 2</a:t>
            </a:r>
            <a:r>
              <a:rPr lang="ru-RU" baseline="30000" smtClean="0">
                <a:latin typeface="Times New Roman" pitchFamily="18" charset="0"/>
              </a:rPr>
              <a:t>4 </a:t>
            </a:r>
            <a:r>
              <a:rPr lang="ru-RU" smtClean="0">
                <a:latin typeface="Times New Roman" pitchFamily="18" charset="0"/>
              </a:rPr>
              <a:t>байт</a:t>
            </a:r>
          </a:p>
          <a:p>
            <a:pPr eaLnBrk="1" hangingPunct="1">
              <a:buFont typeface="Wingdings 2" pitchFamily="18" charset="2"/>
              <a:buNone/>
            </a:pPr>
            <a:r>
              <a:rPr lang="ru-RU" smtClean="0">
                <a:latin typeface="Times New Roman" pitchFamily="18" charset="0"/>
              </a:rPr>
              <a:t>1 Кб = 2</a:t>
            </a:r>
            <a:r>
              <a:rPr lang="ru-RU" baseline="30000" smtClean="0">
                <a:latin typeface="Times New Roman" pitchFamily="18" charset="0"/>
              </a:rPr>
              <a:t>10 </a:t>
            </a:r>
            <a:r>
              <a:rPr lang="ru-RU" smtClean="0">
                <a:latin typeface="Times New Roman" pitchFamily="18" charset="0"/>
              </a:rPr>
              <a:t>байт</a:t>
            </a:r>
          </a:p>
          <a:p>
            <a:pPr eaLnBrk="1" hangingPunct="1">
              <a:buFont typeface="Wingdings 2" pitchFamily="18" charset="2"/>
              <a:buNone/>
            </a:pPr>
            <a:r>
              <a:rPr lang="ru-RU" smtClean="0">
                <a:latin typeface="Times New Roman" pitchFamily="18" charset="0"/>
              </a:rPr>
              <a:t>1 Мб = 2</a:t>
            </a:r>
            <a:r>
              <a:rPr lang="ru-RU" baseline="30000" smtClean="0">
                <a:latin typeface="Times New Roman" pitchFamily="18" charset="0"/>
              </a:rPr>
              <a:t>20 </a:t>
            </a:r>
            <a:r>
              <a:rPr lang="ru-RU" smtClean="0">
                <a:latin typeface="Times New Roman" pitchFamily="18" charset="0"/>
              </a:rPr>
              <a:t>байт</a:t>
            </a:r>
          </a:p>
          <a:p>
            <a:pPr eaLnBrk="1" hangingPunct="1">
              <a:buFont typeface="Wingdings 2" pitchFamily="18" charset="2"/>
              <a:buNone/>
            </a:pPr>
            <a:r>
              <a:rPr lang="ru-RU" smtClean="0">
                <a:latin typeface="Times New Roman" pitchFamily="18" charset="0"/>
              </a:rPr>
              <a:t>1 сегмент = 64 Кб = 2</a:t>
            </a:r>
            <a:r>
              <a:rPr lang="ru-RU" baseline="30000" smtClean="0">
                <a:latin typeface="Times New Roman" pitchFamily="18" charset="0"/>
              </a:rPr>
              <a:t>16 </a:t>
            </a:r>
            <a:r>
              <a:rPr lang="ru-RU" smtClean="0">
                <a:latin typeface="Times New Roman" pitchFamily="18" charset="0"/>
              </a:rPr>
              <a:t>байт</a:t>
            </a:r>
          </a:p>
          <a:p>
            <a:pPr eaLnBrk="1" hangingPunct="1">
              <a:buFont typeface="Wingdings 2" pitchFamily="18" charset="2"/>
              <a:buNone/>
            </a:pPr>
            <a:endParaRPr lang="ru-RU" smtClean="0">
              <a:latin typeface="Times New Roman" pitchFamily="18" charset="0"/>
            </a:endParaRPr>
          </a:p>
          <a:p>
            <a:pPr eaLnBrk="1" hangingPunct="1">
              <a:buFont typeface="Wingdings 2" pitchFamily="18" charset="2"/>
              <a:buNone/>
            </a:pPr>
            <a:endParaRPr lang="ru-RU"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title" idx="4294967295"/>
          </p:nvPr>
        </p:nvSpPr>
        <p:spPr bwMode="auto">
          <a:noFill/>
        </p:spPr>
        <p:txBody>
          <a:bodyPr vert="horz" wrap="square" lIns="91440" tIns="45720" rIns="91440" bIns="45720" numCol="1" anchorCtr="0" compatLnSpc="1">
            <a:prstTxWarp prst="textNoShape">
              <a:avLst/>
            </a:prstTxWarp>
          </a:bodyPr>
          <a:lstStyle/>
          <a:p>
            <a:r>
              <a:rPr lang="ru-RU" smtClean="0">
                <a:effectLst/>
              </a:rPr>
              <a:t>Переменные</a:t>
            </a:r>
          </a:p>
        </p:txBody>
      </p:sp>
      <p:sp>
        <p:nvSpPr>
          <p:cNvPr id="31746" name="Rectangle 3"/>
          <p:cNvSpPr>
            <a:spLocks noGrp="1"/>
          </p:cNvSpPr>
          <p:nvPr>
            <p:ph type="body" idx="4294967295"/>
          </p:nvPr>
        </p:nvSpPr>
        <p:spPr/>
        <p:txBody>
          <a:bodyPr/>
          <a:lstStyle/>
          <a:p>
            <a:pPr>
              <a:buFont typeface="Wingdings 2" pitchFamily="18" charset="2"/>
              <a:buNone/>
            </a:pPr>
            <a:r>
              <a:rPr lang="ru-RU" sz="2800" smtClean="0">
                <a:latin typeface="Times New Roman" pitchFamily="18" charset="0"/>
              </a:rPr>
              <a:t>Все переменные до их использования должны быть определены (объявлены). При этом задается тип, а затем идет список из одной или более переменных этого типа, разделенных запятыми. </a:t>
            </a:r>
          </a:p>
          <a:p>
            <a:pPr>
              <a:buFont typeface="Wingdings 2" pitchFamily="18" charset="2"/>
              <a:buNone/>
            </a:pPr>
            <a:r>
              <a:rPr lang="ru-RU" sz="2800" smtClean="0">
                <a:latin typeface="Times New Roman" pitchFamily="18" charset="0"/>
              </a:rPr>
              <a:t>Например: </a:t>
            </a:r>
          </a:p>
          <a:p>
            <a:pPr>
              <a:buFont typeface="Wingdings 2" pitchFamily="18" charset="2"/>
              <a:buNone/>
            </a:pPr>
            <a:r>
              <a:rPr lang="ru-RU" sz="2800" smtClean="0">
                <a:latin typeface="Times New Roman" pitchFamily="18" charset="0"/>
              </a:rPr>
              <a:t>int </a:t>
            </a:r>
            <a:r>
              <a:rPr lang="ru-RU" sz="2800" i="1" smtClean="0">
                <a:latin typeface="Times New Roman" pitchFamily="18" charset="0"/>
              </a:rPr>
              <a:t>a, b, c</a:t>
            </a:r>
            <a:r>
              <a:rPr lang="ru-RU" sz="2800" smtClean="0">
                <a:latin typeface="Times New Roman" pitchFamily="18" charset="0"/>
              </a:rPr>
              <a:t>;     </a:t>
            </a:r>
          </a:p>
          <a:p>
            <a:pPr>
              <a:buFont typeface="Wingdings 2" pitchFamily="18" charset="2"/>
              <a:buNone/>
            </a:pPr>
            <a:r>
              <a:rPr lang="ru-RU" sz="2800" smtClean="0">
                <a:latin typeface="Times New Roman" pitchFamily="18" charset="0"/>
              </a:rPr>
              <a:t>char </a:t>
            </a:r>
            <a:r>
              <a:rPr lang="ru-RU" sz="2800" i="1" smtClean="0">
                <a:latin typeface="Times New Roman" pitchFamily="18" charset="0"/>
              </a:rPr>
              <a:t>x, y</a:t>
            </a:r>
            <a:r>
              <a:rPr lang="ru-RU" sz="2800" smtClean="0">
                <a:latin typeface="Times New Roman" pitchFamily="18" charset="0"/>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idx="4294967295"/>
          </p:nvPr>
        </p:nvSpPr>
        <p:spPr bwMode="auto">
          <a:xfrm>
            <a:off x="1435100" y="274638"/>
            <a:ext cx="7499350" cy="850900"/>
          </a:xfrm>
          <a:noFill/>
        </p:spPr>
        <p:txBody>
          <a:bodyPr vert="horz" wrap="square" lIns="91440" tIns="45720" rIns="91440" bIns="45720" numCol="1" anchorCtr="0" compatLnSpc="1">
            <a:prstTxWarp prst="textNoShape">
              <a:avLst/>
            </a:prstTxWarp>
          </a:bodyPr>
          <a:lstStyle/>
          <a:p>
            <a:r>
              <a:rPr lang="ru-RU" smtClean="0">
                <a:effectLst/>
              </a:rPr>
              <a:t>Базовые типы</a:t>
            </a:r>
            <a:r>
              <a:rPr lang="ru-RU" smtClean="0">
                <a:effectLst/>
                <a:latin typeface="Arial" charset="0"/>
              </a:rPr>
              <a:t> в Си</a:t>
            </a:r>
          </a:p>
        </p:txBody>
      </p:sp>
      <p:sp>
        <p:nvSpPr>
          <p:cNvPr id="29698" name="Rectangle 3"/>
          <p:cNvSpPr>
            <a:spLocks noGrp="1"/>
          </p:cNvSpPr>
          <p:nvPr>
            <p:ph type="body" idx="4294967295"/>
          </p:nvPr>
        </p:nvSpPr>
        <p:spPr>
          <a:xfrm>
            <a:off x="914400" y="1196975"/>
            <a:ext cx="8229600" cy="4525963"/>
          </a:xfrm>
        </p:spPr>
        <p:txBody>
          <a:bodyPr/>
          <a:lstStyle/>
          <a:p>
            <a:pPr marL="609600" indent="-609600" eaLnBrk="1" hangingPunct="1">
              <a:lnSpc>
                <a:spcPct val="90000"/>
              </a:lnSpc>
              <a:buFont typeface="Wingdings 2" pitchFamily="18" charset="2"/>
              <a:buNone/>
            </a:pPr>
            <a:r>
              <a:rPr lang="ru-RU" sz="2800" smtClean="0">
                <a:latin typeface="Times New Roman" pitchFamily="18" charset="0"/>
              </a:rPr>
              <a:t>В языке Си можно выделить пять базовых типов, которые задаются следующими ключевыми словами: </a:t>
            </a:r>
          </a:p>
          <a:p>
            <a:pPr marL="609600" indent="-609600">
              <a:lnSpc>
                <a:spcPct val="90000"/>
              </a:lnSpc>
              <a:buFont typeface="Arial" charset="0"/>
              <a:buAutoNum type="arabicParenR"/>
            </a:pPr>
            <a:r>
              <a:rPr lang="ru-RU" sz="2800" smtClean="0">
                <a:solidFill>
                  <a:srgbClr val="0000FF"/>
                </a:solidFill>
                <a:latin typeface="Times New Roman" pitchFamily="18" charset="0"/>
              </a:rPr>
              <a:t>int</a:t>
            </a:r>
            <a:r>
              <a:rPr lang="ru-RU" sz="2800" smtClean="0">
                <a:latin typeface="Times New Roman" pitchFamily="18" charset="0"/>
              </a:rPr>
              <a:t> - целый; </a:t>
            </a:r>
          </a:p>
          <a:p>
            <a:pPr marL="609600" indent="-609600">
              <a:lnSpc>
                <a:spcPct val="90000"/>
              </a:lnSpc>
              <a:buFont typeface="Arial" charset="0"/>
              <a:buAutoNum type="arabicParenR"/>
            </a:pPr>
            <a:r>
              <a:rPr lang="ru-RU" sz="2800" smtClean="0">
                <a:solidFill>
                  <a:srgbClr val="0000FF"/>
                </a:solidFill>
                <a:latin typeface="Times New Roman" pitchFamily="18" charset="0"/>
              </a:rPr>
              <a:t>char</a:t>
            </a:r>
            <a:r>
              <a:rPr lang="ru-RU" sz="2800" smtClean="0">
                <a:latin typeface="Times New Roman" pitchFamily="18" charset="0"/>
              </a:rPr>
              <a:t> - символьный;          </a:t>
            </a:r>
          </a:p>
          <a:p>
            <a:pPr marL="609600" indent="-609600">
              <a:lnSpc>
                <a:spcPct val="90000"/>
              </a:lnSpc>
              <a:buFont typeface="Wingdings 2" pitchFamily="18" charset="2"/>
              <a:buNone/>
            </a:pPr>
            <a:endParaRPr lang="ru-RU" sz="2800" smtClean="0">
              <a:latin typeface="Times New Roman" pitchFamily="18" charset="0"/>
            </a:endParaRPr>
          </a:p>
          <a:p>
            <a:pPr marL="609600" indent="-609600">
              <a:lnSpc>
                <a:spcPct val="90000"/>
              </a:lnSpc>
              <a:buFont typeface="Wingdings 2" pitchFamily="18" charset="2"/>
              <a:buAutoNum type="arabicParenR" startAt="3"/>
            </a:pPr>
            <a:r>
              <a:rPr lang="ru-RU" sz="2800" smtClean="0">
                <a:solidFill>
                  <a:srgbClr val="0000FF"/>
                </a:solidFill>
                <a:latin typeface="Times New Roman" pitchFamily="18" charset="0"/>
              </a:rPr>
              <a:t>float</a:t>
            </a:r>
            <a:r>
              <a:rPr lang="ru-RU" sz="2800" smtClean="0">
                <a:latin typeface="Times New Roman" pitchFamily="18" charset="0"/>
              </a:rPr>
              <a:t> - вещественный; </a:t>
            </a:r>
          </a:p>
          <a:p>
            <a:pPr marL="609600" indent="-609600">
              <a:lnSpc>
                <a:spcPct val="90000"/>
              </a:lnSpc>
              <a:buFont typeface="Wingdings 2" pitchFamily="18" charset="2"/>
              <a:buAutoNum type="arabicParenR" startAt="3"/>
            </a:pPr>
            <a:r>
              <a:rPr lang="ru-RU" sz="2800" smtClean="0">
                <a:solidFill>
                  <a:srgbClr val="0000FF"/>
                </a:solidFill>
                <a:latin typeface="Times New Roman" pitchFamily="18" charset="0"/>
              </a:rPr>
              <a:t>double</a:t>
            </a:r>
            <a:r>
              <a:rPr lang="ru-RU" sz="2800" smtClean="0">
                <a:latin typeface="Times New Roman" pitchFamily="18" charset="0"/>
              </a:rPr>
              <a:t> – вещ. двойной точности; </a:t>
            </a:r>
          </a:p>
          <a:p>
            <a:pPr marL="609600" indent="-609600">
              <a:lnSpc>
                <a:spcPct val="90000"/>
              </a:lnSpc>
              <a:buFont typeface="Wingdings 2" pitchFamily="18" charset="2"/>
              <a:buNone/>
            </a:pPr>
            <a:endParaRPr lang="en-US" sz="2800" smtClean="0">
              <a:latin typeface="Times New Roman" pitchFamily="18" charset="0"/>
            </a:endParaRPr>
          </a:p>
          <a:p>
            <a:pPr marL="609600" indent="-609600">
              <a:lnSpc>
                <a:spcPct val="90000"/>
              </a:lnSpc>
              <a:buFont typeface="Wingdings 2" pitchFamily="18" charset="2"/>
              <a:buAutoNum type="arabicParenR" startAt="5"/>
            </a:pPr>
            <a:r>
              <a:rPr lang="ru-RU" sz="2800" smtClean="0">
                <a:solidFill>
                  <a:srgbClr val="0000FF"/>
                </a:solidFill>
                <a:latin typeface="Times New Roman" pitchFamily="18" charset="0"/>
              </a:rPr>
              <a:t>void</a:t>
            </a:r>
            <a:r>
              <a:rPr lang="ru-RU" sz="2800" smtClean="0">
                <a:latin typeface="Times New Roman" pitchFamily="18" charset="0"/>
              </a:rPr>
              <a:t> - не имеющий значения. </a:t>
            </a:r>
          </a:p>
          <a:p>
            <a:pPr marL="609600" indent="-609600" eaLnBrk="1" hangingPunct="1">
              <a:lnSpc>
                <a:spcPct val="90000"/>
              </a:lnSpc>
              <a:buFont typeface="Wingdings 2" pitchFamily="18" charset="2"/>
              <a:buAutoNum type="arabicParenR" startAt="5"/>
            </a:pPr>
            <a:endParaRPr lang="ru-RU" sz="2800" smtClean="0">
              <a:latin typeface="Times New Roman" pitchFamily="18" charset="0"/>
            </a:endParaRPr>
          </a:p>
          <a:p>
            <a:pPr marL="609600" indent="-609600">
              <a:lnSpc>
                <a:spcPct val="90000"/>
              </a:lnSpc>
              <a:buFont typeface="Wingdings 2" pitchFamily="18" charset="2"/>
              <a:buNone/>
            </a:pPr>
            <a:endParaRPr lang="ru-RU" smtClean="0">
              <a:latin typeface="Calibri" pitchFamily="34" charset="0"/>
            </a:endParaRPr>
          </a:p>
        </p:txBody>
      </p:sp>
      <p:sp>
        <p:nvSpPr>
          <p:cNvPr id="4" name="Левая фигурная скобка 3"/>
          <p:cNvSpPr>
            <a:spLocks/>
          </p:cNvSpPr>
          <p:nvPr/>
        </p:nvSpPr>
        <p:spPr bwMode="auto">
          <a:xfrm rot="-10800000">
            <a:off x="4787900" y="2349500"/>
            <a:ext cx="496888" cy="1152525"/>
          </a:xfrm>
          <a:prstGeom prst="leftBrace">
            <a:avLst>
              <a:gd name="adj1" fmla="val 45431"/>
              <a:gd name="adj2" fmla="val 50000"/>
            </a:avLst>
          </a:prstGeom>
          <a:noFill/>
          <a:ln w="28575" algn="ctr">
            <a:solidFill>
              <a:srgbClr val="4A7EBB"/>
            </a:solidFill>
            <a:round/>
            <a:headEnd/>
            <a:tailEnd/>
          </a:ln>
        </p:spPr>
        <p:txBody>
          <a:bodyPr rot="10800000" anchor="ctr"/>
          <a:lstStyle/>
          <a:p>
            <a:pPr algn="ctr" fontAlgn="auto">
              <a:spcBef>
                <a:spcPts val="0"/>
              </a:spcBef>
              <a:spcAft>
                <a:spcPts val="0"/>
              </a:spcAft>
              <a:defRPr/>
            </a:pPr>
            <a:endParaRPr lang="ru-RU" sz="1800">
              <a:latin typeface="+mn-lt"/>
            </a:endParaRPr>
          </a:p>
        </p:txBody>
      </p:sp>
      <p:sp>
        <p:nvSpPr>
          <p:cNvPr id="29700" name="Text Box 5"/>
          <p:cNvSpPr txBox="1">
            <a:spLocks noChangeArrowheads="1"/>
          </p:cNvSpPr>
          <p:nvPr/>
        </p:nvSpPr>
        <p:spPr bwMode="auto">
          <a:xfrm>
            <a:off x="5580063" y="2708275"/>
            <a:ext cx="1012825" cy="457200"/>
          </a:xfrm>
          <a:prstGeom prst="rect">
            <a:avLst/>
          </a:prstGeom>
          <a:noFill/>
          <a:ln w="9525">
            <a:noFill/>
            <a:miter lim="800000"/>
            <a:headEnd/>
            <a:tailEnd/>
          </a:ln>
        </p:spPr>
        <p:txBody>
          <a:bodyPr wrap="none">
            <a:spAutoFit/>
          </a:bodyPr>
          <a:lstStyle/>
          <a:p>
            <a:r>
              <a:rPr lang="ru-RU" sz="2400">
                <a:latin typeface="Calibri" pitchFamily="34" charset="0"/>
              </a:rPr>
              <a:t>целые</a:t>
            </a:r>
          </a:p>
        </p:txBody>
      </p:sp>
      <p:sp>
        <p:nvSpPr>
          <p:cNvPr id="2" name="Левая фигурная скобка 3"/>
          <p:cNvSpPr>
            <a:spLocks/>
          </p:cNvSpPr>
          <p:nvPr/>
        </p:nvSpPr>
        <p:spPr bwMode="auto">
          <a:xfrm rot="-10800000">
            <a:off x="6588125" y="3933825"/>
            <a:ext cx="354013" cy="936625"/>
          </a:xfrm>
          <a:prstGeom prst="leftBrace">
            <a:avLst>
              <a:gd name="adj1" fmla="val 45431"/>
              <a:gd name="adj2" fmla="val 50000"/>
            </a:avLst>
          </a:prstGeom>
          <a:noFill/>
          <a:ln w="28575" algn="ctr">
            <a:solidFill>
              <a:srgbClr val="4A7EBB"/>
            </a:solidFill>
            <a:round/>
            <a:headEnd/>
            <a:tailEnd/>
          </a:ln>
        </p:spPr>
        <p:txBody>
          <a:bodyPr rot="10800000" anchor="ctr"/>
          <a:lstStyle/>
          <a:p>
            <a:pPr algn="ctr" fontAlgn="auto">
              <a:spcBef>
                <a:spcPts val="0"/>
              </a:spcBef>
              <a:spcAft>
                <a:spcPts val="0"/>
              </a:spcAft>
              <a:defRPr/>
            </a:pPr>
            <a:endParaRPr lang="ru-RU" sz="1800">
              <a:latin typeface="+mn-lt"/>
            </a:endParaRPr>
          </a:p>
        </p:txBody>
      </p:sp>
      <p:sp>
        <p:nvSpPr>
          <p:cNvPr id="29702" name="Text Box 7"/>
          <p:cNvSpPr txBox="1">
            <a:spLocks noChangeArrowheads="1"/>
          </p:cNvSpPr>
          <p:nvPr/>
        </p:nvSpPr>
        <p:spPr bwMode="auto">
          <a:xfrm>
            <a:off x="6877050" y="4149725"/>
            <a:ext cx="2090738" cy="457200"/>
          </a:xfrm>
          <a:prstGeom prst="rect">
            <a:avLst/>
          </a:prstGeom>
          <a:noFill/>
          <a:ln w="9525">
            <a:noFill/>
            <a:miter lim="800000"/>
            <a:headEnd/>
            <a:tailEnd/>
          </a:ln>
        </p:spPr>
        <p:txBody>
          <a:bodyPr wrap="none">
            <a:spAutoFit/>
          </a:bodyPr>
          <a:lstStyle/>
          <a:p>
            <a:r>
              <a:rPr lang="ru-RU" sz="2400">
                <a:latin typeface="Calibri" pitchFamily="34" charset="0"/>
              </a:rPr>
              <a:t>вещественные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698">
                                            <p:txEl>
                                              <p:pRg st="1" end="1"/>
                                            </p:txEl>
                                          </p:spTgt>
                                        </p:tgtEl>
                                        <p:attrNameLst>
                                          <p:attrName>style.visibility</p:attrName>
                                        </p:attrNameLst>
                                      </p:cBhvr>
                                      <p:to>
                                        <p:strVal val="visible"/>
                                      </p:to>
                                    </p:set>
                                    <p:anim calcmode="lin" valueType="num">
                                      <p:cBhvr additive="base">
                                        <p:cTn id="7" dur="500" fill="hold"/>
                                        <p:tgtEl>
                                          <p:spTgt spid="2969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8">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698">
                                            <p:txEl>
                                              <p:pRg st="2" end="2"/>
                                            </p:txEl>
                                          </p:spTgt>
                                        </p:tgtEl>
                                        <p:attrNameLst>
                                          <p:attrName>style.visibility</p:attrName>
                                        </p:attrNameLst>
                                      </p:cBhvr>
                                      <p:to>
                                        <p:strVal val="visible"/>
                                      </p:to>
                                    </p:set>
                                    <p:anim calcmode="lin" valueType="num">
                                      <p:cBhvr additive="base">
                                        <p:cTn id="11" dur="500" fill="hold"/>
                                        <p:tgtEl>
                                          <p:spTgt spid="29698">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969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9700"/>
                                        </p:tgtEl>
                                        <p:attrNameLst>
                                          <p:attrName>style.visibility</p:attrName>
                                        </p:attrNameLst>
                                      </p:cBhvr>
                                      <p:to>
                                        <p:strVal val="visible"/>
                                      </p:to>
                                    </p:set>
                                    <p:anim calcmode="lin" valueType="num">
                                      <p:cBhvr additive="base">
                                        <p:cTn id="23" dur="500" fill="hold"/>
                                        <p:tgtEl>
                                          <p:spTgt spid="29700"/>
                                        </p:tgtEl>
                                        <p:attrNameLst>
                                          <p:attrName>ppt_x</p:attrName>
                                        </p:attrNameLst>
                                      </p:cBhvr>
                                      <p:tavLst>
                                        <p:tav tm="0">
                                          <p:val>
                                            <p:strVal val="#ppt_x"/>
                                          </p:val>
                                        </p:tav>
                                        <p:tav tm="100000">
                                          <p:val>
                                            <p:strVal val="#ppt_x"/>
                                          </p:val>
                                        </p:tav>
                                      </p:tavLst>
                                    </p:anim>
                                    <p:anim calcmode="lin" valueType="num">
                                      <p:cBhvr additive="base">
                                        <p:cTn id="24" dur="500" fill="hold"/>
                                        <p:tgtEl>
                                          <p:spTgt spid="2970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9698">
                                            <p:txEl>
                                              <p:pRg st="4" end="4"/>
                                            </p:txEl>
                                          </p:spTgt>
                                        </p:tgtEl>
                                        <p:attrNameLst>
                                          <p:attrName>style.visibility</p:attrName>
                                        </p:attrNameLst>
                                      </p:cBhvr>
                                      <p:to>
                                        <p:strVal val="visible"/>
                                      </p:to>
                                    </p:set>
                                    <p:anim calcmode="lin" valueType="num">
                                      <p:cBhvr additive="base">
                                        <p:cTn id="29" dur="500" fill="hold"/>
                                        <p:tgtEl>
                                          <p:spTgt spid="29698">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969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9698">
                                            <p:txEl>
                                              <p:pRg st="5" end="5"/>
                                            </p:txEl>
                                          </p:spTgt>
                                        </p:tgtEl>
                                        <p:attrNameLst>
                                          <p:attrName>style.visibility</p:attrName>
                                        </p:attrNameLst>
                                      </p:cBhvr>
                                      <p:to>
                                        <p:strVal val="visible"/>
                                      </p:to>
                                    </p:set>
                                    <p:anim calcmode="lin" valueType="num">
                                      <p:cBhvr additive="base">
                                        <p:cTn id="35" dur="500" fill="hold"/>
                                        <p:tgtEl>
                                          <p:spTgt spid="29698">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969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fill="hold"/>
                                        <p:tgtEl>
                                          <p:spTgt spid="2"/>
                                        </p:tgtEl>
                                        <p:attrNameLst>
                                          <p:attrName>ppt_x</p:attrName>
                                        </p:attrNameLst>
                                      </p:cBhvr>
                                      <p:tavLst>
                                        <p:tav tm="0">
                                          <p:val>
                                            <p:strVal val="#ppt_x"/>
                                          </p:val>
                                        </p:tav>
                                        <p:tav tm="100000">
                                          <p:val>
                                            <p:strVal val="#ppt_x"/>
                                          </p:val>
                                        </p:tav>
                                      </p:tavLst>
                                    </p:anim>
                                    <p:anim calcmode="lin" valueType="num">
                                      <p:cBhvr additive="base">
                                        <p:cTn id="4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9702"/>
                                        </p:tgtEl>
                                        <p:attrNameLst>
                                          <p:attrName>style.visibility</p:attrName>
                                        </p:attrNameLst>
                                      </p:cBhvr>
                                      <p:to>
                                        <p:strVal val="visible"/>
                                      </p:to>
                                    </p:set>
                                    <p:anim calcmode="lin" valueType="num">
                                      <p:cBhvr additive="base">
                                        <p:cTn id="47" dur="500" fill="hold"/>
                                        <p:tgtEl>
                                          <p:spTgt spid="29702"/>
                                        </p:tgtEl>
                                        <p:attrNameLst>
                                          <p:attrName>ppt_x</p:attrName>
                                        </p:attrNameLst>
                                      </p:cBhvr>
                                      <p:tavLst>
                                        <p:tav tm="0">
                                          <p:val>
                                            <p:strVal val="#ppt_x"/>
                                          </p:val>
                                        </p:tav>
                                        <p:tav tm="100000">
                                          <p:val>
                                            <p:strVal val="#ppt_x"/>
                                          </p:val>
                                        </p:tav>
                                      </p:tavLst>
                                    </p:anim>
                                    <p:anim calcmode="lin" valueType="num">
                                      <p:cBhvr additive="base">
                                        <p:cTn id="48" dur="500" fill="hold"/>
                                        <p:tgtEl>
                                          <p:spTgt spid="2970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29698">
                                            <p:txEl>
                                              <p:pRg st="7" end="7"/>
                                            </p:txEl>
                                          </p:spTgt>
                                        </p:tgtEl>
                                        <p:attrNameLst>
                                          <p:attrName>style.visibility</p:attrName>
                                        </p:attrNameLst>
                                      </p:cBhvr>
                                      <p:to>
                                        <p:strVal val="visible"/>
                                      </p:to>
                                    </p:set>
                                    <p:anim calcmode="lin" valueType="num">
                                      <p:cBhvr additive="base">
                                        <p:cTn id="53" dur="500" fill="hold"/>
                                        <p:tgtEl>
                                          <p:spTgt spid="29698">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9698">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9700" grpId="0"/>
      <p:bldP spid="2" grpId="0" animBg="1"/>
      <p:bldP spid="2970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3145</TotalTime>
  <Words>2944</Words>
  <Application>Microsoft Office PowerPoint</Application>
  <PresentationFormat>Экран (4:3)</PresentationFormat>
  <Paragraphs>470</Paragraphs>
  <Slides>57</Slides>
  <Notes>57</Notes>
  <HiddenSlides>0</HiddenSlides>
  <MMClips>0</MMClips>
  <ScaleCrop>false</ScaleCrop>
  <HeadingPairs>
    <vt:vector size="4" baseType="variant">
      <vt:variant>
        <vt:lpstr>Тема</vt:lpstr>
      </vt:variant>
      <vt:variant>
        <vt:i4>1</vt:i4>
      </vt:variant>
      <vt:variant>
        <vt:lpstr>Заголовки слайдов</vt:lpstr>
      </vt:variant>
      <vt:variant>
        <vt:i4>57</vt:i4>
      </vt:variant>
    </vt:vector>
  </HeadingPairs>
  <TitlesOfParts>
    <vt:vector size="58" baseType="lpstr">
      <vt:lpstr>Солнцестояние</vt:lpstr>
      <vt:lpstr>Программирование на языке высокого уровня</vt:lpstr>
      <vt:lpstr>    Лекция 1 </vt:lpstr>
      <vt:lpstr>ANSI C</vt:lpstr>
      <vt:lpstr>Тип данных</vt:lpstr>
      <vt:lpstr>Слайд 5</vt:lpstr>
      <vt:lpstr>Слайд 6</vt:lpstr>
      <vt:lpstr>Размерности</vt:lpstr>
      <vt:lpstr>Переменные</vt:lpstr>
      <vt:lpstr>Базовые типы в Си</vt:lpstr>
      <vt:lpstr>Характеристика базовых типов</vt:lpstr>
      <vt:lpstr>Слайд 11</vt:lpstr>
      <vt:lpstr>Слайд 12</vt:lpstr>
      <vt:lpstr>Перечислимый тип</vt:lpstr>
      <vt:lpstr>Модификаторы</vt:lpstr>
      <vt:lpstr>Слайд 15</vt:lpstr>
      <vt:lpstr>Инициализация</vt:lpstr>
      <vt:lpstr>Глобальные и локальные объекты</vt:lpstr>
      <vt:lpstr>Слайд 18</vt:lpstr>
      <vt:lpstr>Константы</vt:lpstr>
      <vt:lpstr>Слайд 20</vt:lpstr>
      <vt:lpstr>Примеры</vt:lpstr>
      <vt:lpstr>Слайд 22</vt:lpstr>
      <vt:lpstr>Внутренние коды и упорядоченность символов</vt:lpstr>
      <vt:lpstr>Основная таблица ASCII</vt:lpstr>
      <vt:lpstr>Коды управляющих символов (0–8)</vt:lpstr>
      <vt:lpstr>Слайд 26</vt:lpstr>
      <vt:lpstr>Пример: Печать десятичных цифр</vt:lpstr>
      <vt:lpstr>Пример: Печать латинского алфавита</vt:lpstr>
      <vt:lpstr>Пример: посчитать сумму десятичных цифр в введенной последовательности символов, заканчивающейся точкой</vt:lpstr>
      <vt:lpstr>Преобразование типов </vt:lpstr>
      <vt:lpstr>Слайд 31</vt:lpstr>
      <vt:lpstr>Слайд 32</vt:lpstr>
      <vt:lpstr> Массивы </vt:lpstr>
      <vt:lpstr>Двумерный массив</vt:lpstr>
      <vt:lpstr>Имя массива</vt:lpstr>
      <vt:lpstr>Инициализация массива</vt:lpstr>
      <vt:lpstr>Строки</vt:lpstr>
      <vt:lpstr>Печать символьной строки:</vt:lpstr>
      <vt:lpstr>Пример: для введенной строки создать новую строку, состоящую только из маленьких букв латинского алфавита, входящих в нее</vt:lpstr>
      <vt:lpstr>int strcmp(const char *al, const char *ar) /* сравнивает строки al и ar:     выдает значение   &gt; 0,  если al &gt; ar    &lt; 0,  если al &lt; ar     = 0, если al = ar */   char *strcpy(char *ad, const char *as) /* копирует байты строки as в строку ad*/   unsigned int strlen(const char *s) /* вычисляет длину строки s */</vt:lpstr>
      <vt:lpstr>Структуры в Си</vt:lpstr>
      <vt:lpstr>Слайд 42</vt:lpstr>
      <vt:lpstr>Операции над структурами </vt:lpstr>
      <vt:lpstr> Инициализация структуры </vt:lpstr>
      <vt:lpstr>Слайд 45</vt:lpstr>
      <vt:lpstr>Объединения</vt:lpstr>
      <vt:lpstr>Операции</vt:lpstr>
      <vt:lpstr> Распределение памяти в Си   </vt:lpstr>
      <vt:lpstr> Классы памяти </vt:lpstr>
      <vt:lpstr>Автоматические переменные</vt:lpstr>
      <vt:lpstr>Статические переменные</vt:lpstr>
      <vt:lpstr>Регистровые переменные</vt:lpstr>
      <vt:lpstr>Инициализация</vt:lpstr>
      <vt:lpstr>Приоритеты операций и  порядок вычислений </vt:lpstr>
      <vt:lpstr>В языке Си операции с высшими приоритетами вычисляются первыми. Операции с одинаковым приоритетом выполняются слева направо в порядке следования.</vt:lpstr>
      <vt:lpstr>Слайд 56</vt:lpstr>
      <vt:lpstr>Примеры</vt:lpstr>
    </vt:vector>
  </TitlesOfParts>
  <Company>IIS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Открытая всесибирская олимпиада по программированию  им. И.В. Поттосина</dc:title>
  <dc:creator>Lena</dc:creator>
  <cp:lastModifiedBy>Evgeny</cp:lastModifiedBy>
  <cp:revision>178</cp:revision>
  <dcterms:created xsi:type="dcterms:W3CDTF">2006-06-15T11:25:02Z</dcterms:created>
  <dcterms:modified xsi:type="dcterms:W3CDTF">2013-12-21T19:55:49Z</dcterms:modified>
</cp:coreProperties>
</file>