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259" r:id="rId5"/>
    <p:sldId id="278" r:id="rId6"/>
    <p:sldId id="260" r:id="rId7"/>
    <p:sldId id="279" r:id="rId8"/>
    <p:sldId id="280" r:id="rId9"/>
    <p:sldId id="284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70" r:id="rId18"/>
    <p:sldId id="281" r:id="rId19"/>
    <p:sldId id="272" r:id="rId20"/>
    <p:sldId id="275" r:id="rId21"/>
    <p:sldId id="282" r:id="rId22"/>
    <p:sldId id="277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00"/>
    <a:srgbClr val="0000FF"/>
    <a:srgbClr val="FF9900"/>
    <a:srgbClr val="FF0066"/>
    <a:srgbClr val="008000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7" autoAdjust="0"/>
    <p:restoredTop sz="94728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594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FEC665-9301-410E-A0ED-4BACE5D5A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C5F56D-6AC7-480D-A8B5-410088068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E7E39-904D-46A8-AAF4-BA6344BF306B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4A079C0-955B-4A3F-B6E3-BD01EB1EC784}" type="slidenum">
              <a:rPr lang="ru-RU" sz="1200"/>
              <a:pPr algn="r"/>
              <a:t>10</a:t>
            </a:fld>
            <a:endParaRPr lang="ru-RU" sz="1200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B1692E-B474-480C-9389-FEB5EEDFDD30}" type="slidenum">
              <a:rPr lang="ru-RU" sz="1200"/>
              <a:pPr algn="r"/>
              <a:t>11</a:t>
            </a:fld>
            <a:endParaRPr lang="ru-RU" sz="1200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3A20C3-A99A-4467-B493-4D9F19F8548D}" type="slidenum">
              <a:rPr lang="ru-RU" sz="1200"/>
              <a:pPr algn="r"/>
              <a:t>12</a:t>
            </a:fld>
            <a:endParaRPr lang="ru-RU" sz="1200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216DEB-6A77-42D9-8675-4F4C13FA161E}" type="slidenum">
              <a:rPr lang="ru-RU" sz="1200"/>
              <a:pPr algn="r"/>
              <a:t>13</a:t>
            </a:fld>
            <a:endParaRPr lang="ru-RU" sz="1200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380926-F906-4164-B1F4-A54B0F97409C}" type="slidenum">
              <a:rPr lang="ru-RU" sz="1200"/>
              <a:pPr algn="r"/>
              <a:t>14</a:t>
            </a:fld>
            <a:endParaRPr lang="ru-RU" sz="1200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8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A44D5A-4A3A-4BBC-893C-AB727DC9EA83}" type="slidenum">
              <a:rPr lang="ru-RU" sz="1200"/>
              <a:pPr algn="r"/>
              <a:t>15</a:t>
            </a:fld>
            <a:endParaRPr lang="ru-RU" sz="1200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B2ED84-36B0-4F51-AA15-1C37B3BFEA00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0736CB-DB35-47B5-AB5D-64F62ED476B9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8733FE-1012-43A6-8443-3FEA16207B33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C69028-6D43-4603-9697-A7092BBBCA77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30CABB-B284-4E0C-9B2B-0CFAE7620BF9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FE75C83-2BC7-4F74-AC0D-1CD30BAF9352}" type="slidenum">
              <a:rPr lang="ru-RU" sz="1200"/>
              <a:pPr algn="r"/>
              <a:t>23</a:t>
            </a:fld>
            <a:endParaRPr lang="ru-RU" sz="1200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00366A6-8B69-42EB-9767-CDA8446B5E26}" type="slidenum">
              <a:rPr lang="ru-RU" sz="1200"/>
              <a:pPr algn="r"/>
              <a:t>24</a:t>
            </a:fld>
            <a:endParaRPr lang="ru-RU" sz="1200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6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8941DA7-E032-423B-96A0-2939E7B870B1}" type="slidenum">
              <a:rPr lang="ru-RU" sz="1200"/>
              <a:pPr algn="r"/>
              <a:t>25</a:t>
            </a:fld>
            <a:endParaRPr lang="ru-RU" sz="1200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FD7743-2D78-4365-A21A-834B0F40B1FD}" type="slidenum">
              <a:rPr lang="ru-RU" sz="1200"/>
              <a:pPr algn="r"/>
              <a:t>26</a:t>
            </a:fld>
            <a:endParaRPr lang="ru-RU" sz="1200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ADB52E-CA7E-4608-8EB1-1918E6C2605C}" type="slidenum">
              <a:rPr lang="ru-RU" sz="1200"/>
              <a:pPr algn="r"/>
              <a:t>27</a:t>
            </a:fld>
            <a:endParaRPr lang="ru-RU" sz="1200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851AF4-131E-464A-ACB5-0FD4135687A1}" type="slidenum">
              <a:rPr lang="ru-RU" sz="1200"/>
              <a:pPr algn="r"/>
              <a:t>28</a:t>
            </a:fld>
            <a:endParaRPr lang="ru-RU" sz="1200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92887BE-50DB-433C-8635-D447CDF1E670}" type="slidenum">
              <a:rPr lang="ru-RU" sz="1200"/>
              <a:pPr algn="r"/>
              <a:t>29</a:t>
            </a:fld>
            <a:endParaRPr lang="ru-RU" sz="1200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002F6-9A3C-4507-ACFB-ECCC337B0DA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6FC5073-0F81-49BB-B3F3-F7A109F84B58}" type="slidenum">
              <a:rPr lang="ru-RU" sz="1200"/>
              <a:pPr algn="r"/>
              <a:t>30</a:t>
            </a:fld>
            <a:endParaRPr lang="ru-RU" sz="1200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8E507DB-AEB8-4509-8770-12E74B62A149}" type="slidenum">
              <a:rPr lang="ru-RU" sz="1200"/>
              <a:pPr algn="r"/>
              <a:t>31</a:t>
            </a:fld>
            <a:endParaRPr lang="ru-RU" sz="1200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1F8674-56E4-4F03-BF5D-3087B843D86D}" type="slidenum">
              <a:rPr lang="ru-RU" sz="1200"/>
              <a:pPr algn="r"/>
              <a:t>32</a:t>
            </a:fld>
            <a:endParaRPr lang="ru-RU" sz="1200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C66FB84-0453-4774-A36C-C26387018278}" type="slidenum">
              <a:rPr lang="ru-RU" sz="1200"/>
              <a:pPr algn="r"/>
              <a:t>34</a:t>
            </a:fld>
            <a:endParaRPr lang="ru-RU" sz="1200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3C28E4-590F-4957-BD18-CAF02282346C}" type="slidenum">
              <a:rPr lang="ru-RU" sz="1200"/>
              <a:pPr algn="r"/>
              <a:t>35</a:t>
            </a:fld>
            <a:endParaRPr lang="ru-RU" sz="1200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40747-4271-4056-AC56-7068EC323973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0E044F-2CFE-45CA-9B1D-687CF49C1BC2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7F90B86-6166-4739-9483-AC5F46B2B1F6}" type="slidenum">
              <a:rPr lang="ru-RU" sz="1200"/>
              <a:pPr algn="r"/>
              <a:t>9</a:t>
            </a:fld>
            <a:endParaRPr lang="ru-RU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B354A6-0E30-454E-BAF5-CD49989A3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6FC29-3EDB-4DE4-B194-86B067569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4C6D-DD02-43A0-BDA9-07F30139F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273EE-F226-48F3-A8F1-B0752FCB5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453CE-4DAA-4288-8E2A-9EE179AC3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A37D69-7EAA-42BB-87AD-4D2865A60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6755F-F33E-46DC-8E8A-DE324B217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9C7332-8C88-4A94-A8BF-C5E96B368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23A8B-39A3-411D-960B-7E6D2F1BA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81A17C-DD4B-4A52-B7FF-A96CE4D3F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840CF5-6851-4CE8-9D8F-AB708C1A4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A23D0C-04B3-4FDC-B959-B4EEEC179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1D0DCA4-A7D5-40E2-8663-B6C894CB2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7" r:id="rId3"/>
    <p:sldLayoutId id="2147483674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72" r:id="rId10"/>
    <p:sldLayoutId id="2147483671" r:id="rId11"/>
    <p:sldLayoutId id="214748367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4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Лекция </a:t>
            </a:r>
            <a:r>
              <a:rPr lang="en-US" sz="36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053" name="Rectangle 5"/>
          <p:cNvSpPr>
            <a:spLocks noGrp="1" noRot="1" noChangeArrowheads="1"/>
          </p:cNvSpPr>
          <p:nvPr>
            <p:ph type="subTitle" idx="1"/>
          </p:nvPr>
        </p:nvSpPr>
        <p:spPr>
          <a:xfrm>
            <a:off x="1736725" y="1916113"/>
            <a:ext cx="7407275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Поиск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428625"/>
            <a:ext cx="800735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 схеме Горнера значения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можно вычислить за время, 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пропорциональное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Временно забудем о том, что вычисления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могут привести к очень большим числам. 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(1 &lt;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N – М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 константное время можно вычислить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baseline="-2500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 схеме Горнера:</a:t>
            </a:r>
          </a:p>
          <a:p>
            <a:pPr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3827" name="Object 3"/>
          <p:cNvGraphicFramePr>
            <a:graphicFrameLocks noChangeAspect="1"/>
          </p:cNvGraphicFramePr>
          <p:nvPr/>
        </p:nvGraphicFramePr>
        <p:xfrm>
          <a:off x="1071563" y="2428875"/>
          <a:ext cx="7072312" cy="368300"/>
        </p:xfrm>
        <a:graphic>
          <a:graphicData uri="http://schemas.openxmlformats.org/presentationml/2006/ole">
            <p:oleObj spid="_x0000_s333827" name="Equation" r:id="rId4" imgW="4394160" imgH="228600" progId="Equation.DSMT4">
              <p:embed/>
            </p:oleObj>
          </a:graphicData>
        </a:graphic>
      </p:graphicFrame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8143875" y="2428875"/>
          <a:ext cx="571500" cy="396875"/>
        </p:xfrm>
        <a:graphic>
          <a:graphicData uri="http://schemas.openxmlformats.org/presentationml/2006/ole">
            <p:oleObj spid="_x0000_s333828" name="Equation" r:id="rId5" imgW="29196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3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3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3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3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3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3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3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3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3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3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7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00125" y="285750"/>
            <a:ext cx="800735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Чтобы получить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baseline="-2500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надо удалить последнее слагаемое из 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формулы (10) ( т. е.  вычесть 10</a:t>
            </a:r>
            <a:r>
              <a:rPr lang="en-US" sz="2000" i="1" baseline="3000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i="1" baseline="300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aseline="30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]), результат умножить на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10 и добавить к нему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результате получим следующее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рекуррентное соотношение: </a:t>
            </a:r>
          </a:p>
          <a:p>
            <a:pPr>
              <a:buFont typeface="Wingdings" pitchFamily="2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5875" name="Object 3"/>
          <p:cNvGraphicFramePr>
            <a:graphicFrameLocks noChangeAspect="1"/>
          </p:cNvGraphicFramePr>
          <p:nvPr/>
        </p:nvGraphicFramePr>
        <p:xfrm>
          <a:off x="1428750" y="2071688"/>
          <a:ext cx="5214938" cy="550862"/>
        </p:xfrm>
        <a:graphic>
          <a:graphicData uri="http://schemas.openxmlformats.org/presentationml/2006/ole">
            <p:oleObj spid="_x0000_s335875" name="Equation" r:id="rId4" imgW="2286000" imgH="241200" progId="Equation.DSMT4">
              <p:embed/>
            </p:oleObj>
          </a:graphicData>
        </a:graphic>
      </p:graphicFrame>
      <p:graphicFrame>
        <p:nvGraphicFramePr>
          <p:cNvPr id="335876" name="Object 4"/>
          <p:cNvGraphicFramePr>
            <a:graphicFrameLocks noChangeAspect="1"/>
          </p:cNvGraphicFramePr>
          <p:nvPr/>
        </p:nvGraphicFramePr>
        <p:xfrm>
          <a:off x="7143750" y="2143125"/>
          <a:ext cx="571500" cy="415925"/>
        </p:xfrm>
        <a:graphic>
          <a:graphicData uri="http://schemas.openxmlformats.org/presentationml/2006/ole">
            <p:oleObj spid="_x0000_s335876" name="Equation" r:id="rId5" imgW="279360" imgH="203040" progId="Equation.DSMT4">
              <p:embed/>
            </p:oleObj>
          </a:graphicData>
        </a:graphic>
      </p:graphicFrame>
      <p:graphicFrame>
        <p:nvGraphicFramePr>
          <p:cNvPr id="335879" name="Object 7"/>
          <p:cNvGraphicFramePr>
            <a:graphicFrameLocks noChangeAspect="1"/>
          </p:cNvGraphicFramePr>
          <p:nvPr/>
        </p:nvGraphicFramePr>
        <p:xfrm>
          <a:off x="1176338" y="2997200"/>
          <a:ext cx="6950075" cy="368300"/>
        </p:xfrm>
        <a:graphic>
          <a:graphicData uri="http://schemas.openxmlformats.org/presentationml/2006/ole">
            <p:oleObj spid="_x0000_s335879" name="Equation" r:id="rId6" imgW="4317840" imgH="228600" progId="Equation.DSMT4">
              <p:embed/>
            </p:oleObj>
          </a:graphicData>
        </a:graphic>
      </p:graphicFrame>
      <p:graphicFrame>
        <p:nvGraphicFramePr>
          <p:cNvPr id="335880" name="Object 8"/>
          <p:cNvGraphicFramePr>
            <a:graphicFrameLocks noChangeAspect="1"/>
          </p:cNvGraphicFramePr>
          <p:nvPr/>
        </p:nvGraphicFramePr>
        <p:xfrm>
          <a:off x="450850" y="3789363"/>
          <a:ext cx="8402638" cy="368300"/>
        </p:xfrm>
        <a:graphic>
          <a:graphicData uri="http://schemas.openxmlformats.org/presentationml/2006/ole">
            <p:oleObj spid="_x0000_s335880" name="Equation" r:id="rId7" imgW="5219640" imgH="228600" progId="Equation.DSMT4">
              <p:embed/>
            </p:oleObj>
          </a:graphicData>
        </a:graphic>
      </p:graphicFrame>
      <p:sp>
        <p:nvSpPr>
          <p:cNvPr id="335881" name="Text Box 9"/>
          <p:cNvSpPr txBox="1">
            <a:spLocks noChangeArrowheads="1"/>
          </p:cNvSpPr>
          <p:nvPr/>
        </p:nvSpPr>
        <p:spPr bwMode="auto">
          <a:xfrm>
            <a:off x="1547813" y="4508500"/>
            <a:ext cx="51117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>
                <a:latin typeface="Times New Roman" pitchFamily="18" charset="0"/>
              </a:rPr>
              <a:t>k</a:t>
            </a:r>
            <a:r>
              <a:rPr lang="en-US" sz="2000">
                <a:latin typeface="Courier New" pitchFamily="49" charset="0"/>
              </a:rPr>
              <a:t>=2</a:t>
            </a:r>
            <a:r>
              <a:rPr lang="en-US" sz="2000"/>
              <a:t>,  </a:t>
            </a:r>
            <a:r>
              <a:rPr lang="en-US" sz="2000" i="1">
                <a:latin typeface="Times New Roman" pitchFamily="18" charset="0"/>
              </a:rPr>
              <a:t>M</a:t>
            </a:r>
            <a:r>
              <a:rPr lang="en-US" sz="2000">
                <a:latin typeface="Courier New" pitchFamily="49" charset="0"/>
              </a:rPr>
              <a:t>=4  s = 1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</a:rPr>
              <a:t>2 3 4</a:t>
            </a:r>
            <a:r>
              <a:rPr lang="en-US" sz="2000"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</a:rPr>
              <a:t>5</a:t>
            </a:r>
            <a:r>
              <a:rPr lang="en-US" sz="2000"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</a:rPr>
              <a:t>6</a:t>
            </a:r>
            <a:r>
              <a:rPr lang="en-US" sz="20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en-US" sz="2000">
                <a:latin typeface="Courier New" pitchFamily="49" charset="0"/>
              </a:rPr>
              <a:t>7</a:t>
            </a:r>
          </a:p>
          <a:p>
            <a:r>
              <a:rPr lang="en-US" sz="2000" i="1">
                <a:latin typeface="Courier New" pitchFamily="49" charset="0"/>
              </a:rPr>
              <a:t>t</a:t>
            </a:r>
            <a:r>
              <a:rPr lang="en-US" sz="2000" baseline="-25000">
                <a:latin typeface="Courier New" pitchFamily="49" charset="0"/>
              </a:rPr>
              <a:t>2</a:t>
            </a:r>
            <a:r>
              <a:rPr lang="en-US" sz="2000">
                <a:latin typeface="Courier New" pitchFamily="49" charset="0"/>
              </a:rPr>
              <a:t>= 5+10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·(</a:t>
            </a:r>
            <a:r>
              <a:rPr lang="en-US" sz="2000">
                <a:latin typeface="Courier New" pitchFamily="49" charset="0"/>
              </a:rPr>
              <a:t>4+10·(3+10</a:t>
            </a:r>
            <a:r>
              <a:rPr lang="en-US" b="1"/>
              <a:t>·</a:t>
            </a:r>
            <a:r>
              <a:rPr lang="en-US" sz="2000">
                <a:latin typeface="Courier New" pitchFamily="49" charset="0"/>
              </a:rPr>
              <a:t>2)))= 2345 </a:t>
            </a:r>
          </a:p>
          <a:p>
            <a:r>
              <a:rPr lang="en-US" sz="2000" i="1">
                <a:latin typeface="Courier New" pitchFamily="49" charset="0"/>
              </a:rPr>
              <a:t>t</a:t>
            </a:r>
            <a:r>
              <a:rPr lang="en-US" sz="2000" baseline="-25000">
                <a:latin typeface="Courier New" pitchFamily="49" charset="0"/>
              </a:rPr>
              <a:t>3</a:t>
            </a:r>
            <a:r>
              <a:rPr lang="en-US" sz="2000">
                <a:latin typeface="Courier New" pitchFamily="49" charset="0"/>
              </a:rPr>
              <a:t>= 6+10·(5+10·(4+10·3)))= 3456 </a:t>
            </a:r>
          </a:p>
          <a:p>
            <a:r>
              <a:rPr lang="en-US" sz="2000">
                <a:latin typeface="Courier New" pitchFamily="49" charset="0"/>
              </a:rPr>
              <a:t>2345-10</a:t>
            </a:r>
            <a:r>
              <a:rPr lang="en-US" sz="2000" baseline="30000">
                <a:latin typeface="Courier New" pitchFamily="49" charset="0"/>
              </a:rPr>
              <a:t>3</a:t>
            </a:r>
            <a:r>
              <a:rPr lang="en-US" sz="2000" b="1"/>
              <a:t>·</a:t>
            </a:r>
            <a:r>
              <a:rPr lang="en-US" sz="2000">
                <a:latin typeface="Courier New" pitchFamily="49" charset="0"/>
              </a:rPr>
              <a:t>2=2345-2000=345</a:t>
            </a:r>
          </a:p>
          <a:p>
            <a:r>
              <a:rPr lang="en-US" sz="2000">
                <a:latin typeface="Courier New" pitchFamily="49" charset="0"/>
              </a:rPr>
              <a:t>345</a:t>
            </a:r>
            <a:r>
              <a:rPr lang="en-US" sz="2000" b="1">
                <a:latin typeface="Courier New" pitchFamily="49" charset="0"/>
              </a:rPr>
              <a:t>·</a:t>
            </a:r>
            <a:r>
              <a:rPr lang="en-US" sz="2000">
                <a:latin typeface="Courier New" pitchFamily="49" charset="0"/>
              </a:rPr>
              <a:t>10=3450</a:t>
            </a:r>
          </a:p>
          <a:p>
            <a:r>
              <a:rPr lang="en-US" sz="2000">
                <a:latin typeface="Courier New" pitchFamily="49" charset="0"/>
              </a:rPr>
              <a:t>3450+6=3456</a:t>
            </a:r>
            <a:endParaRPr lang="ru-RU" sz="2000">
              <a:latin typeface="Courier New" pitchFamily="49" charset="0"/>
            </a:endParaRPr>
          </a:p>
        </p:txBody>
      </p:sp>
      <p:graphicFrame>
        <p:nvGraphicFramePr>
          <p:cNvPr id="335882" name="Object 10"/>
          <p:cNvGraphicFramePr>
            <a:graphicFrameLocks noChangeAspect="1"/>
          </p:cNvGraphicFramePr>
          <p:nvPr/>
        </p:nvGraphicFramePr>
        <p:xfrm>
          <a:off x="4533900" y="3378200"/>
          <a:ext cx="76200" cy="101600"/>
        </p:xfrm>
        <a:graphic>
          <a:graphicData uri="http://schemas.openxmlformats.org/presentationml/2006/ole">
            <p:oleObj spid="_x0000_s335882" name="Equation" r:id="rId8" imgW="75960" imgH="1015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5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5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5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5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5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5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5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5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5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5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58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58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58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58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4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857250" y="285750"/>
            <a:ext cx="800735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Вычислив все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мы можем по очереди сравнить их с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определив тем самым совпадение или несовпадение шаблона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 подстроками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...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–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Время работы этого алгоритма пропорционально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До сих пор мы не учитывали того, что числа могут быть слишком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велики. С этой трудностью можно справиться следующим образом.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Надо проводить вычисления чисел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вычисления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 формуле (11) по модулю фиксированного числа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Тогда все числа не превосходят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и действительно могут быть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вычислены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 время порядка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Обычно в качестве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выбирают простое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число, для которого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помещается в машинное слово, все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вычисления в этом случае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упрощаются. </a:t>
            </a:r>
          </a:p>
        </p:txBody>
      </p:sp>
      <p:graphicFrame>
        <p:nvGraphicFramePr>
          <p:cNvPr id="337923" name="Object 3"/>
          <p:cNvGraphicFramePr>
            <a:graphicFrameLocks noChangeAspect="1"/>
          </p:cNvGraphicFramePr>
          <p:nvPr/>
        </p:nvGraphicFramePr>
        <p:xfrm>
          <a:off x="5105400" y="2349500"/>
          <a:ext cx="914400" cy="198438"/>
        </p:xfrm>
        <a:graphic>
          <a:graphicData uri="http://schemas.openxmlformats.org/presentationml/2006/ole">
            <p:oleObj spid="_x0000_s337923" name="Equation" r:id="rId4" imgW="914400" imgH="198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7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7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79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79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79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79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79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79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79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79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79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9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9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79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79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79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79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136650" y="285750"/>
            <a:ext cx="800735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Рекуррентная формула (11) приобретает вид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где                           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Из равенства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mod p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еще не следует, что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=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и, стало быть,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что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=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...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М –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1].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В этом случае надо для надежности проверить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совпадение шаблона и подстроки.</a:t>
            </a:r>
          </a:p>
          <a:p>
            <a:pPr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000" smtClean="0"/>
          </a:p>
          <a:p>
            <a:pPr>
              <a:buFont typeface="Wingdings" pitchFamily="2" charset="2"/>
              <a:buNone/>
            </a:pPr>
            <a:endParaRPr lang="ru-RU" sz="2000" smtClean="0"/>
          </a:p>
        </p:txBody>
      </p:sp>
      <p:graphicFrame>
        <p:nvGraphicFramePr>
          <p:cNvPr id="339971" name="Object 3"/>
          <p:cNvGraphicFramePr>
            <a:graphicFrameLocks noChangeAspect="1"/>
          </p:cNvGraphicFramePr>
          <p:nvPr/>
        </p:nvGraphicFramePr>
        <p:xfrm>
          <a:off x="1285875" y="785813"/>
          <a:ext cx="3929063" cy="357187"/>
        </p:xfrm>
        <a:graphic>
          <a:graphicData uri="http://schemas.openxmlformats.org/presentationml/2006/ole">
            <p:oleObj spid="_x0000_s339971" name="Equation" r:id="rId4" imgW="2514600" imgH="228600" progId="Equation.DSMT4">
              <p:embed/>
            </p:oleObj>
          </a:graphicData>
        </a:graphic>
      </p:graphicFrame>
      <p:graphicFrame>
        <p:nvGraphicFramePr>
          <p:cNvPr id="339972" name="Object 4"/>
          <p:cNvGraphicFramePr>
            <a:graphicFrameLocks noChangeAspect="1"/>
          </p:cNvGraphicFramePr>
          <p:nvPr/>
        </p:nvGraphicFramePr>
        <p:xfrm>
          <a:off x="1714500" y="1071563"/>
          <a:ext cx="1685925" cy="357187"/>
        </p:xfrm>
        <a:graphic>
          <a:graphicData uri="http://schemas.openxmlformats.org/presentationml/2006/ole">
            <p:oleObj spid="_x0000_s339972" name="Equation" r:id="rId5" imgW="10792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99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99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99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99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99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99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99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99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00125" y="428625"/>
            <a:ext cx="8007350" cy="4729163"/>
          </a:xfrm>
        </p:spPr>
        <p:txBody>
          <a:bodyPr>
            <a:normAutofit/>
          </a:bodyPr>
          <a:lstStyle/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2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А5: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endParaRPr lang="ru-RU" sz="2200" b="1" smtClean="0">
              <a:solidFill>
                <a:srgbClr val="71320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вход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  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шаблон,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строка,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длина шаблона,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N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длина строки, </a:t>
            </a: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&lt; N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число символов в алфавите.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 схеме Горнера вычислить числа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sz="20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 модулю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р; 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цикл по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от 1 до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N – М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+ 1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	если  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= 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то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сравнить шаблон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подстрокой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...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–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1];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если они совпадают, то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	выдать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результат сравнения;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 формуле (12) вычислить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baseline="-25000" smtClean="0">
                <a:latin typeface="Times New Roman" pitchFamily="18" charset="0"/>
                <a:cs typeface="Times New Roman" pitchFamily="18" charset="0"/>
              </a:rPr>
              <a:t>+1</a:t>
            </a:r>
            <a:endParaRPr lang="ru-RU" sz="2000" baseline="-25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конец цикла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выход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позиция начала вхождения шаблона в строку.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/*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- число символов в алфавите */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/*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- число, по модулю которого производятся вычисления */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/* возвращает смещение вхождения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относительно начала строки */</a:t>
            </a:r>
          </a:p>
        </p:txBody>
      </p:sp>
      <p:graphicFrame>
        <p:nvGraphicFramePr>
          <p:cNvPr id="342020" name="Object 4"/>
          <p:cNvGraphicFramePr>
            <a:graphicFrameLocks noChangeAspect="1"/>
          </p:cNvGraphicFramePr>
          <p:nvPr/>
        </p:nvGraphicFramePr>
        <p:xfrm>
          <a:off x="5505450" y="2335213"/>
          <a:ext cx="114300" cy="228600"/>
        </p:xfrm>
        <a:graphic>
          <a:graphicData uri="http://schemas.openxmlformats.org/presentationml/2006/ole">
            <p:oleObj spid="_x0000_s342020" name="Equation" r:id="rId4" imgW="11412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1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1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1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1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1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1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1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1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1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1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1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1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1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1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1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1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1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1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10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10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10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10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44475"/>
            <a:ext cx="8385175" cy="2317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44066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428625"/>
            <a:ext cx="8215312" cy="62865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Courier New" pitchFamily="49" charset="0"/>
                <a:cs typeface="Courier New" pitchFamily="49" charset="0"/>
              </a:rPr>
              <a:t>int Robin_Carp_Matcher(char s[], char q[], int d, int p)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 int i, h, k, M, N, t_q, t_k;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N =  strlen(s);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  М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 = strlen(q);</a:t>
            </a:r>
            <a:endParaRPr lang="ru-RU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/* вычисление </a:t>
            </a:r>
            <a:r>
              <a:rPr lang="en-US" sz="1400" i="1" smtClean="0">
                <a:latin typeface="Courier New" pitchFamily="49" charset="0"/>
                <a:cs typeface="Courier New" pitchFamily="49" charset="0"/>
              </a:rPr>
              <a:t>h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=(</a:t>
            </a:r>
            <a:r>
              <a:rPr lang="en-US" sz="1400" i="1" smtClean="0">
                <a:latin typeface="Courier New" pitchFamily="49" charset="0"/>
                <a:cs typeface="Courier New" pitchFamily="49" charset="0"/>
              </a:rPr>
              <a:t>dM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l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mod </a:t>
            </a:r>
            <a:r>
              <a:rPr lang="en-US" sz="1400" i="1" smtClean="0">
                <a:latin typeface="Courier New" pitchFamily="49" charset="0"/>
                <a:cs typeface="Courier New" pitchFamily="49" charset="0"/>
              </a:rPr>
              <a:t>p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 */</a:t>
            </a:r>
            <a:endParaRPr lang="en-US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h=l;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for(i=l; i&lt;M; i++)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h=(h*d)%p;</a:t>
            </a:r>
            <a:endParaRPr lang="ru-RU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/* вычисление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tl 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и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tq 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по  схеме Горнера */ </a:t>
            </a:r>
            <a:endParaRPr lang="en-US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t_q = 0; t_k = 0;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for(i=0; i&lt;M; i++){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t_q = (d*t_q + q[i])</a:t>
            </a:r>
            <a:r>
              <a:rPr lang="en-US" sz="1400" i="1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p;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t_k = (d*t_k + s[i])</a:t>
            </a:r>
            <a:r>
              <a:rPr lang="en-US" sz="1400" i="1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p;</a:t>
            </a:r>
            <a:endParaRPr lang="ru-RU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/* сравнение шаблона с подстроками и вычисления по формуле (12)*/</a:t>
            </a:r>
            <a:endParaRPr lang="en-US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for (k=0; k&lt;=N-M; k++)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if (t_q==t_k)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for (i=0;(i&lt;M)&amp;&amp;(q[i]==s[k+i]); i++); </a:t>
            </a:r>
            <a:endParaRPr lang="ru-RU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if (i==M) return 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) { /* вычисления по формуле (8) */ </a:t>
            </a:r>
            <a:endParaRPr lang="en-US" sz="14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t_k = (d*(t_k-s[k]*h)+ s[k+M])</a:t>
            </a:r>
            <a:r>
              <a:rPr lang="en-US" sz="1400" i="1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p;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if   (t_k &lt; 0)</a:t>
            </a:r>
            <a:r>
              <a:rPr lang="ru-RU" sz="14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t_k + = p;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smtClean="0">
                <a:latin typeface="Courier New" pitchFamily="49" charset="0"/>
                <a:cs typeface="Courier New" pitchFamily="49" charset="0"/>
              </a:rPr>
              <a:t>}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Courier New" pitchFamily="49" charset="0"/>
                <a:cs typeface="Courier New" pitchFamily="49" charset="0"/>
              </a:rPr>
              <a:t>return -1;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140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308" name="Группа 1"/>
          <p:cNvGrpSpPr>
            <a:grpSpLocks/>
          </p:cNvGrpSpPr>
          <p:nvPr/>
        </p:nvGrpSpPr>
        <p:grpSpPr bwMode="auto">
          <a:xfrm>
            <a:off x="1547813" y="260350"/>
            <a:ext cx="4008437" cy="1317625"/>
            <a:chOff x="2857488" y="1071546"/>
            <a:chExt cx="4007883" cy="1317507"/>
          </a:xfrm>
        </p:grpSpPr>
        <p:sp>
          <p:nvSpPr>
            <p:cNvPr id="3" name="Правая фигурная скобка 2"/>
            <p:cNvSpPr>
              <a:spLocks/>
            </p:cNvSpPr>
            <p:nvPr/>
          </p:nvSpPr>
          <p:spPr bwMode="auto">
            <a:xfrm rot="5400000">
              <a:off x="5821713" y="893039"/>
              <a:ext cx="285752" cy="1214270"/>
            </a:xfrm>
            <a:prstGeom prst="rightBrace">
              <a:avLst>
                <a:gd name="adj1" fmla="val 8341"/>
                <a:gd name="adj2" fmla="val 50704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ru-RU">
                <a:latin typeface="+mn-lt"/>
              </a:endParaRPr>
            </a:p>
          </p:txBody>
        </p:sp>
        <p:cxnSp>
          <p:nvCxnSpPr>
            <p:cNvPr id="4" name="Прямая со стрелкой 3"/>
            <p:cNvCxnSpPr/>
            <p:nvPr/>
          </p:nvCxnSpPr>
          <p:spPr>
            <a:xfrm rot="5400000">
              <a:off x="5751091" y="1820779"/>
              <a:ext cx="3571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Прямоугольник 4"/>
            <p:cNvSpPr/>
            <p:nvPr/>
          </p:nvSpPr>
          <p:spPr>
            <a:xfrm>
              <a:off x="5857884" y="2000240"/>
              <a:ext cx="285752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346507" name="TextBox 5"/>
            <p:cNvSpPr txBox="1">
              <a:spLocks noChangeArrowheads="1"/>
            </p:cNvSpPr>
            <p:nvPr/>
          </p:nvSpPr>
          <p:spPr bwMode="auto">
            <a:xfrm>
              <a:off x="6143158" y="1643050"/>
              <a:ext cx="722213" cy="304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mod 13</a:t>
              </a:r>
              <a:endParaRPr lang="ru-RU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6508" name="TextBox 6"/>
            <p:cNvSpPr txBox="1">
              <a:spLocks noChangeArrowheads="1"/>
            </p:cNvSpPr>
            <p:nvPr/>
          </p:nvSpPr>
          <p:spPr bwMode="auto">
            <a:xfrm>
              <a:off x="2857488" y="1071546"/>
              <a:ext cx="42862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latin typeface="Times New Roman" pitchFamily="18" charset="0"/>
                  <a:cs typeface="Times New Roman" pitchFamily="18" charset="0"/>
                </a:rPr>
                <a:t>(а)</a:t>
              </a:r>
            </a:p>
          </p:txBody>
        </p:sp>
      </p:grpSp>
      <p:graphicFrame>
        <p:nvGraphicFramePr>
          <p:cNvPr id="346522" name="Group 410"/>
          <p:cNvGraphicFramePr>
            <a:graphicFrameLocks noGrp="1"/>
          </p:cNvGraphicFramePr>
          <p:nvPr/>
        </p:nvGraphicFramePr>
        <p:xfrm>
          <a:off x="1785938" y="214313"/>
          <a:ext cx="6242050" cy="406400"/>
        </p:xfrm>
        <a:graphic>
          <a:graphicData uri="http://schemas.openxmlformats.org/drawingml/2006/table">
            <a:tbl>
              <a:tblPr/>
              <a:tblGrid>
                <a:gridCol w="346075"/>
                <a:gridCol w="349250"/>
                <a:gridCol w="346075"/>
                <a:gridCol w="349250"/>
                <a:gridCol w="347662"/>
                <a:gridCol w="347663"/>
                <a:gridCol w="268287"/>
                <a:gridCol w="360363"/>
                <a:gridCol w="576262"/>
                <a:gridCol w="336550"/>
                <a:gridCol w="238125"/>
                <a:gridCol w="290513"/>
                <a:gridCol w="347662"/>
                <a:gridCol w="347663"/>
                <a:gridCol w="349250"/>
                <a:gridCol w="346075"/>
                <a:gridCol w="349250"/>
                <a:gridCol w="346075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14500" y="1857375"/>
          <a:ext cx="6096000" cy="74295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322263"/>
                <a:gridCol w="320675"/>
                <a:gridCol w="320675"/>
                <a:gridCol w="320675"/>
                <a:gridCol w="320675"/>
                <a:gridCol w="320675"/>
                <a:gridCol w="292100"/>
                <a:gridCol w="349250"/>
                <a:gridCol w="320675"/>
                <a:gridCol w="320675"/>
                <a:gridCol w="322262"/>
                <a:gridCol w="320675"/>
                <a:gridCol w="320675"/>
                <a:gridCol w="320675"/>
                <a:gridCol w="3206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Правая фигурная скобка 11"/>
          <p:cNvSpPr/>
          <p:nvPr/>
        </p:nvSpPr>
        <p:spPr>
          <a:xfrm rot="5400000">
            <a:off x="2321719" y="2035969"/>
            <a:ext cx="357187" cy="1571625"/>
          </a:xfrm>
          <a:prstGeom prst="rightBrace">
            <a:avLst>
              <a:gd name="adj1" fmla="val 8333"/>
              <a:gd name="adj2" fmla="val 5060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46411" name="Группа 35"/>
          <p:cNvGrpSpPr>
            <a:grpSpLocks/>
          </p:cNvGrpSpPr>
          <p:nvPr/>
        </p:nvGrpSpPr>
        <p:grpSpPr bwMode="auto">
          <a:xfrm>
            <a:off x="2071688" y="2643188"/>
            <a:ext cx="5072062" cy="428625"/>
            <a:chOff x="3071802" y="2071678"/>
            <a:chExt cx="5072098" cy="428628"/>
          </a:xfrm>
        </p:grpSpPr>
        <p:sp>
          <p:nvSpPr>
            <p:cNvPr id="15" name="Правая фигурная скобка 14"/>
            <p:cNvSpPr/>
            <p:nvPr/>
          </p:nvSpPr>
          <p:spPr>
            <a:xfrm rot="5400000">
              <a:off x="3607587" y="1535893"/>
              <a:ext cx="428628" cy="1500198"/>
            </a:xfrm>
            <a:prstGeom prst="rightBrace">
              <a:avLst>
                <a:gd name="adj1" fmla="val 8333"/>
                <a:gd name="adj2" fmla="val 50606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Правая фигурная скобка 15"/>
            <p:cNvSpPr/>
            <p:nvPr/>
          </p:nvSpPr>
          <p:spPr>
            <a:xfrm rot="5400000">
              <a:off x="5250661" y="1464455"/>
              <a:ext cx="357189" cy="1571636"/>
            </a:xfrm>
            <a:prstGeom prst="rightBrace">
              <a:avLst>
                <a:gd name="adj1" fmla="val 8333"/>
                <a:gd name="adj2" fmla="val 50606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Правая фигурная скобка 16"/>
            <p:cNvSpPr/>
            <p:nvPr/>
          </p:nvSpPr>
          <p:spPr>
            <a:xfrm rot="5400000">
              <a:off x="7179487" y="1464455"/>
              <a:ext cx="357189" cy="1571636"/>
            </a:xfrm>
            <a:prstGeom prst="rightBrace">
              <a:avLst>
                <a:gd name="adj1" fmla="val 8333"/>
                <a:gd name="adj2" fmla="val 50606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cxnSp>
        <p:nvCxnSpPr>
          <p:cNvPr id="26" name="Прямая со стрелкой 25"/>
          <p:cNvCxnSpPr/>
          <p:nvPr/>
        </p:nvCxnSpPr>
        <p:spPr>
          <a:xfrm rot="5400000">
            <a:off x="1536700" y="3178175"/>
            <a:ext cx="6429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714500" y="3500438"/>
          <a:ext cx="5857875" cy="285750"/>
        </p:xfrm>
        <a:graphic>
          <a:graphicData uri="http://schemas.openxmlformats.org/drawingml/2006/table">
            <a:tbl>
              <a:tblPr/>
              <a:tblGrid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  <a:gridCol w="390525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1" name="Прямая со стрелкой 30"/>
          <p:cNvCxnSpPr/>
          <p:nvPr/>
        </p:nvCxnSpPr>
        <p:spPr>
          <a:xfrm rot="5400000">
            <a:off x="1965325" y="3178175"/>
            <a:ext cx="6429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3894138" y="3178175"/>
            <a:ext cx="64293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6323013" y="3178175"/>
            <a:ext cx="64293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6450" name="TextBox 33"/>
          <p:cNvSpPr txBox="1">
            <a:spLocks noChangeArrowheads="1"/>
          </p:cNvSpPr>
          <p:nvPr/>
        </p:nvSpPr>
        <p:spPr bwMode="auto">
          <a:xfrm>
            <a:off x="3500438" y="3929063"/>
            <a:ext cx="1647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вхождение образца</a:t>
            </a:r>
          </a:p>
        </p:txBody>
      </p:sp>
      <p:sp>
        <p:nvSpPr>
          <p:cNvPr id="346451" name="TextBox 35"/>
          <p:cNvSpPr txBox="1">
            <a:spLocks noChangeArrowheads="1"/>
          </p:cNvSpPr>
          <p:nvPr/>
        </p:nvSpPr>
        <p:spPr bwMode="auto">
          <a:xfrm>
            <a:off x="5786438" y="3857625"/>
            <a:ext cx="19637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холостое срабатывание</a:t>
            </a:r>
          </a:p>
        </p:txBody>
      </p:sp>
      <p:sp>
        <p:nvSpPr>
          <p:cNvPr id="346452" name="TextBox 36"/>
          <p:cNvSpPr txBox="1">
            <a:spLocks noChangeArrowheads="1"/>
          </p:cNvSpPr>
          <p:nvPr/>
        </p:nvSpPr>
        <p:spPr bwMode="auto">
          <a:xfrm>
            <a:off x="3143250" y="3000375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346453" name="TextBox 37"/>
          <p:cNvSpPr txBox="1">
            <a:spLocks noChangeArrowheads="1"/>
          </p:cNvSpPr>
          <p:nvPr/>
        </p:nvSpPr>
        <p:spPr bwMode="auto">
          <a:xfrm>
            <a:off x="7215188" y="3000375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346454" name="TextBox 38"/>
          <p:cNvSpPr txBox="1">
            <a:spLocks noChangeArrowheads="1"/>
          </p:cNvSpPr>
          <p:nvPr/>
        </p:nvSpPr>
        <p:spPr bwMode="auto">
          <a:xfrm>
            <a:off x="5357813" y="3000375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346455" name="TextBox 40"/>
          <p:cNvSpPr txBox="1">
            <a:spLocks noChangeArrowheads="1"/>
          </p:cNvSpPr>
          <p:nvPr/>
        </p:nvSpPr>
        <p:spPr bwMode="auto">
          <a:xfrm>
            <a:off x="1143000" y="171450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(б)</a:t>
            </a:r>
          </a:p>
        </p:txBody>
      </p:sp>
      <p:sp>
        <p:nvSpPr>
          <p:cNvPr id="346456" name="TextBox 41"/>
          <p:cNvSpPr txBox="1">
            <a:spLocks noChangeArrowheads="1"/>
          </p:cNvSpPr>
          <p:nvPr/>
        </p:nvSpPr>
        <p:spPr bwMode="auto">
          <a:xfrm>
            <a:off x="7858125" y="2857500"/>
            <a:ext cx="7286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Times New Roman" pitchFamily="18" charset="0"/>
                <a:cs typeface="Times New Roman" pitchFamily="18" charset="0"/>
              </a:rPr>
              <a:t>mod 13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643063" y="5214938"/>
          <a:ext cx="2428875" cy="365125"/>
        </p:xfrm>
        <a:graphic>
          <a:graphicData uri="http://schemas.openxmlformats.org/drawingml/2006/table">
            <a:tbl>
              <a:tblPr/>
              <a:tblGrid>
                <a:gridCol w="404812"/>
                <a:gridCol w="404813"/>
                <a:gridCol w="404812"/>
                <a:gridCol w="404813"/>
                <a:gridCol w="404812"/>
                <a:gridCol w="404813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2500313" y="6286500"/>
          <a:ext cx="642937" cy="365125"/>
        </p:xfrm>
        <a:graphic>
          <a:graphicData uri="http://schemas.openxmlformats.org/drawingml/2006/table">
            <a:tbl>
              <a:tblPr/>
              <a:tblGrid>
                <a:gridCol w="320675"/>
                <a:gridCol w="322262"/>
              </a:tblGrid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" name="Правая фигурная скобка 44"/>
          <p:cNvSpPr/>
          <p:nvPr/>
        </p:nvSpPr>
        <p:spPr>
          <a:xfrm rot="5400000">
            <a:off x="2500313" y="4786313"/>
            <a:ext cx="285750" cy="2000250"/>
          </a:xfrm>
          <a:prstGeom prst="rightBrace">
            <a:avLst>
              <a:gd name="adj1" fmla="val 8333"/>
              <a:gd name="adj2" fmla="val 5070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авая фигурная скобка 45"/>
          <p:cNvSpPr/>
          <p:nvPr/>
        </p:nvSpPr>
        <p:spPr>
          <a:xfrm rot="5400000">
            <a:off x="2928938" y="4714875"/>
            <a:ext cx="285750" cy="2000250"/>
          </a:xfrm>
          <a:prstGeom prst="rightBrace">
            <a:avLst>
              <a:gd name="adj1" fmla="val 8333"/>
              <a:gd name="adj2" fmla="val 5070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0" name="Прямая со стрелкой 49"/>
          <p:cNvCxnSpPr/>
          <p:nvPr/>
        </p:nvCxnSpPr>
        <p:spPr>
          <a:xfrm rot="5400000">
            <a:off x="2499519" y="6144419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2892425" y="6108700"/>
            <a:ext cx="3571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6485" name="TextBox 54"/>
          <p:cNvSpPr txBox="1">
            <a:spLocks noChangeArrowheads="1"/>
          </p:cNvSpPr>
          <p:nvPr/>
        </p:nvSpPr>
        <p:spPr bwMode="auto">
          <a:xfrm>
            <a:off x="1143000" y="4286250"/>
            <a:ext cx="1331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Цифра </a:t>
            </a: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старшего разряда</a:t>
            </a:r>
          </a:p>
        </p:txBody>
      </p:sp>
      <p:sp>
        <p:nvSpPr>
          <p:cNvPr id="346486" name="TextBox 55"/>
          <p:cNvSpPr txBox="1">
            <a:spLocks noChangeArrowheads="1"/>
          </p:cNvSpPr>
          <p:nvPr/>
        </p:nvSpPr>
        <p:spPr bwMode="auto">
          <a:xfrm>
            <a:off x="2989263" y="4286250"/>
            <a:ext cx="1362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Цифра </a:t>
            </a: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младшего разряда</a:t>
            </a:r>
          </a:p>
        </p:txBody>
      </p:sp>
      <p:cxnSp>
        <p:nvCxnSpPr>
          <p:cNvPr id="58" name="Прямая со стрелкой 57"/>
          <p:cNvCxnSpPr>
            <a:stCxn id="346485" idx="2"/>
          </p:cNvCxnSpPr>
          <p:nvPr/>
        </p:nvCxnSpPr>
        <p:spPr>
          <a:xfrm rot="16200000" flipH="1">
            <a:off x="1635919" y="4922044"/>
            <a:ext cx="466725" cy="119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346486" idx="2"/>
          </p:cNvCxnSpPr>
          <p:nvPr/>
        </p:nvCxnSpPr>
        <p:spPr>
          <a:xfrm rot="16200000" flipH="1">
            <a:off x="3532187" y="4881563"/>
            <a:ext cx="466725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6489" name="TextBox 61"/>
          <p:cNvSpPr txBox="1">
            <a:spLocks noChangeArrowheads="1"/>
          </p:cNvSpPr>
          <p:nvPr/>
        </p:nvSpPr>
        <p:spPr bwMode="auto">
          <a:xfrm>
            <a:off x="1071563" y="4143375"/>
            <a:ext cx="5000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(в)</a:t>
            </a:r>
          </a:p>
        </p:txBody>
      </p:sp>
      <p:graphicFrame>
        <p:nvGraphicFramePr>
          <p:cNvPr id="346306" name="Object 194"/>
          <p:cNvGraphicFramePr>
            <a:graphicFrameLocks noChangeAspect="1"/>
          </p:cNvGraphicFramePr>
          <p:nvPr/>
        </p:nvGraphicFramePr>
        <p:xfrm>
          <a:off x="5072063" y="5143500"/>
          <a:ext cx="2965450" cy="285750"/>
        </p:xfrm>
        <a:graphic>
          <a:graphicData uri="http://schemas.openxmlformats.org/presentationml/2006/ole">
            <p:oleObj spid="_x0000_s346306" name="Equation" r:id="rId4" imgW="2108160" imgH="203040" progId="Equation.DSMT4">
              <p:embed/>
            </p:oleObj>
          </a:graphicData>
        </a:graphic>
      </p:graphicFrame>
      <p:graphicFrame>
        <p:nvGraphicFramePr>
          <p:cNvPr id="346307" name="Object 195"/>
          <p:cNvGraphicFramePr>
            <a:graphicFrameLocks noChangeAspect="1"/>
          </p:cNvGraphicFramePr>
          <p:nvPr/>
        </p:nvGraphicFramePr>
        <p:xfrm>
          <a:off x="5643563" y="5429250"/>
          <a:ext cx="1500187" cy="552450"/>
        </p:xfrm>
        <a:graphic>
          <a:graphicData uri="http://schemas.openxmlformats.org/presentationml/2006/ole">
            <p:oleObj spid="_x0000_s346307" name="Equation" r:id="rId5" imgW="1104840" imgH="406080" progId="Equation.DSMT4">
              <p:embed/>
            </p:oleObj>
          </a:graphicData>
        </a:graphic>
      </p:graphicFrame>
      <p:sp>
        <p:nvSpPr>
          <p:cNvPr id="346490" name="TextBox 64"/>
          <p:cNvSpPr txBox="1">
            <a:spLocks noChangeArrowheads="1"/>
          </p:cNvSpPr>
          <p:nvPr/>
        </p:nvSpPr>
        <p:spPr bwMode="auto">
          <a:xfrm>
            <a:off x="7215188" y="5429250"/>
            <a:ext cx="846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mod 13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46491" name="TextBox 65"/>
          <p:cNvSpPr txBox="1">
            <a:spLocks noChangeArrowheads="1"/>
          </p:cNvSpPr>
          <p:nvPr/>
        </p:nvSpPr>
        <p:spPr bwMode="auto">
          <a:xfrm>
            <a:off x="8072438" y="5143500"/>
            <a:ext cx="846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mod 13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46492" name="TextBox 66"/>
          <p:cNvSpPr txBox="1">
            <a:spLocks noChangeArrowheads="1"/>
          </p:cNvSpPr>
          <p:nvPr/>
        </p:nvSpPr>
        <p:spPr bwMode="auto">
          <a:xfrm>
            <a:off x="6000750" y="5715000"/>
            <a:ext cx="8461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mod 13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46493" name="TextBox 67"/>
          <p:cNvSpPr txBox="1">
            <a:spLocks noChangeArrowheads="1"/>
          </p:cNvSpPr>
          <p:nvPr/>
        </p:nvSpPr>
        <p:spPr bwMode="auto">
          <a:xfrm>
            <a:off x="5929313" y="4357688"/>
            <a:ext cx="1331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Цифра </a:t>
            </a: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старшего разряда</a:t>
            </a:r>
          </a:p>
        </p:txBody>
      </p:sp>
      <p:cxnSp>
        <p:nvCxnSpPr>
          <p:cNvPr id="69" name="Прямая со стрелкой 68"/>
          <p:cNvCxnSpPr/>
          <p:nvPr/>
        </p:nvCxnSpPr>
        <p:spPr>
          <a:xfrm rot="16200000" flipH="1">
            <a:off x="6398419" y="4888706"/>
            <a:ext cx="466725" cy="119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6495" name="TextBox 69"/>
          <p:cNvSpPr txBox="1">
            <a:spLocks noChangeArrowheads="1"/>
          </p:cNvSpPr>
          <p:nvPr/>
        </p:nvSpPr>
        <p:spPr bwMode="auto">
          <a:xfrm>
            <a:off x="7613650" y="4286250"/>
            <a:ext cx="140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Цифра </a:t>
            </a: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 младшего разряда</a:t>
            </a:r>
          </a:p>
        </p:txBody>
      </p:sp>
      <p:cxnSp>
        <p:nvCxnSpPr>
          <p:cNvPr id="72" name="Прямая со стрелкой 71"/>
          <p:cNvCxnSpPr/>
          <p:nvPr/>
        </p:nvCxnSpPr>
        <p:spPr>
          <a:xfrm rot="5400000">
            <a:off x="7886700" y="4686301"/>
            <a:ext cx="466725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071563" y="1571625"/>
            <a:ext cx="7858125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1071563" y="4214813"/>
            <a:ext cx="7858125" cy="1587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46514" name="Line 402"/>
          <p:cNvSpPr>
            <a:spLocks noChangeShapeType="1"/>
          </p:cNvSpPr>
          <p:nvPr/>
        </p:nvSpPr>
        <p:spPr bwMode="auto">
          <a:xfrm>
            <a:off x="4859338" y="18891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142875"/>
            <a:ext cx="7500938" cy="5207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Алгоритм Бойера—Мура </a:t>
            </a:r>
          </a:p>
        </p:txBody>
      </p:sp>
      <p:sp>
        <p:nvSpPr>
          <p:cNvPr id="3051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28688" y="857250"/>
            <a:ext cx="8001000" cy="29289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Данный алгоритм ведет сравнение символов из строки и шаблона, начиная с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и с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–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1]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элементов в обратном порядке.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В нем используется дополнительная таблица сдвигов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Для каждого символа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x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из алфавита (кроме последнего в шаблоне)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есть расстояние от самого правого вхождения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в шаблоне до последнего символа шаблона. Для последнего символа в шаблоне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равно расстоянию от предпоследнего вхождения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до последнего или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если предпоследнего вхождения нет.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7313" y="4429125"/>
            <a:ext cx="7215187" cy="357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500" y="5072063"/>
            <a:ext cx="2428875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29188" y="5072063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29188" y="4429125"/>
            <a:ext cx="357187" cy="357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‘b’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50" y="5072063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‘b’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57500" y="4714875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1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86313" y="5429250"/>
            <a:ext cx="60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–1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14813" y="5929313"/>
            <a:ext cx="1076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 j –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3571875" y="5929313"/>
            <a:ext cx="1000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822031" y="5893594"/>
            <a:ext cx="928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071938" y="5929313"/>
            <a:ext cx="1214437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000125" y="4429125"/>
            <a:ext cx="274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s</a:t>
            </a:r>
            <a:endParaRPr lang="ru-RU" sz="1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500313" y="507206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endParaRPr lang="ru-RU" sz="1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500" y="4429125"/>
            <a:ext cx="357188" cy="357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14750" y="542925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endParaRPr lang="ru-RU" sz="1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857500" y="542925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1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500" y="5072063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build="p"/>
      <p:bldP spid="5" grpId="0" animBg="1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4" grpId="0"/>
      <p:bldP spid="21" grpId="0"/>
      <p:bldP spid="22" grpId="0"/>
      <p:bldP spid="23" grpId="0" animBg="1"/>
      <p:bldP spid="24" grpId="0"/>
      <p:bldP spid="25" grpId="0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540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 построения таблицы сдвигов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928688"/>
            <a:ext cx="7862887" cy="4714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Times New Roman" pitchFamily="18" charset="0"/>
              </a:rPr>
              <a:t>Для шаблона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b="1" i="1" smtClean="0">
                <a:latin typeface="Courier New" pitchFamily="49" charset="0"/>
                <a:cs typeface="Courier New" pitchFamily="49" charset="0"/>
              </a:rPr>
              <a:t>а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400" b="1" i="1" smtClean="0">
                <a:latin typeface="Courier New" pitchFamily="49" charset="0"/>
                <a:cs typeface="Courier New" pitchFamily="49" charset="0"/>
              </a:rPr>
              <a:t>са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400" b="1" i="1" smtClean="0">
                <a:latin typeface="Courier New" pitchFamily="49" charset="0"/>
                <a:cs typeface="Courier New" pitchFamily="49" charset="0"/>
              </a:rPr>
              <a:t>еа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400" b="1" i="1" smtClean="0">
                <a:latin typeface="Courier New" pitchFamily="49" charset="0"/>
                <a:cs typeface="Courier New" pitchFamily="49" charset="0"/>
              </a:rPr>
              <a:t>се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smtClean="0">
                <a:latin typeface="Courier New" pitchFamily="49" charset="0"/>
                <a:cs typeface="Courier New" pitchFamily="49" charset="0"/>
              </a:rPr>
              <a:t>М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= 10)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e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= 4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Times New Roman" pitchFamily="18" charset="0"/>
              </a:rPr>
              <a:t>и для всех символов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алфавита, не входящих в шаблон,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10.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63" y="0"/>
            <a:ext cx="7862887" cy="5000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Алгоритм Бойера-Мура</a:t>
            </a:r>
          </a:p>
        </p:txBody>
      </p:sp>
      <p:sp>
        <p:nvSpPr>
          <p:cNvPr id="3092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71563" y="571500"/>
            <a:ext cx="8072437" cy="442912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Будем последовательно сравнивать шаблон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 подстроками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–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М +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1..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 (в начале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= М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.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Введем два рабочих индекса: 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j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= М, М –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1, ... , 1 — пробегающий  символы шаблона, 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=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, ... ,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–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M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+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— пробегающий подстроку.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Оба индекса синхронно уменьшаются на каждом шаге.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Если все символы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совпадают с подстрокой  (т. е.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j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доходит до 0), то шаблон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считается найденным в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 позиции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(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=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–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M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+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1)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.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Если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j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=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т. е. расхождение случилось сразу же, в последних позициях, то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можно сдвинуть вправо так, чтобы последнее вхождение символа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в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совместилось с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.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Если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j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i="1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&lt;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.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т. е. последние символы совпали, то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сдвинется так, чтобы предпоследнее вхождение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в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совместилось с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].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В обоих случаях величина сдвига равна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d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]], по построению.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В частности, если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вообще не встречается в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то смещение происходит сразу на полную длину шаблона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М.</a:t>
            </a:r>
            <a:endParaRPr lang="ru-RU" sz="1800" smtClean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4786313"/>
            <a:ext cx="63928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Задача поиска </a:t>
            </a:r>
          </a:p>
        </p:txBody>
      </p:sp>
      <p:sp>
        <p:nvSpPr>
          <p:cNvPr id="27136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179388" indent="358775" eaLnBrk="1" hangingPunct="1">
              <a:buFont typeface="Wingdings" pitchFamily="2" charset="2"/>
              <a:buNone/>
            </a:pPr>
            <a:r>
              <a:rPr lang="ru-RU" sz="1600" smtClean="0">
                <a:latin typeface="Calibri" pitchFamily="34" charset="0"/>
                <a:cs typeface="Times New Roman" pitchFamily="18" charset="0"/>
              </a:rPr>
              <a:t>Объекты в общем случае будем рассматривать как записи произвольной природы, однако имеющие в своей структуре один и тот же </a:t>
            </a:r>
            <a:r>
              <a:rPr lang="ru-RU" sz="1600" i="1" smtClean="0">
                <a:latin typeface="Calibri" pitchFamily="34" charset="0"/>
                <a:cs typeface="Times New Roman" pitchFamily="18" charset="0"/>
              </a:rPr>
              <a:t>ключ </a:t>
            </a:r>
            <a:r>
              <a:rPr lang="ru-RU" sz="1600" smtClean="0">
                <a:latin typeface="Calibri" pitchFamily="34" charset="0"/>
                <a:cs typeface="Times New Roman" pitchFamily="18" charset="0"/>
              </a:rPr>
              <a:t>— поле, содержащее значение, которое сравнивается в процессе поиска с искомым ключом. В более общем случае ключ можно рассматривать как числовую функцию, которая строит значение ключа на основании сколь угодно сложного анализа всех данных, представленных в записи. </a:t>
            </a:r>
          </a:p>
          <a:p>
            <a:pPr marL="179388" indent="358775" eaLnBrk="1" hangingPunct="1">
              <a:buFont typeface="Wingdings" pitchFamily="2" charset="2"/>
              <a:buNone/>
            </a:pPr>
            <a:r>
              <a:rPr lang="ru-RU" sz="1600" smtClean="0">
                <a:latin typeface="Calibri" pitchFamily="34" charset="0"/>
                <a:cs typeface="Times New Roman" pitchFamily="18" charset="0"/>
              </a:rPr>
              <a:t>Далее при рассмотрении методов поиска и сортировки мы для простоты будем отождествлять записи с их ключами.</a:t>
            </a: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Следующие описания структур данных будут использоваться в дальнейших алгоритмах:</a:t>
            </a:r>
            <a:endParaRPr lang="en-US" sz="1600" smtClean="0">
              <a:latin typeface="Times New Roman" pitchFamily="18" charset="0"/>
              <a:cs typeface="Times New Roman" pitchFamily="18" charset="0"/>
            </a:endParaRP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/* описания глобальных констант, типов и данных */ </a:t>
            </a:r>
            <a:endParaRPr lang="en-US" sz="1600" smtClean="0">
              <a:latin typeface="Times New Roman" pitchFamily="18" charset="0"/>
              <a:cs typeface="Times New Roman" pitchFamily="18" charset="0"/>
            </a:endParaRP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define </a:t>
            </a:r>
            <a:r>
              <a:rPr lang="en-US" sz="16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100    /* размер входного массива */ </a:t>
            </a:r>
            <a:endParaRPr lang="en-US" sz="1600" smtClean="0">
              <a:latin typeface="Times New Roman" pitchFamily="18" charset="0"/>
              <a:cs typeface="Times New Roman" pitchFamily="18" charset="0"/>
            </a:endParaRPr>
          </a:p>
          <a:p>
            <a:pPr marL="179388" indent="358775">
              <a:lnSpc>
                <a:spcPct val="9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typedef   int  key;  /*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ключа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 */ </a:t>
            </a:r>
          </a:p>
          <a:p>
            <a:pPr marL="179388" indent="358775">
              <a:lnSpc>
                <a:spcPct val="90000"/>
              </a:lnSpc>
              <a:buFont typeface="Wingdings" pitchFamily="2" charset="2"/>
              <a:buNone/>
            </a:pP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static key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а[</a:t>
            </a:r>
            <a:r>
              <a:rPr lang="en-US" sz="16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];  /* входной массив */</a:t>
            </a: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600" b="1" smtClean="0">
              <a:latin typeface="Courier New" pitchFamily="49" charset="0"/>
              <a:cs typeface="Courier New" pitchFamily="49" charset="0"/>
            </a:endParaRPr>
          </a:p>
          <a:p>
            <a:pPr marL="179388" indent="358775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0"/>
            <a:ext cx="8385175" cy="5000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алгоритма Бойера-Мура</a:t>
            </a:r>
          </a:p>
        </p:txBody>
      </p:sp>
      <p:sp>
        <p:nvSpPr>
          <p:cNvPr id="3153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28688" y="500063"/>
            <a:ext cx="8215312" cy="6357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int  seek_substring_BM(unsigned char s[], unsigned char q[])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{     int d[256];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int i, j, k, N, M;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N =  strlen(s);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M =  strlen(q);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/*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построение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for (i=0; i&lt;256; i++)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]=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;          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* изначально </a:t>
            </a:r>
            <a:r>
              <a:rPr lang="ru-RU" sz="1600" b="1" i="1" smtClean="0">
                <a:latin typeface="Courier New" pitchFamily="49" charset="0"/>
                <a:cs typeface="Courier New" pitchFamily="49" charset="0"/>
              </a:rPr>
              <a:t>М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во всех позициях */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-1;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++) /*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M </a:t>
            </a:r>
            <a:r>
              <a:rPr lang="ru-RU" sz="1600" b="1" i="1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i="1" smtClean="0">
                <a:latin typeface="Courier New" pitchFamily="49" charset="0"/>
                <a:cs typeface="Courier New" pitchFamily="49" charset="0"/>
              </a:rPr>
              <a:t> - 1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- расстояние до конца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*/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d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[(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unsigned char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q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]]=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M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-1;/* кроме последнего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символа*/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поиск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i=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M-l;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do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{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j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M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l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; /* сравнение строки и шаблона */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k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i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– по шаблону,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– по строке */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while ((j &gt;= 0) &amp;&amp; (q[j] == s[k])) { </a:t>
            </a:r>
            <a:endParaRPr lang="ru-RU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k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--;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--;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}</a:t>
            </a: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 &lt; 0)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return k+1;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/* шаблон просмотрен полностью 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*/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i+=d[(unsigned)s[i]];/*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сдвиг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на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расстояние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i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]]</a:t>
            </a: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вправо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*/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} while (i &lt; N);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return -1;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b="1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1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15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15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15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1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1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1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15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15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15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15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15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15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15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15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15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15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15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15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153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153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153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15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15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15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315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315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315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153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153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153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3153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3153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3153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3153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3153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3153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3153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3153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3153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3" dur="80"/>
                                        <p:tgtEl>
                                          <p:spTgt spid="3153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4" dur="80"/>
                                        <p:tgtEl>
                                          <p:spTgt spid="3153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80"/>
                                        <p:tgtEl>
                                          <p:spTgt spid="3153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0" dur="80"/>
                                        <p:tgtEl>
                                          <p:spTgt spid="3153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1" dur="80"/>
                                        <p:tgtEl>
                                          <p:spTgt spid="3153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80"/>
                                        <p:tgtEl>
                                          <p:spTgt spid="3153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7" dur="80"/>
                                        <p:tgtEl>
                                          <p:spTgt spid="3153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8" dur="80"/>
                                        <p:tgtEl>
                                          <p:spTgt spid="3153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80"/>
                                        <p:tgtEl>
                                          <p:spTgt spid="3153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4" dur="80"/>
                                        <p:tgtEl>
                                          <p:spTgt spid="3153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5" dur="80"/>
                                        <p:tgtEl>
                                          <p:spTgt spid="3153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80"/>
                                        <p:tgtEl>
                                          <p:spTgt spid="31539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1" dur="80"/>
                                        <p:tgtEl>
                                          <p:spTgt spid="3153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2" dur="80"/>
                                        <p:tgtEl>
                                          <p:spTgt spid="3153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80"/>
                                        <p:tgtEl>
                                          <p:spTgt spid="31539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0"/>
            <a:ext cx="7934325" cy="72548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 работы алгоритма Бойера - Мура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428750"/>
            <a:ext cx="8286750" cy="48101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3000" b="1" smtClean="0">
                <a:latin typeface="Courier New" pitchFamily="49" charset="0"/>
                <a:cs typeface="Courier New" pitchFamily="49" charset="0"/>
              </a:rPr>
              <a:t>а</a:t>
            </a:r>
            <a:r>
              <a:rPr lang="en-US" sz="3000" b="1" smtClean="0">
                <a:latin typeface="Courier New" pitchFamily="49" charset="0"/>
                <a:cs typeface="Courier New" pitchFamily="49" charset="0"/>
              </a:rPr>
              <a:t> friend in need is a friend indeed</a:t>
            </a:r>
            <a:endParaRPr lang="ru-RU" sz="3000" b="1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1928813"/>
            <a:ext cx="15716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1563" y="3071813"/>
            <a:ext cx="1285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М = </a:t>
            </a:r>
            <a:r>
              <a:rPr lang="en-US" sz="2000"/>
              <a:t>6</a:t>
            </a:r>
            <a:endParaRPr lang="ru-RU" sz="2000"/>
          </a:p>
          <a:p>
            <a:r>
              <a:rPr lang="en-US" sz="2000"/>
              <a:t>d[</a:t>
            </a:r>
            <a:r>
              <a:rPr lang="ru-RU" sz="2000"/>
              <a:t> </a:t>
            </a:r>
            <a:r>
              <a:rPr lang="en-US" sz="2000"/>
              <a:t>‘</a:t>
            </a:r>
            <a:r>
              <a:rPr lang="en-US" sz="2000" b="1" i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/>
              <a:t>’] = 5</a:t>
            </a:r>
          </a:p>
          <a:p>
            <a:r>
              <a:rPr lang="en-US" sz="2000"/>
              <a:t>d[</a:t>
            </a:r>
            <a:r>
              <a:rPr lang="ru-RU" sz="2000"/>
              <a:t> </a:t>
            </a:r>
            <a:r>
              <a:rPr lang="en-US" sz="2000"/>
              <a:t>‘</a:t>
            </a:r>
            <a:r>
              <a:rPr lang="en-US" sz="2000" b="1" i="1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000"/>
              <a:t>’] = 4</a:t>
            </a:r>
            <a:endParaRPr lang="ru-RU" sz="2000"/>
          </a:p>
          <a:p>
            <a:r>
              <a:rPr lang="en-US" sz="2000"/>
              <a:t>d[</a:t>
            </a:r>
            <a:r>
              <a:rPr lang="ru-RU" sz="2000"/>
              <a:t> </a:t>
            </a:r>
            <a:r>
              <a:rPr lang="en-US" sz="2000"/>
              <a:t>‘</a:t>
            </a:r>
            <a:r>
              <a:rPr lang="en-US" sz="2000" b="1" i="1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2000"/>
              <a:t>’] = 3</a:t>
            </a:r>
          </a:p>
          <a:p>
            <a:r>
              <a:rPr lang="en-US" sz="2000"/>
              <a:t>d[</a:t>
            </a:r>
            <a:r>
              <a:rPr lang="ru-RU" sz="2000"/>
              <a:t> </a:t>
            </a:r>
            <a:r>
              <a:rPr lang="en-US" sz="2000"/>
              <a:t>‘</a:t>
            </a:r>
            <a:r>
              <a:rPr lang="en-US" sz="2000" b="1" i="1">
                <a:latin typeface="Courier New" pitchFamily="49" charset="0"/>
                <a:cs typeface="Courier New" pitchFamily="49" charset="0"/>
              </a:rPr>
              <a:t>e</a:t>
            </a:r>
            <a:r>
              <a:rPr lang="en-US" sz="2000"/>
              <a:t>’] =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43188" y="4357688"/>
            <a:ext cx="2786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Шаг 1 – сдвиг на </a:t>
            </a:r>
            <a:r>
              <a:rPr lang="en-US" sz="1800"/>
              <a:t>1</a:t>
            </a:r>
          </a:p>
          <a:p>
            <a:r>
              <a:rPr lang="ru-RU" sz="1800"/>
              <a:t>Шаг 2 – сдвиг на 4</a:t>
            </a:r>
          </a:p>
          <a:p>
            <a:r>
              <a:rPr lang="ru-RU" sz="1800"/>
              <a:t>Шаг 3 – сдвиг на 4</a:t>
            </a:r>
          </a:p>
          <a:p>
            <a:r>
              <a:rPr lang="ru-RU" sz="1800"/>
              <a:t>Шаг 4 – сдвиг на 1</a:t>
            </a:r>
          </a:p>
          <a:p>
            <a:r>
              <a:rPr lang="ru-RU" sz="1800"/>
              <a:t>Шаг 5 – сдвиг на 3</a:t>
            </a:r>
          </a:p>
          <a:p>
            <a:r>
              <a:rPr lang="ru-RU" sz="1800"/>
              <a:t>Шаг 6 – сдвиг на 6</a:t>
            </a:r>
          </a:p>
          <a:p>
            <a:r>
              <a:rPr lang="ru-RU" sz="1800"/>
              <a:t>Шаг 7 – сдвиг на 5</a:t>
            </a:r>
          </a:p>
          <a:p>
            <a:r>
              <a:rPr lang="ru-RU" sz="1800"/>
              <a:t>Шаг 8 – сдвиг на 5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821657" y="1893094"/>
            <a:ext cx="10715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71563" y="228600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893094" y="2035969"/>
            <a:ext cx="13573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00250" y="257175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28938" y="285750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143250" y="314325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57625" y="342900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143500" y="371475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357938" y="400050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572375" y="4286250"/>
            <a:ext cx="1571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>
            <a:spAutoFit/>
          </a:bodyPr>
          <a:lstStyle/>
          <a:p>
            <a:r>
              <a:rPr lang="en-US" sz="3000" b="1">
                <a:latin typeface="Courier New" pitchFamily="49" charset="0"/>
                <a:cs typeface="Courier New" pitchFamily="49" charset="0"/>
              </a:rPr>
              <a:t>indeed</a:t>
            </a:r>
            <a:endParaRPr lang="ru-RU" sz="3000" b="1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607469" y="2250282"/>
            <a:ext cx="17859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429000" y="2357438"/>
            <a:ext cx="20002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536157" y="2464594"/>
            <a:ext cx="22145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964781" y="2678907"/>
            <a:ext cx="2643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214938" y="2786063"/>
            <a:ext cx="28575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179344" y="2964657"/>
            <a:ext cx="32146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893594" y="3036094"/>
            <a:ext cx="33575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322344" y="3036094"/>
            <a:ext cx="33575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5" grpId="0" build="p"/>
      <p:bldP spid="6" grpId="0" uiExpand="1" build="p"/>
      <p:bldP spid="9" grpId="0"/>
      <p:bldP spid="9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274638"/>
            <a:ext cx="8005762" cy="7254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Анализ 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алгоритма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Бойера-Мура</a:t>
            </a:r>
          </a:p>
        </p:txBody>
      </p:sp>
      <p:sp>
        <p:nvSpPr>
          <p:cNvPr id="319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58888" y="1052513"/>
            <a:ext cx="7499350" cy="480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Определение длин исходных строк выполняется в Си поиском заключительного нулевого символа и требует, таким образом, времени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+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М.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Для построения таблицы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d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необходимо занести значение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М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во все позиции таблицы и выполнить один проход по всем элементам шаблона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т. е. таблица строится за время (256 +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М).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Считаем, что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М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намного меньше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N.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Как правило, данный алгоритм требует значительно меньше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сравнений. В благоприятных обстоятельствах, а именно если последний символ шаблона всегда попадает на несовпадающий символ текста, максимальное число сравнении символов есть </a:t>
            </a:r>
            <a:r>
              <a:rPr lang="en-US" sz="2000" smtClean="0">
                <a:latin typeface="Calibri" pitchFamily="34" charset="0"/>
                <a:cs typeface="Times New Roman" pitchFamily="18" charset="0"/>
              </a:rPr>
              <a:t>N/M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9495" name="Rectangle 5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9492" name="Object 4"/>
          <p:cNvGraphicFramePr>
            <a:graphicFrameLocks noChangeAspect="1"/>
          </p:cNvGraphicFramePr>
          <p:nvPr/>
        </p:nvGraphicFramePr>
        <p:xfrm>
          <a:off x="0" y="3305175"/>
          <a:ext cx="161925" cy="247650"/>
        </p:xfrm>
        <a:graphic>
          <a:graphicData uri="http://schemas.openxmlformats.org/presentationml/2006/ole">
            <p:oleObj spid="_x0000_s319492" name="Equation" r:id="rId4" imgW="228501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00125" y="214313"/>
            <a:ext cx="8385175" cy="5207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Кнута—Морриса—Пратта</a:t>
            </a: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60450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857250"/>
            <a:ext cx="800735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Каждый раз при неудачном сравнении шаблона с подстрокой оба</a:t>
            </a: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индекса-указателя возвращаются к некоторым уже просмотренным</a:t>
            </a: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позициям, и сравнение начинается, по сути, заново. Полученная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информация о том, что некоторый префикс (начало) шаблона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совпал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с суффиксом (концом) просмотренной подстроки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теряется.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Пример.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наложен на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начиная с позиции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до позиций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они  совпадают, а в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расходятся: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</p:txBody>
      </p:sp>
      <p:grpSp>
        <p:nvGrpSpPr>
          <p:cNvPr id="360451" name="Группа 8"/>
          <p:cNvGrpSpPr>
            <a:grpSpLocks/>
          </p:cNvGrpSpPr>
          <p:nvPr/>
        </p:nvGrpSpPr>
        <p:grpSpPr bwMode="auto">
          <a:xfrm>
            <a:off x="1428750" y="3357563"/>
            <a:ext cx="4786313" cy="1643062"/>
            <a:chOff x="5429224" y="4357694"/>
            <a:chExt cx="3714776" cy="1414643"/>
          </a:xfrm>
        </p:grpSpPr>
        <p:sp>
          <p:nvSpPr>
            <p:cNvPr id="360452" name="TextBox 6"/>
            <p:cNvSpPr txBox="1">
              <a:spLocks noChangeArrowheads="1"/>
            </p:cNvSpPr>
            <p:nvPr/>
          </p:nvSpPr>
          <p:spPr bwMode="auto">
            <a:xfrm>
              <a:off x="5786446" y="4357694"/>
              <a:ext cx="335755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Tx/>
                <a:buAutoNum type="arabicPlain"/>
              </a:pPr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k                     i                         l</a:t>
              </a:r>
            </a:p>
            <a:p>
              <a:pPr marL="342900" indent="-342900">
                <a:buFontTx/>
                <a:buAutoNum type="arabicPlain"/>
              </a:pPr>
              <a:endParaRPr lang="ru-RU"/>
            </a:p>
          </p:txBody>
        </p:sp>
        <p:sp>
          <p:nvSpPr>
            <p:cNvPr id="360453" name="TextBox 7"/>
            <p:cNvSpPr txBox="1">
              <a:spLocks noChangeArrowheads="1"/>
            </p:cNvSpPr>
            <p:nvPr/>
          </p:nvSpPr>
          <p:spPr bwMode="auto">
            <a:xfrm>
              <a:off x="5429224" y="4572008"/>
              <a:ext cx="371477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s: b a a b a b a b a c a b a t</a:t>
              </a:r>
            </a:p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q:       </a:t>
              </a:r>
              <a:r>
                <a:rPr lang="en-US" sz="2400" i="1" u="sng">
                  <a:latin typeface="Times New Roman" pitchFamily="18" charset="0"/>
                  <a:cs typeface="Times New Roman" pitchFamily="18" charset="0"/>
                </a:rPr>
                <a:t>a b a b a</a:t>
              </a:r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 c a</a:t>
              </a:r>
            </a:p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          1             jM</a:t>
              </a:r>
              <a:endParaRPr lang="ru-RU" sz="2400" i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7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142875"/>
            <a:ext cx="800735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6 символов строки, следующих за позицией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уже известны,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поэтому можно, не выполняя сравнений, установить, что некоторые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последующие сдвиги шаблона заведомо бесперспективны.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Например, сдвиг на 1 позицию бесперспективен, так как при этом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='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сравнится с уже известным 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+1] 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='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 совпадения не будет.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А вот сдвиг на 2 позиции сразу отвергнуть нельзя: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[1...4] совпадает с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уже известной подстрокой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...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5]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Совпадут ли остальные 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М -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4 символа, станет известно только при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рассмотрении последующих символов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 причем сравнение можно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начинать сразу с 5-й позиции шаблона. Таким образом, при неудаче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очередного сравнения надо сдвинуть шаблон вперед так, чтобы его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начало совпало с уже прочитанными символами строки. Если таких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сдвигов можно указать несколько, следует выбрать кратчайший из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00125" y="0"/>
            <a:ext cx="8385175" cy="12684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  <a:defRPr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КМП-алгоритм</a:t>
            </a:r>
            <a:b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(Кнут, Моррис, Пратт) </a:t>
            </a:r>
          </a:p>
        </p:txBody>
      </p:sp>
      <p:sp>
        <p:nvSpPr>
          <p:cNvPr id="364546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1143000"/>
            <a:ext cx="800735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Алгоритм А4: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вход: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шаблон,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строка,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М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длина шаблона,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N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длина строки,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&lt; N.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:=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:= 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пока 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М)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цикл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пока 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0) 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])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цикл 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:=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;    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/*0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*/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конец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цикла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:=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 +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1;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 := j +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1;  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конец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цикла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выход: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&gt; М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то шаблон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найден в позиции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- М;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иначе /*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&gt; N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*/ шаблон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не найден.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44475"/>
            <a:ext cx="8385175" cy="3048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66594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136650" y="142875"/>
            <a:ext cx="8007350" cy="4191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Индекс-указатель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пробегает строку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без возвратов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(что обеспечи­вает линейность времени работы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алгоритма). Индекс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синхронно пробегает шаблон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однако может возвращаться к некоторым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предыдущим позициям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которые будут выбираться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так, чтобы обеспечить на всем протяжении алгоритма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инвариантность следующего условия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«все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символы шаблона, предшествующие позиции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совпадают с таким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же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числом символов строки,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предшествующих позиции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3" name="Rectangle 5"/>
          <p:cNvSpPr>
            <a:spLocks noChangeArrowheads="1"/>
          </p:cNvSpPr>
          <p:nvPr/>
        </p:nvSpPr>
        <p:spPr bwMode="auto">
          <a:xfrm>
            <a:off x="1214438" y="3643313"/>
            <a:ext cx="70564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Истинность условия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i, M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означает, 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что шаблон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входит в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начиная с позиции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Выполнение условия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N+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означает, 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что шаблона в строке нет.</a:t>
            </a:r>
          </a:p>
        </p:txBody>
      </p:sp>
      <p:sp>
        <p:nvSpPr>
          <p:cNvPr id="381954" name="TextBox 5"/>
          <p:cNvSpPr txBox="1">
            <a:spLocks noChangeArrowheads="1"/>
          </p:cNvSpPr>
          <p:nvPr/>
        </p:nvSpPr>
        <p:spPr bwMode="auto">
          <a:xfrm>
            <a:off x="1143000" y="500063"/>
            <a:ext cx="69167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≤i ≤ N+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≤ j ≤ M +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pref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q,j-1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=suff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s,i-1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,j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endParaRPr lang="en-US" sz="22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str,k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=str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[1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…k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– k-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префикс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str</a:t>
            </a:r>
          </a:p>
          <a:p>
            <a:endParaRPr lang="en-US" sz="2200" i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suff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str,k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=str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l-k+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…l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суффикс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str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[] (l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– длина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str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str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i..i-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1]=“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89" name="Rectangle 4"/>
          <p:cNvSpPr>
            <a:spLocks noChangeArrowheads="1"/>
          </p:cNvSpPr>
          <p:nvPr/>
        </p:nvSpPr>
        <p:spPr bwMode="auto">
          <a:xfrm>
            <a:off x="1000125" y="214313"/>
            <a:ext cx="8143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При первом входе в цикл индексы указывают на начала строк и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(1, 1), очевидно, истинно.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На каждом проходе цикла указатель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сдвигается на одну позицию строки вперед без возвратов.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Пока очередные символы совпадают, внутренний цикл не выполняется и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просто увеличивается синхронно с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что обеспечивает сохранение условия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i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без сдвига шаблона относительно строки.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7" name="Rectangle 4"/>
          <p:cNvSpPr>
            <a:spLocks noChangeArrowheads="1"/>
          </p:cNvSpPr>
          <p:nvPr/>
        </p:nvSpPr>
        <p:spPr bwMode="auto">
          <a:xfrm>
            <a:off x="1000125" y="71438"/>
            <a:ext cx="81438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При несовпадении очередных символов надо сдвинуть шаблон так, чтобы некоторый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-префикс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продолжал совпадать с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суффиксом просмотренной строки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[1 ..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] , тем самым сохраняя инвариант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+ 1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+ 1) для следующей итерации цикла.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Изменение соответствия позиций с 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на 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означает сдвиг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относительно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0 позиций вперед.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Отсюда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Ес­ли таких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-префиксов можно указать несколько, надо выбрать из них наибольший по длине, чтобы сдвиг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был кратчайшим.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Если таких префиксов нет, возьмем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0, так как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1,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1) всегда истинно. Это соответствует сдвигу шаблона на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к позиции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]; т. е. следующее сравнение начнется со следующей непрочитанной позиции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строки, имея «нулевую историю» совпадений.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14313"/>
            <a:ext cx="8385175" cy="736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Последовательный поиск </a:t>
            </a:r>
          </a:p>
        </p:txBody>
      </p:sp>
      <p:sp>
        <p:nvSpPr>
          <p:cNvPr id="273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57250" y="1071563"/>
            <a:ext cx="8007350" cy="4191000"/>
          </a:xfrm>
        </p:spPr>
        <p:txBody>
          <a:bodyPr>
            <a:normAutofit fontScale="92500" lnSpcReduction="20000"/>
          </a:bodyPr>
          <a:lstStyle/>
          <a:p>
            <a:pPr marL="180000" indent="360000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dirty="0"/>
              <a:t>     </a:t>
            </a:r>
            <a:r>
              <a:rPr lang="ru-RU" sz="2000" dirty="0">
                <a:latin typeface="Calibri" pitchFamily="34" charset="0"/>
                <a:cs typeface="Times New Roman" pitchFamily="18" charset="0"/>
              </a:rPr>
              <a:t>Начинаем просмотр с первого элемента  массива,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продвигаясь </a:t>
            </a:r>
            <a:r>
              <a:rPr lang="ru-RU" sz="2000" dirty="0">
                <a:latin typeface="Calibri" pitchFamily="34" charset="0"/>
                <a:cs typeface="Times New Roman" pitchFamily="18" charset="0"/>
              </a:rPr>
              <a:t>дальше до тех пор, пока не будет найден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нужный  </a:t>
            </a:r>
            <a:r>
              <a:rPr lang="ru-RU" sz="2000" dirty="0">
                <a:latin typeface="Calibri" pitchFamily="34" charset="0"/>
                <a:cs typeface="Times New Roman" pitchFamily="18" charset="0"/>
              </a:rPr>
              <a:t>элемент  или пока не будут  просмотрены все элементы массива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seek_linear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(key x,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key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a[],  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N)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    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=0;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while ((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&lt;N)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&amp;&amp;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(a[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!=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x))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++;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&lt;N)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элемент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найден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*/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е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lse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-1; 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элемент не найден */ 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5" name="Rectangle 4"/>
          <p:cNvSpPr>
            <a:spLocks noChangeArrowheads="1"/>
          </p:cNvSpPr>
          <p:nvPr/>
        </p:nvSpPr>
        <p:spPr bwMode="auto">
          <a:xfrm>
            <a:off x="1071563" y="142875"/>
            <a:ext cx="59864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До сдвига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совпадает с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suff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— 1).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Чтобы сдвиг шаблона на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был перспективен, префикс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 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1 )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должен совпадать с суффиксом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>
                <a:latin typeface="Times New Roman" pitchFamily="18" charset="0"/>
                <a:cs typeface="Times New Roman" pitchFamily="18" charset="0"/>
              </a:rPr>
              <a:t>suff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1),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1),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которым до сдвига совпадал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>
                <a:latin typeface="Times New Roman" pitchFamily="18" charset="0"/>
                <a:cs typeface="Times New Roman" pitchFamily="18" charset="0"/>
              </a:rPr>
              <a:t>suff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 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Отсюда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dj 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= suff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j 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1),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dj 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1),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74786" name="Rectangle 5"/>
          <p:cNvSpPr>
            <a:spLocks noChangeArrowheads="1"/>
          </p:cNvSpPr>
          <p:nvPr/>
        </p:nvSpPr>
        <p:spPr bwMode="auto">
          <a:xfrm>
            <a:off x="1000125" y="1928813"/>
            <a:ext cx="5222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...dj–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1]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= 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j–dj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+ 1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... j–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1].                            </a:t>
            </a:r>
            <a:r>
              <a:rPr lang="ru-RU"/>
              <a:t>(7)</a:t>
            </a:r>
          </a:p>
        </p:txBody>
      </p:sp>
      <p:sp>
        <p:nvSpPr>
          <p:cNvPr id="374787" name="Rectangle 6"/>
          <p:cNvSpPr>
            <a:spLocks noChangeArrowheads="1"/>
          </p:cNvSpPr>
          <p:nvPr/>
        </p:nvSpPr>
        <p:spPr bwMode="auto">
          <a:xfrm>
            <a:off x="1000125" y="2500313"/>
            <a:ext cx="655161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Это условие необходимо для перспективности сдвига на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но еще не достаточно;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из сравнения нам еще известно, что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не совпадает с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 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Поэтому если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то сдвиг бесперспективен.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Сделаем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соответствующее уточнение в формуле (7): </a:t>
            </a:r>
          </a:p>
        </p:txBody>
      </p:sp>
      <p:sp>
        <p:nvSpPr>
          <p:cNvPr id="374788" name="Rectangle 7"/>
          <p:cNvSpPr>
            <a:spLocks noChangeArrowheads="1"/>
          </p:cNvSpPr>
          <p:nvPr/>
        </p:nvSpPr>
        <p:spPr bwMode="auto">
          <a:xfrm>
            <a:off x="1000125" y="4000500"/>
            <a:ext cx="54006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01613"/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...dj 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= 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j–dj +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... j–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en-US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</a:t>
            </a:r>
            <a:r>
              <a:rPr lang="en-US">
                <a:sym typeface="Symbol" pitchFamily="18" charset="2"/>
              </a:rPr>
              <a:t>(8)</a:t>
            </a:r>
            <a:endParaRPr lang="ru-RU">
              <a:sym typeface="Symbol" pitchFamily="18" charset="2"/>
            </a:endParaRPr>
          </a:p>
          <a:p>
            <a:pPr indent="201613" eaLnBrk="0" hangingPunct="0"/>
            <a:endParaRPr lang="ru-RU" sz="10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3" name="Rectangle 4"/>
          <p:cNvSpPr>
            <a:spLocks noChangeArrowheads="1"/>
          </p:cNvSpPr>
          <p:nvPr/>
        </p:nvSpPr>
        <p:spPr bwMode="auto">
          <a:xfrm>
            <a:off x="428625" y="214313"/>
            <a:ext cx="73675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01613" algn="ctr"/>
            <a:r>
              <a:rPr lang="ru-RU">
                <a:latin typeface="Times New Roman" pitchFamily="18" charset="0"/>
                <a:cs typeface="Times New Roman" pitchFamily="18" charset="0"/>
              </a:rPr>
              <a:t>Добавив теперь условие максимальности длины префикса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  <a:p>
            <a:pPr indent="201613" algn="ctr"/>
            <a:r>
              <a:rPr lang="ru-RU">
                <a:latin typeface="Times New Roman" pitchFamily="18" charset="0"/>
                <a:cs typeface="Times New Roman" pitchFamily="18" charset="0"/>
              </a:rPr>
              <a:t>выразим зависимость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ледующей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префикс-функцией: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201613" algn="ctr"/>
            <a:r>
              <a:rPr lang="en-US" i="1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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&lt;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[1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...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 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=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 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...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 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 }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    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(9)</a:t>
            </a:r>
          </a:p>
        </p:txBody>
      </p:sp>
      <p:sp>
        <p:nvSpPr>
          <p:cNvPr id="376834" name="Rectangle 5"/>
          <p:cNvSpPr>
            <a:spLocks noChangeArrowheads="1"/>
          </p:cNvSpPr>
          <p:nvPr/>
        </p:nvSpPr>
        <p:spPr bwMode="auto">
          <a:xfrm>
            <a:off x="1071563" y="1214438"/>
            <a:ext cx="62515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Как можно видеть, префикс-функция зависит только от шаблона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но не от строки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поэтому она может быть вычислена ещё до начала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поиска и задана в алгоритме таблицей значений.</a:t>
            </a:r>
          </a:p>
        </p:txBody>
      </p:sp>
      <p:sp>
        <p:nvSpPr>
          <p:cNvPr id="376835" name="Rectangle 6"/>
          <p:cNvSpPr>
            <a:spLocks noChangeArrowheads="1"/>
          </p:cNvSpPr>
          <p:nvPr/>
        </p:nvSpPr>
        <p:spPr bwMode="auto">
          <a:xfrm>
            <a:off x="1071563" y="2071688"/>
            <a:ext cx="53038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Однако зависимость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от строки все же имеется: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то сдвиг тоже заведомо бесперспективен. </a:t>
            </a:r>
            <a:endParaRPr lang="en-US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В этом случае вычисленное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следует отвергнуть и </a:t>
            </a:r>
            <a:endParaRPr lang="en-US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Так как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&gt;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все длины перспективных префиксов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образуют последовательность, убывающую до нуля: </a:t>
            </a:r>
            <a:endParaRPr lang="en-US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&gt;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&gt;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]]]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&gt; ... &gt; 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...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]...]</a:t>
            </a:r>
            <a:r>
              <a:rPr lang="ru-RU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= </a:t>
            </a:r>
            <a:r>
              <a:rPr lang="ru-RU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  <a:endParaRPr lang="ru-RU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1" name="Rectangle 6"/>
          <p:cNvSpPr>
            <a:spLocks noChangeArrowheads="1"/>
          </p:cNvSpPr>
          <p:nvPr/>
        </p:nvSpPr>
        <p:spPr bwMode="auto">
          <a:xfrm>
            <a:off x="1000125" y="428625"/>
            <a:ext cx="61007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01613"/>
            <a:r>
              <a:rPr lang="ru-RU">
                <a:latin typeface="Times New Roman" pitchFamily="18" charset="0"/>
                <a:cs typeface="Times New Roman" pitchFamily="18" charset="0"/>
              </a:rPr>
              <a:t>Выбором подходящего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dj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 учетом всего сказанного,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indent="201613"/>
            <a:r>
              <a:rPr lang="ru-RU">
                <a:latin typeface="Times New Roman" pitchFamily="18" charset="0"/>
                <a:cs typeface="Times New Roman" pitchFamily="18" charset="0"/>
              </a:rPr>
              <a:t>занимается внутренний цикл КМП-алгоритма.</a:t>
            </a:r>
          </a:p>
          <a:p>
            <a:pPr indent="201613"/>
            <a:r>
              <a:rPr lang="ru-RU">
                <a:latin typeface="Times New Roman" pitchFamily="18" charset="0"/>
                <a:cs typeface="Times New Roman" pitchFamily="18" charset="0"/>
              </a:rPr>
              <a:t>Ниже приведены значения префикс-функции и величины сдвига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indent="201613"/>
            <a:r>
              <a:rPr lang="ru-RU">
                <a:latin typeface="Times New Roman" pitchFamily="18" charset="0"/>
                <a:cs typeface="Times New Roman" pitchFamily="18" charset="0"/>
              </a:rPr>
              <a:t>для шаблона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аса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из примера выше: - по формуле (9) </a:t>
            </a:r>
          </a:p>
        </p:txBody>
      </p:sp>
      <p:sp>
        <p:nvSpPr>
          <p:cNvPr id="378882" name="TextBox 5"/>
          <p:cNvSpPr txBox="1">
            <a:spLocks noChangeArrowheads="1"/>
          </p:cNvSpPr>
          <p:nvPr/>
        </p:nvSpPr>
        <p:spPr bwMode="auto">
          <a:xfrm>
            <a:off x="1428750" y="1643063"/>
            <a:ext cx="5357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1  2  3  4  5  6  7</a:t>
            </a:r>
          </a:p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a  b  a  b  a  c  a</a:t>
            </a:r>
          </a:p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0  1  0  1  0  4  0 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по фломуле (9)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D=j-d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1  1  3  3  5  2  7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5" name="Группа 28"/>
          <p:cNvGrpSpPr>
            <a:grpSpLocks/>
          </p:cNvGrpSpPr>
          <p:nvPr/>
        </p:nvGrpSpPr>
        <p:grpSpPr bwMode="auto">
          <a:xfrm>
            <a:off x="1357313" y="428625"/>
            <a:ext cx="4071937" cy="2986088"/>
            <a:chOff x="1357290" y="428605"/>
            <a:chExt cx="4071966" cy="2985433"/>
          </a:xfrm>
        </p:grpSpPr>
        <p:sp>
          <p:nvSpPr>
            <p:cNvPr id="368658" name="TextBox 11"/>
            <p:cNvSpPr txBox="1">
              <a:spLocks noChangeArrowheads="1"/>
            </p:cNvSpPr>
            <p:nvPr/>
          </p:nvSpPr>
          <p:spPr bwMode="auto">
            <a:xfrm>
              <a:off x="1357290" y="428605"/>
              <a:ext cx="4071966" cy="2985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    1                          i                      N</a:t>
              </a: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 s: b  a  </a:t>
              </a:r>
              <a:r>
                <a:rPr lang="en-US" i="1" u="sng">
                  <a:latin typeface="Times New Roman" pitchFamily="18" charset="0"/>
                  <a:cs typeface="Times New Roman" pitchFamily="18" charset="0"/>
                </a:rPr>
                <a:t>a  b  a  b  a  </a:t>
              </a:r>
              <a:r>
                <a:rPr lang="en-US" i="1">
                  <a:latin typeface="Times New Roman" pitchFamily="18" charset="0"/>
                  <a:cs typeface="Times New Roman" pitchFamily="18" charset="0"/>
                </a:rPr>
                <a:t>b  a  c  a  b  a  b</a:t>
              </a: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                             ^</a:t>
              </a: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  q:       </a:t>
              </a:r>
              <a:r>
                <a:rPr lang="en-US" i="1" u="sng">
                  <a:latin typeface="Times New Roman" pitchFamily="18" charset="0"/>
                  <a:cs typeface="Times New Roman" pitchFamily="18" charset="0"/>
                </a:rPr>
                <a:t>a  b  a</a:t>
              </a:r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b  a  c  a</a:t>
              </a: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            1         ^d     j  M</a:t>
              </a:r>
            </a:p>
            <a:p>
              <a:endParaRPr lang="en-US" i="1">
                <a:latin typeface="Times New Roman" pitchFamily="18" charset="0"/>
                <a:cs typeface="Times New Roman" pitchFamily="18" charset="0"/>
              </a:endParaRPr>
            </a:p>
            <a:p>
              <a:endParaRPr lang="en-US" i="1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q: j-d             </a:t>
              </a:r>
              <a:r>
                <a:rPr lang="en-US" i="1" u="sng">
                  <a:latin typeface="Times New Roman" pitchFamily="18" charset="0"/>
                  <a:cs typeface="Times New Roman" pitchFamily="18" charset="0"/>
                </a:rPr>
                <a:t>a  b  a</a:t>
              </a:r>
              <a:r>
                <a:rPr lang="en-US" i="1">
                  <a:latin typeface="Times New Roman" pitchFamily="18" charset="0"/>
                  <a:cs typeface="Times New Roman" pitchFamily="18" charset="0"/>
                </a:rPr>
                <a:t>  b  a  c  a</a:t>
              </a:r>
            </a:p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	        1    ^d         M</a:t>
              </a:r>
            </a:p>
            <a:p>
              <a:endParaRPr lang="en-US" sz="1200"/>
            </a:p>
            <a:p>
              <a:endParaRPr lang="ru-RU"/>
            </a:p>
          </p:txBody>
        </p:sp>
        <p:grpSp>
          <p:nvGrpSpPr>
            <p:cNvPr id="368659" name="Группа 12"/>
            <p:cNvGrpSpPr>
              <a:grpSpLocks/>
            </p:cNvGrpSpPr>
            <p:nvPr/>
          </p:nvGrpSpPr>
          <p:grpSpPr bwMode="auto">
            <a:xfrm>
              <a:off x="1928794" y="1500174"/>
              <a:ext cx="1143008" cy="1073158"/>
              <a:chOff x="4286248" y="4214818"/>
              <a:chExt cx="1143008" cy="1073158"/>
            </a:xfrm>
          </p:grpSpPr>
          <p:cxnSp>
            <p:nvCxnSpPr>
              <p:cNvPr id="14" name="Прямая со стрелкой 13"/>
              <p:cNvCxnSpPr/>
              <p:nvPr/>
            </p:nvCxnSpPr>
            <p:spPr>
              <a:xfrm>
                <a:off x="4286248" y="5285904"/>
                <a:ext cx="571504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4929189" y="4214577"/>
                <a:ext cx="500067" cy="1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2393198" y="1249955"/>
              <a:ext cx="499952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2607513" y="1249955"/>
              <a:ext cx="499952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2821826" y="1249955"/>
              <a:ext cx="499952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2286065" y="2142729"/>
              <a:ext cx="714218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2464669" y="2107017"/>
              <a:ext cx="785640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2714693" y="2142729"/>
              <a:ext cx="714218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8656" name="TextBox 29"/>
          <p:cNvSpPr txBox="1">
            <a:spLocks noChangeArrowheads="1"/>
          </p:cNvSpPr>
          <p:nvPr/>
        </p:nvSpPr>
        <p:spPr bwMode="auto">
          <a:xfrm>
            <a:off x="4572000" y="1071563"/>
            <a:ext cx="44116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400" i="1">
                <a:latin typeface="Times New Roman" pitchFamily="18" charset="0"/>
                <a:cs typeface="Times New Roman" pitchFamily="18" charset="0"/>
              </a:rPr>
              <a:t>: j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400" i="1">
                <a:latin typeface="Times New Roman" pitchFamily="18" charset="0"/>
                <a:cs typeface="Times New Roman" pitchFamily="18" charset="0"/>
              </a:rPr>
              <a:t>6,d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4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] = 4</a:t>
            </a:r>
          </a:p>
          <a:p>
            <a:pPr>
              <a:buFontTx/>
              <a:buChar char="-"/>
            </a:pPr>
            <a:r>
              <a:rPr lang="en-US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q,3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= suff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s,i-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1),3)</a:t>
            </a:r>
          </a:p>
          <a:p>
            <a:pPr>
              <a:buFontTx/>
              <a:buChar char="-"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-1 = 3 –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длина совпадения</a:t>
            </a:r>
          </a:p>
          <a:p>
            <a:pPr>
              <a:buFontTx/>
              <a:buChar char="-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условие (8) выполнено и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 = 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>
              <a:buFontTx/>
              <a:buChar char="-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сдвиг на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j-d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= 2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совмещает префикс с суфиксом</a:t>
            </a:r>
          </a:p>
          <a:p>
            <a:pPr>
              <a:buFontTx/>
              <a:buChar char="-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d-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префикс совпадает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,d+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1)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продолжаем сравнение с (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i+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,d+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368654" name="Object 14"/>
          <p:cNvGraphicFramePr>
            <a:graphicFrameLocks noChangeAspect="1"/>
          </p:cNvGraphicFramePr>
          <p:nvPr/>
        </p:nvGraphicFramePr>
        <p:xfrm>
          <a:off x="6572250" y="2357438"/>
          <a:ext cx="357188" cy="219075"/>
        </p:xfrm>
        <a:graphic>
          <a:graphicData uri="http://schemas.openxmlformats.org/presentationml/2006/ole">
            <p:oleObj spid="_x0000_s368654" name="Equation" r:id="rId4" imgW="190440" imgH="139680" progId="Equation.DSMT4">
              <p:embed/>
            </p:oleObj>
          </a:graphicData>
        </a:graphic>
      </p:graphicFrame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1214438" y="0"/>
            <a:ext cx="14271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Пример</a:t>
            </a:r>
            <a:r>
              <a:rPr lang="ru-RU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1" name="Rectangle 4"/>
          <p:cNvSpPr>
            <a:spLocks noChangeArrowheads="1"/>
          </p:cNvSpPr>
          <p:nvPr/>
        </p:nvSpPr>
        <p:spPr bwMode="auto">
          <a:xfrm>
            <a:off x="1000125" y="142875"/>
            <a:ext cx="76104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Допустим, что для всех позиций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шаблона, предшествующих и включая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уже вычислены и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+1.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Это означает, что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suff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Сравним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+ 1] и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они равны, то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pref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1)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suff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1),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+ 1),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т. е.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+ 1]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+2;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если они не равны, то выберем для испытаний следующий по длине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префикс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являющийся суффиксом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pref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т. е.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49" name="Rectangle 4"/>
          <p:cNvSpPr>
            <a:spLocks noChangeArrowheads="1"/>
          </p:cNvSpPr>
          <p:nvPr/>
        </p:nvSpPr>
        <p:spPr bwMode="auto">
          <a:xfrm>
            <a:off x="571500" y="571500"/>
            <a:ext cx="902811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int  seek_substring_KMP  (char s[],   char q[]){ 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int  i, j, N, M; N = strlen(s); M = strlen(q); 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int *d =(int*)malloc(M*sizeof(int));/*</a:t>
            </a:r>
            <a:r>
              <a:rPr lang="ru-RU" sz="1400">
                <a:latin typeface="Courier New" pitchFamily="49" charset="0"/>
                <a:cs typeface="Courier New" pitchFamily="49" charset="0"/>
              </a:rPr>
              <a:t>динамический</a:t>
            </a:r>
            <a:r>
              <a:rPr lang="en-US" sz="140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>
                <a:latin typeface="Courier New" pitchFamily="49" charset="0"/>
                <a:cs typeface="Courier New" pitchFamily="49" charset="0"/>
              </a:rPr>
              <a:t>массив</a:t>
            </a:r>
            <a:r>
              <a:rPr lang="en-US" sz="140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>
                <a:latin typeface="Courier New" pitchFamily="49" charset="0"/>
                <a:cs typeface="Courier New" pitchFamily="49" charset="0"/>
              </a:rPr>
              <a:t>длины</a:t>
            </a:r>
            <a:r>
              <a:rPr lang="en-US" sz="140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 i="1">
                <a:latin typeface="Courier New" pitchFamily="49" charset="0"/>
                <a:cs typeface="Courier New" pitchFamily="49" charset="0"/>
              </a:rPr>
              <a:t>М</a:t>
            </a:r>
            <a:r>
              <a:rPr lang="en-US" sz="1400">
                <a:latin typeface="Courier New" pitchFamily="49" charset="0"/>
                <a:cs typeface="Courier New" pitchFamily="49" charset="0"/>
              </a:rPr>
              <a:t>+1*/</a:t>
            </a: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/* Вычисление префикс-функции */ </a:t>
            </a: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i</a:t>
            </a:r>
            <a:r>
              <a:rPr lang="ru-RU">
                <a:latin typeface="Courier New" pitchFamily="49" charset="0"/>
                <a:cs typeface="Courier New" pitchFamily="49" charset="0"/>
              </a:rPr>
              <a:t>=0;   </a:t>
            </a:r>
            <a:r>
              <a:rPr lang="en-US">
                <a:latin typeface="Courier New" pitchFamily="49" charset="0"/>
                <a:cs typeface="Courier New" pitchFamily="49" charset="0"/>
              </a:rPr>
              <a:t>j</a:t>
            </a:r>
            <a:r>
              <a:rPr lang="ru-RU">
                <a:latin typeface="Courier New" pitchFamily="49" charset="0"/>
                <a:cs typeface="Courier New" pitchFamily="49" charset="0"/>
              </a:rPr>
              <a:t>=-</a:t>
            </a:r>
            <a:r>
              <a:rPr lang="en-US">
                <a:latin typeface="Courier New" pitchFamily="49" charset="0"/>
                <a:cs typeface="Courier New" pitchFamily="49" charset="0"/>
              </a:rPr>
              <a:t>l</a:t>
            </a:r>
            <a:r>
              <a:rPr lang="ru-RU">
                <a:latin typeface="Courier New" pitchFamily="49" charset="0"/>
                <a:cs typeface="Courier New" pitchFamily="49" charset="0"/>
              </a:rPr>
              <a:t>;   </a:t>
            </a:r>
            <a:r>
              <a:rPr lang="en-US">
                <a:latin typeface="Courier New" pitchFamily="49" charset="0"/>
                <a:cs typeface="Courier New" pitchFamily="49" charset="0"/>
              </a:rPr>
              <a:t>d</a:t>
            </a:r>
            <a:r>
              <a:rPr lang="ru-RU">
                <a:latin typeface="Courier New" pitchFamily="49" charset="0"/>
                <a:cs typeface="Courier New" pitchFamily="49" charset="0"/>
              </a:rPr>
              <a:t>[0]=-</a:t>
            </a:r>
            <a:r>
              <a:rPr lang="en-US">
                <a:latin typeface="Courier New" pitchFamily="49" charset="0"/>
                <a:cs typeface="Courier New" pitchFamily="49" charset="0"/>
              </a:rPr>
              <a:t>l</a:t>
            </a:r>
            <a:r>
              <a:rPr lang="ru-RU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while   (i  &lt; M-l)   {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</a:t>
            </a:r>
            <a:r>
              <a:rPr lang="en-US">
                <a:latin typeface="Courier New" pitchFamily="49" charset="0"/>
                <a:cs typeface="Courier New" pitchFamily="49" charset="0"/>
              </a:rPr>
              <a:t>while((j&gt;=0) &amp;&amp; (q[j]!=q[i]))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	</a:t>
            </a:r>
            <a:r>
              <a:rPr lang="en-US">
                <a:latin typeface="Courier New" pitchFamily="49" charset="0"/>
                <a:cs typeface="Courier New" pitchFamily="49" charset="0"/>
              </a:rPr>
              <a:t>j = d[j];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	i++; j++;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</a:t>
            </a:r>
            <a:r>
              <a:rPr lang="en-US">
                <a:latin typeface="Courier New" pitchFamily="49" charset="0"/>
                <a:cs typeface="Courier New" pitchFamily="49" charset="0"/>
              </a:rPr>
              <a:t>if(q[i]==q[j])</a:t>
            </a:r>
            <a:r>
              <a:rPr lang="ru-RU">
                <a:latin typeface="Courier New" pitchFamily="49" charset="0"/>
                <a:cs typeface="Courier New" pitchFamily="49" charset="0"/>
              </a:rPr>
              <a:t> </a:t>
            </a:r>
            <a:r>
              <a:rPr lang="en-US">
                <a:latin typeface="Courier New" pitchFamily="49" charset="0"/>
                <a:cs typeface="Courier New" pitchFamily="49" charset="0"/>
              </a:rPr>
              <a:t>d[i]   = d[j];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</a:t>
            </a:r>
            <a:r>
              <a:rPr lang="en-US"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>
                <a:latin typeface="Courier New" pitchFamily="49" charset="0"/>
                <a:cs typeface="Courier New" pitchFamily="49" charset="0"/>
              </a:rPr>
              <a:t> </a:t>
            </a:r>
            <a:r>
              <a:rPr lang="en-US">
                <a:latin typeface="Courier New" pitchFamily="49" charset="0"/>
                <a:cs typeface="Courier New" pitchFamily="49" charset="0"/>
              </a:rPr>
              <a:t>d[i]= j; 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}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</a:t>
            </a:r>
            <a:r>
              <a:rPr lang="en-US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>
                <a:latin typeface="Courier New" pitchFamily="49" charset="0"/>
                <a:cs typeface="Courier New" pitchFamily="49" charset="0"/>
              </a:rPr>
              <a:t>поиск</a:t>
            </a:r>
            <a:r>
              <a:rPr lang="en-US">
                <a:latin typeface="Courier New" pitchFamily="49" charset="0"/>
                <a:cs typeface="Courier New" pitchFamily="49" charset="0"/>
              </a:rPr>
              <a:t> */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for(i=0,j=0;(i&lt;=N-l)&amp;&amp;(j&lt;=M-l); i++,j++)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while((j&gt;=0)&amp;&amp;(q[j]!=s[i]))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ru-RU">
                <a:latin typeface="Courier New" pitchFamily="49" charset="0"/>
                <a:cs typeface="Courier New" pitchFamily="49" charset="0"/>
              </a:rPr>
              <a:t>	</a:t>
            </a:r>
            <a:r>
              <a:rPr lang="en-US">
                <a:latin typeface="Courier New" pitchFamily="49" charset="0"/>
                <a:cs typeface="Courier New" pitchFamily="49" charset="0"/>
              </a:rPr>
              <a:t>j</a:t>
            </a:r>
            <a:r>
              <a:rPr lang="ru-RU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>
                <a:latin typeface="Courier New" pitchFamily="49" charset="0"/>
                <a:cs typeface="Courier New" pitchFamily="49" charset="0"/>
              </a:rPr>
              <a:t>d</a:t>
            </a:r>
            <a:r>
              <a:rPr lang="ru-RU">
                <a:latin typeface="Courier New" pitchFamily="49" charset="0"/>
                <a:cs typeface="Courier New" pitchFamily="49" charset="0"/>
              </a:rPr>
              <a:t>[</a:t>
            </a:r>
            <a:r>
              <a:rPr lang="en-US">
                <a:latin typeface="Courier New" pitchFamily="49" charset="0"/>
                <a:cs typeface="Courier New" pitchFamily="49" charset="0"/>
              </a:rPr>
              <a:t>j</a:t>
            </a:r>
            <a:r>
              <a:rPr lang="ru-RU">
                <a:latin typeface="Courier New" pitchFamily="49" charset="0"/>
                <a:cs typeface="Courier New" pitchFamily="49" charset="0"/>
              </a:rPr>
              <a:t>];</a:t>
            </a: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free</a:t>
            </a:r>
            <a:r>
              <a:rPr lang="ru-RU">
                <a:latin typeface="Courier New" pitchFamily="49" charset="0"/>
                <a:cs typeface="Courier New" pitchFamily="49" charset="0"/>
              </a:rPr>
              <a:t> (</a:t>
            </a:r>
            <a:r>
              <a:rPr lang="en-US">
                <a:latin typeface="Courier New" pitchFamily="49" charset="0"/>
                <a:cs typeface="Courier New" pitchFamily="49" charset="0"/>
              </a:rPr>
              <a:t>d</a:t>
            </a:r>
            <a:r>
              <a:rPr lang="ru-RU">
                <a:latin typeface="Courier New" pitchFamily="49" charset="0"/>
                <a:cs typeface="Courier New" pitchFamily="49" charset="0"/>
              </a:rPr>
              <a:t>);  /* освобождение памяти массива </a:t>
            </a:r>
            <a:r>
              <a:rPr lang="en-US">
                <a:latin typeface="Courier New" pitchFamily="49" charset="0"/>
                <a:cs typeface="Courier New" pitchFamily="49" charset="0"/>
              </a:rPr>
              <a:t>d</a:t>
            </a:r>
            <a:r>
              <a:rPr lang="ru-RU">
                <a:latin typeface="Courier New" pitchFamily="49" charset="0"/>
                <a:cs typeface="Courier New" pitchFamily="49" charset="0"/>
              </a:rPr>
              <a:t> */ </a:t>
            </a: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if (j==M)</a:t>
            </a:r>
            <a:r>
              <a:rPr lang="ru-RU">
                <a:latin typeface="Courier New" pitchFamily="49" charset="0"/>
                <a:cs typeface="Courier New" pitchFamily="49" charset="0"/>
              </a:rPr>
              <a:t> </a:t>
            </a:r>
            <a:r>
              <a:rPr lang="en-US">
                <a:latin typeface="Courier New" pitchFamily="49" charset="0"/>
                <a:cs typeface="Courier New" pitchFamily="49" charset="0"/>
              </a:rPr>
              <a:t>return i-j;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else /* i==N */ </a:t>
            </a:r>
            <a:r>
              <a:rPr lang="ru-RU">
                <a:latin typeface="Courier New" pitchFamily="49" charset="0"/>
                <a:cs typeface="Courier New" pitchFamily="49" charset="0"/>
              </a:rPr>
              <a:t> </a:t>
            </a:r>
            <a:r>
              <a:rPr lang="en-US">
                <a:latin typeface="Courier New" pitchFamily="49" charset="0"/>
                <a:cs typeface="Courier New" pitchFamily="49" charset="0"/>
              </a:rPr>
              <a:t>return -1;</a:t>
            </a:r>
            <a:endParaRPr lang="ru-RU">
              <a:latin typeface="Courier New" pitchFamily="49" charset="0"/>
              <a:cs typeface="Courier New" pitchFamily="49" charset="0"/>
            </a:endParaRPr>
          </a:p>
          <a:p>
            <a:pPr indent="449263"/>
            <a:r>
              <a:rPr lang="en-US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142875"/>
            <a:ext cx="7715250" cy="5000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Бинарный 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поиск в массиве 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76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28688" y="642938"/>
            <a:ext cx="8007350" cy="1571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006600"/>
                </a:solidFill>
                <a:latin typeface="Arial" charset="0"/>
                <a:cs typeface="Arial" charset="0"/>
              </a:rPr>
              <a:t>Условие применения: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массив должен быть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отсортированным.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i="1" smtClean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Идея: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	массив на каждом шаге делится пополам и выбирается та его часть, в которой должен находиться искомый элемент.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i="1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i="1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i="1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i="1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88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75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4563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1750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8938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43313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86125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43000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500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86438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72063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429250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42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14875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39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357688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43625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500813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858000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71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15188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77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572375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929563" y="350043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89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286750" y="350043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99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85875" y="4857750"/>
            <a:ext cx="1428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X = 33</a:t>
            </a:r>
            <a:endParaRPr lang="ru-RU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28688" y="3143250"/>
            <a:ext cx="357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rgbClr val="CC3300"/>
                </a:solidFill>
              </a:rPr>
              <a:t>[</a:t>
            </a:r>
            <a:endParaRPr lang="ru-RU" sz="8000">
              <a:solidFill>
                <a:srgbClr val="CC33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429625" y="3143250"/>
            <a:ext cx="3571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rgbClr val="CC3300"/>
                </a:solidFill>
              </a:rPr>
              <a:t>]</a:t>
            </a:r>
            <a:endParaRPr lang="ru-RU" sz="8000">
              <a:solidFill>
                <a:srgbClr val="CC3300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071563" y="3929063"/>
            <a:ext cx="7715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 0    1     2    3     4    5    6    7     8    9   10   11  12  13  14  15   16  17   18  19  20 </a:t>
            </a:r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>
            <a:off x="4786313" y="4214813"/>
            <a:ext cx="214312" cy="6429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42552 -0.00231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22413 -0.0039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L 0.19791 -0.0023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13 -0.00393 L -0.11389 -0.00393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91 -0.00231 L 0.31597 -0.00231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89 -0.00393 L -0.08229 -0.00393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6" grpId="1"/>
      <p:bldP spid="26" grpId="2"/>
      <p:bldP spid="27" grpId="0"/>
      <p:bldP spid="27" grpId="1"/>
      <p:bldP spid="28" grpId="0"/>
      <p:bldP spid="29" grpId="0" animBg="1"/>
      <p:bldP spid="29" grpId="1" animBg="1"/>
      <p:bldP spid="29" grpId="2" animBg="1"/>
      <p:bldP spid="29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3683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Бинарный поиск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857250"/>
            <a:ext cx="7499350" cy="5857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int seek_binary(key x, key a[], int N)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{  </a:t>
            </a:r>
            <a:endParaRPr lang="ru-RU" sz="18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int left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O;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   int right=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N-l;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   int middle;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   do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middle=(left+right)/2;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if (x == a[middle])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return middle;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else </a:t>
            </a:r>
            <a:endParaRPr lang="ru-RU" sz="18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if(a[middle]&lt;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x)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	   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middle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+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l;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else right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middle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l;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   } </a:t>
            </a:r>
            <a:endParaRPr lang="ru-RU" sz="18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while (left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&lt;=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right);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return -1;</a:t>
            </a:r>
            <a:endParaRPr lang="ru-RU" sz="18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Максимальное число сравнений равно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18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142875"/>
            <a:ext cx="7858125" cy="6429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Прямой поиск подстроки</a:t>
            </a: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</p:txBody>
      </p:sp>
      <p:sp>
        <p:nvSpPr>
          <p:cNvPr id="2795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28688" y="1071563"/>
            <a:ext cx="8007350" cy="3643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Пусть заданы строка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элементов и строка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лементов,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где 0 &lt;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N.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Требуется определить, содержит ли строка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подстроку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и в случае положительного результата выдать позицию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 которой начинается вхождение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[0]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= s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],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 q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= s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k+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1],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 ..., q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 −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= s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 + M −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Будем называть строку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шаблоном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поиска.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Задача прямого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поиска заключается в поиске индекса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указывающего на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первое с начала строки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совпадение с шаблоном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43063" y="4857750"/>
            <a:ext cx="4929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abcdaaccbbssacbaszzzaaa</a:t>
            </a:r>
            <a:endParaRPr lang="ru-RU" sz="2400" b="1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35844" y="5322094"/>
            <a:ext cx="1357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43063" y="56435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cbbss</a:t>
            </a:r>
            <a:endParaRPr lang="ru-RU" sz="24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357688"/>
            <a:ext cx="285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latin typeface="Times New Roman" pitchFamily="18" charset="0"/>
                <a:cs typeface="Times New Roman" pitchFamily="18" charset="0"/>
              </a:rPr>
              <a:t>s</a:t>
            </a:r>
            <a:endParaRPr lang="ru-RU" sz="3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00125" y="5857875"/>
            <a:ext cx="285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latin typeface="Times New Roman" pitchFamily="18" charset="0"/>
                <a:cs typeface="Times New Roman" pitchFamily="18" charset="0"/>
              </a:rPr>
              <a:t>q</a:t>
            </a:r>
            <a:endParaRPr lang="ru-RU" sz="32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hape 11"/>
          <p:cNvCxnSpPr>
            <a:stCxn id="9" idx="3"/>
            <a:endCxn id="4" idx="1"/>
          </p:cNvCxnSpPr>
          <p:nvPr/>
        </p:nvCxnSpPr>
        <p:spPr>
          <a:xfrm>
            <a:off x="1285875" y="4649788"/>
            <a:ext cx="357188" cy="4381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stCxn id="10" idx="3"/>
            <a:endCxn id="8" idx="1"/>
          </p:cNvCxnSpPr>
          <p:nvPr/>
        </p:nvCxnSpPr>
        <p:spPr>
          <a:xfrm flipV="1">
            <a:off x="1285875" y="5873750"/>
            <a:ext cx="357188" cy="2762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214688" y="5286375"/>
            <a:ext cx="1428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0.13941 -0.0032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-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13993 0.0004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  <p:bldP spid="4" grpId="0"/>
      <p:bldP spid="8" grpId="0"/>
      <p:bldP spid="8" grpId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85750"/>
            <a:ext cx="7791450" cy="511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Прямой поиск подстроки</a:t>
            </a: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785813"/>
            <a:ext cx="7929562" cy="5857875"/>
          </a:xfrm>
        </p:spPr>
        <p:txBody>
          <a:bodyPr>
            <a:normAutofit fontScale="55000" lnSpcReduction="20000"/>
          </a:bodyPr>
          <a:lstStyle/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Вход: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Строка 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s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длины 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и строка 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длины 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M</a:t>
            </a:r>
            <a:r>
              <a:rPr lang="ru-RU" i="1" dirty="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где 0 &lt; </a:t>
            </a:r>
            <a:r>
              <a:rPr lang="ru-RU" i="1" dirty="0" smtClean="0">
                <a:latin typeface="Calibri" pitchFamily="34" charset="0"/>
                <a:cs typeface="Times New Roman" pitchFamily="18" charset="0"/>
              </a:rPr>
              <a:t>М </a:t>
            </a:r>
            <a:r>
              <a:rPr lang="ru-RU" dirty="0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.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Шаг 1.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Шаблон 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«накладывается» на строку 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s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начиная с первого символа строки.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// номер символа строки, соответствующий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			// первому символу шаблона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Шаг 2.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0; 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Выполняется последовательное сравнение соответствующих символов, начиная от первого символа шаблона. 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	Если до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Calibri" pitchFamily="34" charset="0"/>
                <a:cs typeface="Times New Roman" pitchFamily="18" charset="0"/>
              </a:rPr>
              <a:t>й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позиции шаблона соответствующие символы строки совпали, 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 +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&lt; M,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то надо «сдвинуть» шаблон, т. е. «наложить» его на строку, начиная со следующего символа  строки: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+ 1;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Шаг 3.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Если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N – М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&lt; 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то перейти на Шаг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Выход: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Если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.. 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..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то выдать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иначе выдать сообщение, что подстрока не найдена.</a:t>
            </a:r>
            <a:endParaRPr lang="en-US" dirty="0" smtClean="0">
              <a:latin typeface="Calibri" pitchFamily="34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Данный алгоритм реализуется с помощью двух вложенных циклов и в худшем случае требуется произвести (</a:t>
            </a:r>
            <a:r>
              <a:rPr lang="en-US" i="1" dirty="0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ru-RU" i="1" dirty="0" smtClean="0">
                <a:latin typeface="Calibri" pitchFamily="34" charset="0"/>
                <a:cs typeface="Times New Roman" pitchFamily="18" charset="0"/>
              </a:rPr>
              <a:t> - М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i="1" dirty="0" smtClean="0">
                <a:latin typeface="Calibri" pitchFamily="34" charset="0"/>
                <a:cs typeface="Times New Roman" pitchFamily="18" charset="0"/>
              </a:rPr>
              <a:t> М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сравнений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142875"/>
            <a:ext cx="7497763" cy="6429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Прямой поиск подстроки </a:t>
            </a: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857250"/>
            <a:ext cx="7497763" cy="5462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int  seek_substring_A  (char s[],   char q[])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{  </a:t>
            </a:r>
            <a:endParaRPr lang="ru-RU" sz="19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int  i, j, k, N, M;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N =  strlen(s);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M =  strlen(q);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k  =   -1;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do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++;   /* </a:t>
            </a:r>
            <a:r>
              <a:rPr lang="en-US" sz="1900" b="1" i="1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- смещение шаблона по строке */ </a:t>
            </a:r>
            <a:endParaRPr lang="en-US" sz="19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= 0; /* </a:t>
            </a:r>
            <a:r>
              <a:rPr lang="en-US" sz="1900" b="1" i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- смещение по шаблону; */</a:t>
            </a:r>
            <a:endParaRPr lang="en-US" sz="19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while ((j&lt;M) &amp;&amp; s[k+j]==q[j]))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j++;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if (j == M)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return k; /*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шаблон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найден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 */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} </a:t>
            </a:r>
            <a:endParaRPr lang="ru-RU" sz="19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while (k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return -1;       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шаблон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не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найден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 */ </a:t>
            </a:r>
            <a:endParaRPr lang="ru-RU" sz="19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9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928688" y="0"/>
            <a:ext cx="8385175" cy="7366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Рабина—Карпа поиска подстроки </a:t>
            </a:r>
          </a:p>
        </p:txBody>
      </p:sp>
      <p:sp>
        <p:nvSpPr>
          <p:cNvPr id="32770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857250"/>
            <a:ext cx="8007350" cy="4392613"/>
          </a:xfrm>
        </p:spPr>
        <p:txBody>
          <a:bodyPr/>
          <a:lstStyle/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Пусть строка и шаблон состоят из символов алфавита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А.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Каждый символ этого алфавита будем считать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-ичной цифрой,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где 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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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Строку из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символов можно рассматривать как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запись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-ичного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-значного числа.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Тогда поиск шаблона в строке  </a:t>
            </a:r>
            <a:r>
              <a:rPr lang="en-US" sz="190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водится к серии из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N – М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сравнений числа, представляющего шаблон, с числами,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представляющими подстроки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длины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М. </a:t>
            </a:r>
            <a:endParaRPr lang="en-US" sz="19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en-US" sz="190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равнение чисел может быть выполнено за время,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пропорциональное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и тогда эффективность поиска будет 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) .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Для начала предположим, что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{0,1, ..., 9}. Число, десятичной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записью которого является шаблон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обозначим через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9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9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Аналогично, обозначим через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9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число, десятичной записью 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которого является подстрока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 ...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М –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1]. 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ru-RU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Подстрока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 ...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М –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1] совпадает с шаблоном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тогда и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Только  тогда, когда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900" i="1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9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7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7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7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3401</TotalTime>
  <Words>3095</Words>
  <Application>Microsoft Office PowerPoint</Application>
  <PresentationFormat>On-screen Show (4:3)</PresentationFormat>
  <Paragraphs>581</Paragraphs>
  <Slides>35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3" baseType="lpstr">
      <vt:lpstr>Arial</vt:lpstr>
      <vt:lpstr>Corbel</vt:lpstr>
      <vt:lpstr>Wingdings 2</vt:lpstr>
      <vt:lpstr>Verdana</vt:lpstr>
      <vt:lpstr>Gill Sans MT</vt:lpstr>
      <vt:lpstr>Times New Roman</vt:lpstr>
      <vt:lpstr>Wingdings</vt:lpstr>
      <vt:lpstr>Calibri</vt:lpstr>
      <vt:lpstr>Courier New</vt:lpstr>
      <vt:lpstr>Symbol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Equation</vt:lpstr>
      <vt:lpstr>Лекция 5 </vt:lpstr>
      <vt:lpstr>Задача поиска </vt:lpstr>
      <vt:lpstr>Последовательный поиск </vt:lpstr>
      <vt:lpstr>Бинарный поиск в массиве </vt:lpstr>
      <vt:lpstr>Бинарный поиск</vt:lpstr>
      <vt:lpstr>Прямой поиск подстроки </vt:lpstr>
      <vt:lpstr>Прямой поиск подстроки</vt:lpstr>
      <vt:lpstr>Прямой поиск подстроки </vt:lpstr>
      <vt:lpstr>Алгоритм Рабина—Карпа поиска подстроки </vt:lpstr>
      <vt:lpstr>Slide 10</vt:lpstr>
      <vt:lpstr>Slide 11</vt:lpstr>
      <vt:lpstr>Slide 12</vt:lpstr>
      <vt:lpstr>Slide 13</vt:lpstr>
      <vt:lpstr>Slide 14</vt:lpstr>
      <vt:lpstr> </vt:lpstr>
      <vt:lpstr>Slide 16</vt:lpstr>
      <vt:lpstr>Алгоритм Бойера—Мура </vt:lpstr>
      <vt:lpstr>Пример построения таблицы сдвигов</vt:lpstr>
      <vt:lpstr>Алгоритм Бойера-Мура</vt:lpstr>
      <vt:lpstr>Реализация алгоритма Бойера-Мура</vt:lpstr>
      <vt:lpstr>Пример работы алгоритма Бойера - Мура</vt:lpstr>
      <vt:lpstr>Анализ алгоритма  Бойера-Мура</vt:lpstr>
      <vt:lpstr>Алгоритм Кнута—Морриса—Пратта </vt:lpstr>
      <vt:lpstr>Slide 24</vt:lpstr>
      <vt:lpstr>   КМП-алгоритм (Кнут, Моррис, Пратт) </vt:lpstr>
      <vt:lpstr> 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IIS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всесибирская олимпиада по программированию  им. И.В. Поттосина</dc:title>
  <dc:creator>Lena</dc:creator>
  <cp:lastModifiedBy>Tatyana</cp:lastModifiedBy>
  <cp:revision>187</cp:revision>
  <dcterms:created xsi:type="dcterms:W3CDTF">2006-06-15T11:25:02Z</dcterms:created>
  <dcterms:modified xsi:type="dcterms:W3CDTF">2010-09-29T10:34:56Z</dcterms:modified>
</cp:coreProperties>
</file>